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78" r:id="rId5"/>
    <p:sldId id="279" r:id="rId6"/>
    <p:sldId id="280" r:id="rId7"/>
    <p:sldId id="281" r:id="rId8"/>
    <p:sldId id="282" r:id="rId9"/>
    <p:sldId id="283" r:id="rId10"/>
    <p:sldId id="262" r:id="rId11"/>
    <p:sldId id="259" r:id="rId12"/>
    <p:sldId id="260" r:id="rId13"/>
    <p:sldId id="257" r:id="rId14"/>
    <p:sldId id="264" r:id="rId15"/>
    <p:sldId id="265" r:id="rId16"/>
    <p:sldId id="266" r:id="rId17"/>
    <p:sldId id="267" r:id="rId18"/>
    <p:sldId id="270" r:id="rId19"/>
    <p:sldId id="271" r:id="rId20"/>
  </p:sldIdLst>
  <p:sldSz cx="15544800" cy="10058400"/>
  <p:notesSz cx="9398000" cy="147828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A6A"/>
    <a:srgbClr val="648749"/>
    <a:srgbClr val="A3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howGuides="1">
      <p:cViewPr varScale="1">
        <p:scale>
          <a:sx n="61" d="100"/>
          <a:sy n="61" d="100"/>
        </p:scale>
        <p:origin x="-1080" y="-128"/>
      </p:cViewPr>
      <p:guideLst>
        <p:guide orient="horz" pos="3168"/>
        <p:guide orient="horz" pos="288"/>
        <p:guide orient="horz" pos="6048"/>
        <p:guide orient="horz" pos="3456"/>
        <p:guide orient="horz" pos="1152"/>
        <p:guide orient="horz" pos="1584"/>
        <p:guide pos="9504"/>
        <p:guide pos="4896"/>
        <p:guide pos="288"/>
        <p:guide pos="8928"/>
        <p:guide pos="4320"/>
        <p:guide pos="864"/>
        <p:guide pos="9264"/>
      </p:guideLst>
    </p:cSldViewPr>
  </p:slideViewPr>
  <p:notesTextViewPr>
    <p:cViewPr>
      <p:scale>
        <a:sx n="100" d="100"/>
        <a:sy n="100" d="100"/>
      </p:scale>
      <p:origin x="0" y="0"/>
    </p:cViewPr>
  </p:notesTextViewPr>
  <p:sorterViewPr>
    <p:cViewPr>
      <p:scale>
        <a:sx n="66" d="100"/>
        <a:sy n="66" d="100"/>
      </p:scale>
      <p:origin x="0" y="12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221996"/>
            <a:ext cx="13213080" cy="114429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429000" y="5486400"/>
            <a:ext cx="10881360" cy="2570480"/>
          </a:xfrm>
        </p:spPr>
        <p:txBody>
          <a:bodyPr>
            <a:normAutofit/>
          </a:bodyPr>
          <a:lstStyle>
            <a:lvl1pPr marL="0" indent="0" algn="r">
              <a:buNone/>
              <a:defRPr sz="2400">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1762A7-86DD-4159-9293-2FAD8934E670}" type="datetimeFigureOut">
              <a:rPr lang="en-US" smtClean="0"/>
              <a:pPr/>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762A7-86DD-4159-9293-2FAD8934E670}" type="datetimeFigureOut">
              <a:rPr lang="en-US" smtClean="0"/>
              <a:pPr/>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158427" y="591397"/>
            <a:ext cx="5945345"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22387" y="591397"/>
            <a:ext cx="17576960"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762A7-86DD-4159-9293-2FAD8934E670}" type="datetimeFigureOut">
              <a:rPr lang="en-US" smtClean="0"/>
              <a:pPr/>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
        <p:nvSpPr>
          <p:cNvPr id="7" name="Rectangle 1"/>
          <p:cNvSpPr>
            <a:spLocks noChangeArrowheads="1"/>
          </p:cNvSpPr>
          <p:nvPr userDrawn="1"/>
        </p:nvSpPr>
        <p:spPr bwMode="auto">
          <a:xfrm>
            <a:off x="13638732" y="9688004"/>
            <a:ext cx="1448868" cy="21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Times New Roman" pitchFamily="18" charset="0"/>
              </a:rPr>
              <a:t> © 2012 Steelcase Inc.</a:t>
            </a:r>
            <a:endParaRPr kumimoji="0" lang="en-US" sz="1100" b="0" i="0" u="none" strike="noStrike" cap="none" normalizeH="0" baseline="0" dirty="0" smtClean="0">
              <a:ln>
                <a:noFill/>
              </a:ln>
              <a:solidFill>
                <a:schemeClr val="tx1">
                  <a:lumMod val="50000"/>
                  <a:lumOff val="50000"/>
                </a:schemeClr>
              </a:solidFill>
              <a:effectLst/>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762A7-86DD-4159-9293-2FAD8934E670}" type="datetimeFigureOut">
              <a:rPr lang="en-US" smtClean="0"/>
              <a:pPr/>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2388" y="3441277"/>
            <a:ext cx="11761153" cy="97370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342621" y="3441277"/>
            <a:ext cx="11761153" cy="97370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762A7-86DD-4159-9293-2FAD8934E670}" type="datetimeFigureOut">
              <a:rPr lang="en-US" smtClean="0"/>
              <a:pPr/>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762A7-86DD-4159-9293-2FAD8934E670}" type="datetimeFigureOut">
              <a:rPr lang="en-US" smtClean="0"/>
              <a:pPr/>
              <a:t>6/3/14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796" y="1157208"/>
            <a:ext cx="13990320" cy="860002"/>
          </a:xfrm>
        </p:spPr>
        <p:txBody>
          <a:bodyPr>
            <a:noAutofit/>
          </a:bodyPr>
          <a:lstStyle>
            <a:lvl1pPr algn="r">
              <a:defRPr sz="4400">
                <a:solidFill>
                  <a:schemeClr val="tx1">
                    <a:lumMod val="65000"/>
                    <a:lumOff val="35000"/>
                  </a:schemeClr>
                </a:solidFill>
                <a:latin typeface="Arial Narrow"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762A7-86DD-4159-9293-2FAD8934E670}" type="datetimeFigureOut">
              <a:rPr lang="en-US" smtClean="0"/>
              <a:pPr/>
              <a:t>6/3/14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7AFAF-96CD-4DF5-9423-40FB7DDFA6B0}" type="slidenum">
              <a:rPr lang="en-US" smtClean="0"/>
              <a:pPr/>
              <a:t>‹#›</a:t>
            </a:fld>
            <a:endParaRPr lang="en-US"/>
          </a:p>
        </p:txBody>
      </p:sp>
      <p:sp>
        <p:nvSpPr>
          <p:cNvPr id="6" name="Rectangle 1"/>
          <p:cNvSpPr>
            <a:spLocks noChangeArrowheads="1"/>
          </p:cNvSpPr>
          <p:nvPr userDrawn="1"/>
        </p:nvSpPr>
        <p:spPr bwMode="auto">
          <a:xfrm>
            <a:off x="13638732" y="9688004"/>
            <a:ext cx="1448868" cy="21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Times New Roman" pitchFamily="18" charset="0"/>
              </a:rPr>
              <a:t> © 2012 Steelcase Inc.</a:t>
            </a:r>
            <a:endParaRPr kumimoji="0" lang="en-US" sz="1100" b="0" i="0" u="none" strike="noStrike" cap="none" normalizeH="0" baseline="0" dirty="0" smtClean="0">
              <a:ln>
                <a:noFill/>
              </a:ln>
              <a:solidFill>
                <a:schemeClr val="tx1">
                  <a:lumMod val="50000"/>
                  <a:lumOff val="50000"/>
                </a:schemeClr>
              </a:solidFill>
              <a:effectLst/>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762A7-86DD-4159-9293-2FAD8934E670}" type="datetimeFigureOut">
              <a:rPr lang="en-US" smtClean="0"/>
              <a:pPr/>
              <a:t>6/3/14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5" y="400474"/>
            <a:ext cx="8689975" cy="858456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4"/>
            <a:ext cx="5114132" cy="688022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762A7-86DD-4159-9293-2FAD8934E670}" type="datetimeFigureOut">
              <a:rPr lang="en-US" smtClean="0"/>
              <a:pPr/>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762A7-86DD-4159-9293-2FAD8934E670}" type="datetimeFigureOut">
              <a:rPr lang="en-US" smtClean="0"/>
              <a:pPr/>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AFAF-96CD-4DF5-9423-40FB7DDFA6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 y="1219200"/>
            <a:ext cx="13990320" cy="783802"/>
          </a:xfrm>
          <a:prstGeom prst="rect">
            <a:avLst/>
          </a:prstGeom>
        </p:spPr>
        <p:txBody>
          <a:bodyPr vert="horz" lIns="146304" tIns="73152" rIns="146304" bIns="73152"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304" tIns="73152" rIns="146304" bIns="73152"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777240" y="9322647"/>
            <a:ext cx="3627120" cy="535517"/>
          </a:xfrm>
          <a:prstGeom prst="rect">
            <a:avLst/>
          </a:prstGeom>
        </p:spPr>
        <p:txBody>
          <a:bodyPr vert="horz" lIns="146304" tIns="73152" rIns="146304" bIns="73152" rtlCol="0" anchor="ctr"/>
          <a:lstStyle>
            <a:lvl1pPr algn="l">
              <a:defRPr sz="1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311140" y="9322647"/>
            <a:ext cx="4922520" cy="5355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7"/>
            <a:ext cx="3627120" cy="535517"/>
          </a:xfrm>
          <a:prstGeom prst="rect">
            <a:avLst/>
          </a:prstGeom>
        </p:spPr>
        <p:txBody>
          <a:bodyPr vert="horz" lIns="146304" tIns="73152" rIns="146304" bIns="73152" rtlCol="0" anchor="ctr"/>
          <a:lstStyle>
            <a:lvl1pPr algn="r">
              <a:defRPr sz="1900">
                <a:solidFill>
                  <a:schemeClr val="tx1">
                    <a:tint val="75000"/>
                  </a:schemeClr>
                </a:solidFill>
              </a:defRPr>
            </a:lvl1pPr>
          </a:lstStyle>
          <a:p>
            <a:fld id="{EAE7AFAF-96CD-4DF5-9423-40FB7DDFA6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1463040" rtl="0" eaLnBrk="1" latinLnBrk="0" hangingPunct="1">
        <a:spcBef>
          <a:spcPct val="0"/>
        </a:spcBef>
        <a:buNone/>
        <a:defRPr sz="4800" kern="1200">
          <a:solidFill>
            <a:schemeClr val="tx1">
              <a:lumMod val="65000"/>
              <a:lumOff val="35000"/>
            </a:schemeClr>
          </a:solidFill>
          <a:latin typeface="Arial Narrow" pitchFamily="34" charset="0"/>
          <a:ea typeface="+mj-ea"/>
          <a:cs typeface="+mj-cs"/>
        </a:defRPr>
      </a:lvl1pPr>
    </p:titleStyle>
    <p:bodyStyle>
      <a:lvl1pPr marL="169863" indent="-169863" algn="l" defTabSz="146304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1pPr>
      <a:lvl2pPr marL="976313" indent="-246063" algn="l" defTabSz="146304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2pPr>
      <a:lvl3pPr marL="1658938" indent="-195263" algn="l" defTabSz="146304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3pPr>
      <a:lvl4pPr marL="2560320" indent="-365760" algn="l" defTabSz="146304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4pPr>
      <a:lvl5pPr marL="3291840" indent="-365760" algn="l" defTabSz="146304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blip>
          <a:srcRect/>
          <a:stretch>
            <a:fillRect/>
          </a:stretch>
        </p:blipFill>
        <p:spPr bwMode="auto">
          <a:xfrm>
            <a:off x="0" y="2514600"/>
            <a:ext cx="10317609" cy="5768788"/>
          </a:xfrm>
          <a:prstGeom prst="rect">
            <a:avLst/>
          </a:prstGeom>
          <a:noFill/>
          <a:ln w="9525">
            <a:noFill/>
            <a:miter lim="800000"/>
            <a:headEnd/>
            <a:tailEnd/>
          </a:ln>
          <a:effectLst/>
        </p:spPr>
      </p:pic>
      <p:sp>
        <p:nvSpPr>
          <p:cNvPr id="2" name="Title 1"/>
          <p:cNvSpPr>
            <a:spLocks noGrp="1"/>
          </p:cNvSpPr>
          <p:nvPr>
            <p:ph type="ctrTitle"/>
          </p:nvPr>
        </p:nvSpPr>
        <p:spPr>
          <a:xfrm>
            <a:off x="1828800" y="5105400"/>
            <a:ext cx="13022580" cy="861061"/>
          </a:xfrm>
        </p:spPr>
        <p:txBody>
          <a:bodyPr>
            <a:noAutofit/>
          </a:bodyPr>
          <a:lstStyle/>
          <a:p>
            <a:pPr algn="r"/>
            <a:r>
              <a:rPr lang="en-US" sz="4800" dirty="0" smtClean="0">
                <a:solidFill>
                  <a:schemeClr val="accent1"/>
                </a:solidFill>
                <a:latin typeface="Arial Narrow" pitchFamily="34" charset="0"/>
              </a:rPr>
              <a:t>harder working schools</a:t>
            </a:r>
            <a:endParaRPr lang="en-US" sz="4800" dirty="0">
              <a:solidFill>
                <a:schemeClr val="accent1"/>
              </a:solidFill>
              <a:latin typeface="Arial Narrow" pitchFamily="34" charset="0"/>
            </a:endParaRPr>
          </a:p>
        </p:txBody>
      </p:sp>
      <p:sp>
        <p:nvSpPr>
          <p:cNvPr id="3" name="Subtitle 2"/>
          <p:cNvSpPr>
            <a:spLocks noGrp="1"/>
          </p:cNvSpPr>
          <p:nvPr>
            <p:ph type="subTitle" idx="1"/>
          </p:nvPr>
        </p:nvSpPr>
        <p:spPr>
          <a:xfrm>
            <a:off x="1905000" y="5977891"/>
            <a:ext cx="12954000" cy="1234440"/>
          </a:xfrm>
        </p:spPr>
        <p:txBody>
          <a:bodyPr>
            <a:noAutofit/>
          </a:bodyPr>
          <a:lstStyle/>
          <a:p>
            <a:pPr algn="r"/>
            <a:r>
              <a:rPr lang="en-US" sz="1400" dirty="0" smtClean="0">
                <a:solidFill>
                  <a:schemeClr val="tx1">
                    <a:lumMod val="50000"/>
                    <a:lumOff val="50000"/>
                  </a:schemeClr>
                </a:solidFill>
                <a:latin typeface="Arial" pitchFamily="34" charset="0"/>
                <a:cs typeface="Arial" pitchFamily="34" charset="0"/>
              </a:rPr>
              <a:t>prepared </a:t>
            </a:r>
            <a:r>
              <a:rPr lang="en-US" sz="1400" dirty="0" smtClean="0">
                <a:solidFill>
                  <a:schemeClr val="tx1">
                    <a:lumMod val="50000"/>
                    <a:lumOff val="50000"/>
                  </a:schemeClr>
                </a:solidFill>
              </a:rPr>
              <a:t>by</a:t>
            </a:r>
            <a:r>
              <a:rPr lang="en-US" sz="1400" dirty="0" smtClean="0">
                <a:solidFill>
                  <a:schemeClr val="tx1">
                    <a:lumMod val="50000"/>
                    <a:lumOff val="50000"/>
                  </a:schemeClr>
                </a:solidFill>
                <a:latin typeface="Arial" pitchFamily="34" charset="0"/>
                <a:cs typeface="Arial" pitchFamily="34" charset="0"/>
              </a:rPr>
              <a:t> </a:t>
            </a:r>
            <a:r>
              <a:rPr lang="en-US" dirty="0" smtClean="0">
                <a:solidFill>
                  <a:schemeClr val="tx1">
                    <a:lumMod val="50000"/>
                    <a:lumOff val="50000"/>
                  </a:schemeClr>
                </a:solidFill>
                <a:latin typeface="Arial" pitchFamily="34" charset="0"/>
                <a:cs typeface="Arial" pitchFamily="34" charset="0"/>
              </a:rPr>
              <a:t>Steelcase Education Solutions</a:t>
            </a:r>
          </a:p>
        </p:txBody>
      </p:sp>
      <p:pic>
        <p:nvPicPr>
          <p:cNvPr id="7" name="Picture 6" descr="ST_SES_logo_424-2995.png"/>
          <p:cNvPicPr>
            <a:picLocks noChangeAspect="1"/>
          </p:cNvPicPr>
          <p:nvPr/>
        </p:nvPicPr>
        <p:blipFill>
          <a:blip r:embed="rId3" cstate="print"/>
          <a:stretch>
            <a:fillRect/>
          </a:stretch>
        </p:blipFill>
        <p:spPr>
          <a:xfrm>
            <a:off x="13030200" y="9071897"/>
            <a:ext cx="1676400" cy="5293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rPr>
              <a:t>trends and insights in education</a:t>
            </a:r>
            <a:endParaRPr lang="en-US" sz="4400" dirty="0">
              <a:solidFill>
                <a:schemeClr val="tx1">
                  <a:lumMod val="50000"/>
                  <a:lumOff val="50000"/>
                </a:schemeClr>
              </a:solidFill>
            </a:endParaRPr>
          </a:p>
        </p:txBody>
      </p:sp>
      <p:sp>
        <p:nvSpPr>
          <p:cNvPr id="3" name="Content Placeholder 2"/>
          <p:cNvSpPr>
            <a:spLocks noGrp="1"/>
          </p:cNvSpPr>
          <p:nvPr>
            <p:ph idx="1"/>
          </p:nvPr>
        </p:nvSpPr>
        <p:spPr>
          <a:xfrm>
            <a:off x="9601200" y="2514600"/>
            <a:ext cx="5105400" cy="7086600"/>
          </a:xfrm>
        </p:spPr>
        <p:txBody>
          <a:bodyPr>
            <a:noAutofit/>
          </a:bodyPr>
          <a:lstStyle/>
          <a:p>
            <a:pPr marL="0" indent="0">
              <a:lnSpc>
                <a:spcPct val="134000"/>
              </a:lnSpc>
              <a:spcBef>
                <a:spcPts val="0"/>
              </a:spcBef>
              <a:buNone/>
            </a:pPr>
            <a:r>
              <a:rPr lang="en-US" dirty="0" smtClean="0">
                <a:solidFill>
                  <a:schemeClr val="tx1">
                    <a:lumMod val="50000"/>
                    <a:lumOff val="50000"/>
                  </a:schemeClr>
                </a:solidFill>
              </a:rPr>
              <a:t>Today, amidst all the changes in education, both educators and designers of learning spaces are rethinking the classroom, looking for a comprehensive space that incorporates user-friendly technology, flexible furniture, and other new tools that support active learning. Libraries are changing, too, evolving from the book warehouses to places for group and individual learning. All over campus, hallways, commons areas, cafes, and other in-between spaces are extending the learning experience. Every space in today’s schools is a learning space. </a:t>
            </a:r>
            <a:br>
              <a:rPr lang="en-US" dirty="0" smtClean="0">
                <a:solidFill>
                  <a:schemeClr val="tx1">
                    <a:lumMod val="50000"/>
                    <a:lumOff val="50000"/>
                  </a:schemeClr>
                </a:solidFill>
              </a:rPr>
            </a:br>
            <a:r>
              <a:rPr lang="en-US" dirty="0" smtClean="0">
                <a:solidFill>
                  <a:schemeClr val="tx1">
                    <a:lumMod val="50000"/>
                    <a:lumOff val="50000"/>
                  </a:schemeClr>
                </a:solidFill>
              </a:rPr>
              <a:t/>
            </a:r>
            <a:br>
              <a:rPr lang="en-US" dirty="0" smtClean="0">
                <a:solidFill>
                  <a:schemeClr val="tx1">
                    <a:lumMod val="50000"/>
                    <a:lumOff val="50000"/>
                  </a:schemeClr>
                </a:solidFill>
              </a:rPr>
            </a:br>
            <a:r>
              <a:rPr lang="en-US" dirty="0" smtClean="0">
                <a:solidFill>
                  <a:schemeClr val="tx1">
                    <a:lumMod val="50000"/>
                    <a:lumOff val="50000"/>
                  </a:schemeClr>
                </a:solidFill>
              </a:rPr>
              <a:t>The question then becomes, “amidst all the change and challenges, how can today’s campus best be utilized?” Here you’ll find  thought starters for learning spaces in your school.</a:t>
            </a:r>
          </a:p>
          <a:p>
            <a:pPr marL="0" indent="0">
              <a:lnSpc>
                <a:spcPct val="134000"/>
              </a:lnSpc>
              <a:spcBef>
                <a:spcPts val="0"/>
              </a:spcBef>
              <a:buNone/>
            </a:pPr>
            <a:endParaRPr lang="en-US" dirty="0" smtClean="0">
              <a:solidFill>
                <a:schemeClr val="tx1">
                  <a:lumMod val="50000"/>
                  <a:lumOff val="50000"/>
                </a:schemeClr>
              </a:solidFill>
            </a:endParaRPr>
          </a:p>
          <a:p>
            <a:pPr marL="0" indent="0">
              <a:lnSpc>
                <a:spcPct val="134000"/>
              </a:lnSpc>
              <a:spcBef>
                <a:spcPts val="0"/>
              </a:spcBef>
              <a:buNone/>
            </a:pPr>
            <a:r>
              <a:rPr lang="en-US" dirty="0" smtClean="0">
                <a:solidFill>
                  <a:schemeClr val="tx1">
                    <a:lumMod val="50000"/>
                    <a:lumOff val="50000"/>
                  </a:schemeClr>
                </a:solidFill>
              </a:rPr>
              <a:t>Steelcase researchers have studied education for more than a decade and have developed a deep understanding of learning spaces and the needs of students, faculty, and administrators. To gain an inside look at learning environments, the Steelcase </a:t>
            </a:r>
            <a:r>
              <a:rPr lang="en-US" dirty="0" err="1" smtClean="0">
                <a:solidFill>
                  <a:schemeClr val="tx1">
                    <a:lumMod val="50000"/>
                    <a:lumOff val="50000"/>
                  </a:schemeClr>
                </a:solidFill>
              </a:rPr>
              <a:t>WorkSpace</a:t>
            </a:r>
            <a:r>
              <a:rPr lang="en-US" dirty="0" smtClean="0">
                <a:solidFill>
                  <a:schemeClr val="tx1">
                    <a:lumMod val="50000"/>
                    <a:lumOff val="50000"/>
                  </a:schemeClr>
                </a:solidFill>
              </a:rPr>
              <a:t> Futures team studied a dozen different universities across the U.S., including public, private, and community colleges.</a:t>
            </a:r>
            <a:endParaRPr lang="en-US" dirty="0">
              <a:solidFill>
                <a:schemeClr val="tx1">
                  <a:lumMod val="50000"/>
                  <a:lumOff val="50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1371600" y="2586918"/>
            <a:ext cx="8001000" cy="518548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57208"/>
            <a:ext cx="13258800" cy="860002"/>
          </a:xfrm>
        </p:spPr>
        <p:txBody>
          <a:bodyPr/>
          <a:lstStyle/>
          <a:p>
            <a:pPr algn="l"/>
            <a:r>
              <a:rPr lang="en-US" dirty="0" smtClean="0">
                <a:solidFill>
                  <a:schemeClr val="tx1">
                    <a:lumMod val="50000"/>
                    <a:lumOff val="50000"/>
                  </a:schemeClr>
                </a:solidFill>
              </a:rPr>
              <a:t>human-centered design process</a:t>
            </a:r>
            <a:endParaRPr lang="en-US" dirty="0">
              <a:solidFill>
                <a:schemeClr val="tx1">
                  <a:lumMod val="50000"/>
                  <a:lumOff val="50000"/>
                </a:schemeClr>
              </a:solidFill>
            </a:endParaRPr>
          </a:p>
        </p:txBody>
      </p:sp>
      <p:sp>
        <p:nvSpPr>
          <p:cNvPr id="3" name="TextBox 2"/>
          <p:cNvSpPr txBox="1"/>
          <p:nvPr/>
        </p:nvSpPr>
        <p:spPr>
          <a:xfrm>
            <a:off x="1371600" y="3657600"/>
            <a:ext cx="11887200" cy="369332"/>
          </a:xfrm>
          <a:prstGeom prst="rect">
            <a:avLst/>
          </a:prstGeom>
          <a:noFill/>
        </p:spPr>
        <p:txBody>
          <a:bodyPr wrap="square" rtlCol="0">
            <a:spAutoFit/>
          </a:bodyPr>
          <a:lstStyle/>
          <a:p>
            <a:r>
              <a:rPr lang="en-US" sz="1800" dirty="0" smtClean="0">
                <a:solidFill>
                  <a:schemeClr val="tx1">
                    <a:lumMod val="50000"/>
                    <a:lumOff val="50000"/>
                  </a:schemeClr>
                </a:solidFill>
                <a:latin typeface="Arial" pitchFamily="34" charset="0"/>
                <a:cs typeface="Arial" pitchFamily="34" charset="0"/>
              </a:rPr>
              <a:t>Steelcase Education Solution’s research in learning, working and collaborating.</a:t>
            </a:r>
            <a:endParaRPr lang="en-US" sz="1800" dirty="0">
              <a:solidFill>
                <a:schemeClr val="tx1">
                  <a:lumMod val="50000"/>
                  <a:lumOff val="50000"/>
                </a:schemeClr>
              </a:solidFill>
            </a:endParaRPr>
          </a:p>
        </p:txBody>
      </p:sp>
      <p:grpSp>
        <p:nvGrpSpPr>
          <p:cNvPr id="4" name="Group 3"/>
          <p:cNvGrpSpPr/>
          <p:nvPr/>
        </p:nvGrpSpPr>
        <p:grpSpPr>
          <a:xfrm>
            <a:off x="1371600" y="4648200"/>
            <a:ext cx="8805535" cy="1324304"/>
            <a:chOff x="609600" y="2485696"/>
            <a:chExt cx="8805535" cy="1324304"/>
          </a:xfrm>
        </p:grpSpPr>
        <p:sp>
          <p:nvSpPr>
            <p:cNvPr id="5" name="Rounded Rectangle 4"/>
            <p:cNvSpPr/>
            <p:nvPr/>
          </p:nvSpPr>
          <p:spPr>
            <a:xfrm>
              <a:off x="2089214" y="2485696"/>
              <a:ext cx="1416761" cy="13243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565529" y="2485696"/>
              <a:ext cx="1416761" cy="132430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042445" y="2485696"/>
              <a:ext cx="1416761" cy="132430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522059" y="2485696"/>
              <a:ext cx="1416761" cy="132430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998374" y="2485696"/>
              <a:ext cx="1416761" cy="132430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4"/>
            <p:cNvSpPr>
              <a:spLocks/>
            </p:cNvSpPr>
            <p:nvPr/>
          </p:nvSpPr>
          <p:spPr bwMode="auto">
            <a:xfrm>
              <a:off x="2243139" y="2998023"/>
              <a:ext cx="1108911" cy="299650"/>
            </a:xfrm>
            <a:prstGeom prst="rect">
              <a:avLst/>
            </a:prstGeom>
            <a:noFill/>
            <a:ln w="12700">
              <a:noFill/>
              <a:miter lim="800000"/>
              <a:headEnd/>
              <a:tailEnd/>
            </a:ln>
          </p:spPr>
          <p:txBody>
            <a:bodyPr lIns="0" tIns="0" rIns="0" bIns="0"/>
            <a:lstStyle/>
            <a:p>
              <a:pPr marL="39688" algn="ctr"/>
              <a:r>
                <a:rPr lang="en-US" sz="2400" dirty="0">
                  <a:solidFill>
                    <a:schemeClr val="tx1">
                      <a:lumMod val="65000"/>
                      <a:lumOff val="35000"/>
                    </a:schemeClr>
                  </a:solidFill>
                  <a:latin typeface="Arial Narrow" pitchFamily="34" charset="0"/>
                  <a:cs typeface="Arial" charset="0"/>
                  <a:sym typeface="Arial" charset="0"/>
                </a:rPr>
                <a:t>observe</a:t>
              </a:r>
            </a:p>
          </p:txBody>
        </p:sp>
        <p:sp>
          <p:nvSpPr>
            <p:cNvPr id="11" name="Rectangle 15"/>
            <p:cNvSpPr>
              <a:spLocks/>
            </p:cNvSpPr>
            <p:nvPr/>
          </p:nvSpPr>
          <p:spPr bwMode="auto">
            <a:xfrm>
              <a:off x="3633645" y="2998023"/>
              <a:ext cx="1280528" cy="299650"/>
            </a:xfrm>
            <a:prstGeom prst="rect">
              <a:avLst/>
            </a:prstGeom>
            <a:noFill/>
            <a:ln w="12700">
              <a:noFill/>
              <a:miter lim="800000"/>
              <a:headEnd/>
              <a:tailEnd/>
            </a:ln>
          </p:spPr>
          <p:txBody>
            <a:bodyPr lIns="0" tIns="0" rIns="0" bIns="0"/>
            <a:lstStyle/>
            <a:p>
              <a:pPr marL="39688" algn="ctr"/>
              <a:r>
                <a:rPr lang="en-US" sz="2400" dirty="0">
                  <a:solidFill>
                    <a:schemeClr val="tx1">
                      <a:lumMod val="65000"/>
                      <a:lumOff val="35000"/>
                    </a:schemeClr>
                  </a:solidFill>
                  <a:latin typeface="Arial Narrow" pitchFamily="34" charset="0"/>
                  <a:cs typeface="Arial" charset="0"/>
                  <a:sym typeface="Arial" charset="0"/>
                </a:rPr>
                <a:t>synthesize</a:t>
              </a:r>
            </a:p>
          </p:txBody>
        </p:sp>
        <p:sp>
          <p:nvSpPr>
            <p:cNvPr id="12" name="Rectangle 16"/>
            <p:cNvSpPr>
              <a:spLocks/>
            </p:cNvSpPr>
            <p:nvPr/>
          </p:nvSpPr>
          <p:spPr bwMode="auto">
            <a:xfrm>
              <a:off x="5196370" y="2998023"/>
              <a:ext cx="1108911" cy="299650"/>
            </a:xfrm>
            <a:prstGeom prst="rect">
              <a:avLst/>
            </a:prstGeom>
            <a:noFill/>
            <a:ln w="12700">
              <a:noFill/>
              <a:miter lim="800000"/>
              <a:headEnd/>
              <a:tailEnd/>
            </a:ln>
          </p:spPr>
          <p:txBody>
            <a:bodyPr lIns="0" tIns="0" rIns="0" bIns="0"/>
            <a:lstStyle/>
            <a:p>
              <a:pPr marL="39688" algn="ctr"/>
              <a:r>
                <a:rPr lang="en-US" sz="2400" dirty="0">
                  <a:solidFill>
                    <a:srgbClr val="FFFFFF"/>
                  </a:solidFill>
                  <a:latin typeface="Arial Narrow" pitchFamily="34" charset="0"/>
                  <a:cs typeface="Arial" charset="0"/>
                  <a:sym typeface="Arial" charset="0"/>
                </a:rPr>
                <a:t>realize</a:t>
              </a:r>
            </a:p>
          </p:txBody>
        </p:sp>
        <p:sp>
          <p:nvSpPr>
            <p:cNvPr id="13" name="Rectangle 17"/>
            <p:cNvSpPr>
              <a:spLocks/>
            </p:cNvSpPr>
            <p:nvPr/>
          </p:nvSpPr>
          <p:spPr bwMode="auto">
            <a:xfrm>
              <a:off x="6675984" y="2998023"/>
              <a:ext cx="1108911" cy="299650"/>
            </a:xfrm>
            <a:prstGeom prst="rect">
              <a:avLst/>
            </a:prstGeom>
            <a:noFill/>
            <a:ln w="12700">
              <a:noFill/>
              <a:miter lim="800000"/>
              <a:headEnd/>
              <a:tailEnd/>
            </a:ln>
          </p:spPr>
          <p:txBody>
            <a:bodyPr lIns="0" tIns="0" rIns="0" bIns="0"/>
            <a:lstStyle/>
            <a:p>
              <a:pPr marL="39688" algn="ctr"/>
              <a:r>
                <a:rPr lang="en-US" sz="2400" dirty="0">
                  <a:solidFill>
                    <a:srgbClr val="FFFFFF"/>
                  </a:solidFill>
                  <a:latin typeface="Arial Narrow" pitchFamily="34" charset="0"/>
                  <a:cs typeface="Arial" charset="0"/>
                  <a:sym typeface="Arial" charset="0"/>
                </a:rPr>
                <a:t>prototype</a:t>
              </a:r>
            </a:p>
          </p:txBody>
        </p:sp>
        <p:sp>
          <p:nvSpPr>
            <p:cNvPr id="14" name="Rectangle 18"/>
            <p:cNvSpPr>
              <a:spLocks/>
            </p:cNvSpPr>
            <p:nvPr/>
          </p:nvSpPr>
          <p:spPr bwMode="auto">
            <a:xfrm>
              <a:off x="8152299" y="2998023"/>
              <a:ext cx="1108911" cy="299650"/>
            </a:xfrm>
            <a:prstGeom prst="rect">
              <a:avLst/>
            </a:prstGeom>
            <a:noFill/>
            <a:ln w="12700">
              <a:noFill/>
              <a:miter lim="800000"/>
              <a:headEnd/>
              <a:tailEnd/>
            </a:ln>
          </p:spPr>
          <p:txBody>
            <a:bodyPr lIns="0" tIns="0" rIns="0" bIns="0"/>
            <a:lstStyle/>
            <a:p>
              <a:pPr marL="39688" algn="ctr"/>
              <a:r>
                <a:rPr lang="en-US" sz="2400" dirty="0">
                  <a:solidFill>
                    <a:srgbClr val="FFFFFF"/>
                  </a:solidFill>
                  <a:latin typeface="Arial Narrow" pitchFamily="34" charset="0"/>
                  <a:cs typeface="Arial" charset="0"/>
                  <a:sym typeface="Arial" charset="0"/>
                </a:rPr>
                <a:t>measure</a:t>
              </a:r>
            </a:p>
          </p:txBody>
        </p:sp>
        <p:sp>
          <p:nvSpPr>
            <p:cNvPr id="15" name="Rounded Rectangle 14"/>
            <p:cNvSpPr/>
            <p:nvPr/>
          </p:nvSpPr>
          <p:spPr>
            <a:xfrm>
              <a:off x="609600" y="2485696"/>
              <a:ext cx="1416761" cy="13243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3"/>
            <p:cNvSpPr>
              <a:spLocks/>
            </p:cNvSpPr>
            <p:nvPr/>
          </p:nvSpPr>
          <p:spPr bwMode="auto">
            <a:xfrm>
              <a:off x="610413" y="2998023"/>
              <a:ext cx="1401289" cy="299650"/>
            </a:xfrm>
            <a:prstGeom prst="rect">
              <a:avLst/>
            </a:prstGeom>
            <a:noFill/>
            <a:ln w="12700">
              <a:noFill/>
              <a:miter lim="800000"/>
              <a:headEnd/>
              <a:tailEnd/>
            </a:ln>
          </p:spPr>
          <p:txBody>
            <a:bodyPr lIns="0" tIns="0" rIns="0" bIns="0"/>
            <a:lstStyle/>
            <a:p>
              <a:pPr marL="39688" algn="ctr"/>
              <a:r>
                <a:rPr lang="en-US" sz="2400" dirty="0" smtClean="0">
                  <a:solidFill>
                    <a:schemeClr val="tx1">
                      <a:lumMod val="65000"/>
                      <a:lumOff val="35000"/>
                    </a:schemeClr>
                  </a:solidFill>
                  <a:latin typeface="Arial Narrow" pitchFamily="34" charset="0"/>
                  <a:cs typeface="Arial" charset="0"/>
                  <a:sym typeface="Arial" charset="0"/>
                </a:rPr>
                <a:t>understand</a:t>
              </a:r>
              <a:endParaRPr lang="en-US" sz="2400" dirty="0">
                <a:solidFill>
                  <a:schemeClr val="tx1">
                    <a:lumMod val="65000"/>
                    <a:lumOff val="35000"/>
                  </a:schemeClr>
                </a:solidFill>
                <a:latin typeface="Arial Narrow" pitchFamily="34" charset="0"/>
                <a:cs typeface="Arial" charset="0"/>
                <a:sym typeface="Arial" charset="0"/>
              </a:endParaRPr>
            </a:p>
          </p:txBody>
        </p:sp>
      </p:grpSp>
      <p:sp>
        <p:nvSpPr>
          <p:cNvPr id="17" name="Text Box 20"/>
          <p:cNvSpPr txBox="1">
            <a:spLocks noChangeArrowheads="1"/>
          </p:cNvSpPr>
          <p:nvPr/>
        </p:nvSpPr>
        <p:spPr bwMode="auto">
          <a:xfrm>
            <a:off x="10896600" y="3925860"/>
            <a:ext cx="3276600" cy="3613746"/>
          </a:xfrm>
          <a:prstGeom prst="rect">
            <a:avLst/>
          </a:prstGeom>
          <a:noFill/>
          <a:ln w="9525">
            <a:noFill/>
            <a:miter lim="800000"/>
            <a:headEnd/>
            <a:tailEnd/>
          </a:ln>
          <a:effectLst/>
        </p:spPr>
        <p:txBody>
          <a:bodyPr wrap="square" anchor="ctr">
            <a:spAutoFit/>
          </a:bodyPr>
          <a:lstStyle/>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secondary research</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conversant with language</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trend analysis</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photography, ethnography</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contextual interviews</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participatory design</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insights recognized</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develop design principles</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create thought starters</a:t>
            </a:r>
          </a:p>
          <a:p>
            <a:pPr marL="190500" indent="-190500">
              <a:lnSpc>
                <a:spcPct val="150000"/>
              </a:lnSpc>
              <a:buClr>
                <a:schemeClr val="tx1">
                  <a:lumMod val="50000"/>
                  <a:lumOff val="50000"/>
                </a:schemeClr>
              </a:buClr>
              <a:buSzPct val="100000"/>
              <a:buFont typeface="Arial" pitchFamily="34" charset="0"/>
              <a:buChar char="•"/>
              <a:defRPr/>
            </a:pPr>
            <a:r>
              <a:rPr lang="en-US" sz="1400" dirty="0" smtClean="0">
                <a:solidFill>
                  <a:schemeClr val="tx1">
                    <a:lumMod val="50000"/>
                    <a:lumOff val="50000"/>
                  </a:schemeClr>
                </a:solidFill>
                <a:latin typeface="Arial" pitchFamily="34" charset="0"/>
                <a:cs typeface="Arial" pitchFamily="34" charset="0"/>
                <a:sym typeface="Arial" charset="0"/>
              </a:rPr>
              <a:t>develop new solutions</a:t>
            </a:r>
          </a:p>
          <a:p>
            <a:pPr marL="190500" indent="-190500">
              <a:lnSpc>
                <a:spcPct val="150000"/>
              </a:lnSpc>
              <a:buClr>
                <a:schemeClr val="tx1">
                  <a:lumMod val="50000"/>
                  <a:lumOff val="50000"/>
                </a:schemeClr>
              </a:buClr>
              <a:buSzPct val="135000"/>
              <a:buFont typeface="Arial" charset="0"/>
              <a:buChar char="•"/>
              <a:defRPr/>
            </a:pPr>
            <a:endParaRPr lang="en-US" sz="1400" dirty="0">
              <a:solidFill>
                <a:schemeClr val="tx1">
                  <a:lumMod val="50000"/>
                  <a:lumOff val="50000"/>
                </a:schemeClr>
              </a:solidFill>
              <a:latin typeface="Arial" pitchFamily="34" charset="0"/>
              <a:cs typeface="Arial" pitchFamily="34" charset="0"/>
              <a:sym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57208"/>
            <a:ext cx="13183116" cy="860002"/>
          </a:xfrm>
        </p:spPr>
        <p:txBody>
          <a:bodyPr/>
          <a:lstStyle/>
          <a:p>
            <a:r>
              <a:rPr lang="en-US" dirty="0" smtClean="0">
                <a:solidFill>
                  <a:schemeClr val="tx1">
                    <a:lumMod val="50000"/>
                    <a:lumOff val="50000"/>
                  </a:schemeClr>
                </a:solidFill>
              </a:rPr>
              <a:t>evolving educational environments</a:t>
            </a:r>
            <a:endParaRPr lang="en-US" dirty="0">
              <a:solidFill>
                <a:schemeClr val="tx1">
                  <a:lumMod val="50000"/>
                  <a:lumOff val="50000"/>
                </a:schemeClr>
              </a:solidFill>
            </a:endParaRPr>
          </a:p>
        </p:txBody>
      </p:sp>
      <p:sp>
        <p:nvSpPr>
          <p:cNvPr id="4" name="Rounded Rectangle 3"/>
          <p:cNvSpPr/>
          <p:nvPr/>
        </p:nvSpPr>
        <p:spPr>
          <a:xfrm>
            <a:off x="1371600" y="2514600"/>
            <a:ext cx="91440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a:buClr>
                <a:schemeClr val="bg1">
                  <a:lumMod val="50000"/>
                </a:schemeClr>
              </a:buClr>
              <a:buSzPct val="135000"/>
              <a:defRPr/>
            </a:pPr>
            <a:r>
              <a:rPr lang="en-US" sz="1400" dirty="0">
                <a:solidFill>
                  <a:schemeClr val="tx1">
                    <a:lumMod val="65000"/>
                    <a:lumOff val="35000"/>
                  </a:schemeClr>
                </a:solidFill>
                <a:latin typeface="Arial" pitchFamily="34" charset="0"/>
                <a:cs typeface="Arial" pitchFamily="34" charset="0"/>
                <a:sym typeface="Arial" charset="0"/>
              </a:rPr>
              <a:t>Reaching an understanding: our first research step is to understand the issues </a:t>
            </a:r>
            <a:r>
              <a:rPr lang="en-US" sz="1400" dirty="0" smtClean="0">
                <a:solidFill>
                  <a:schemeClr val="tx1">
                    <a:lumMod val="65000"/>
                    <a:lumOff val="35000"/>
                  </a:schemeClr>
                </a:solidFill>
                <a:latin typeface="Arial" pitchFamily="34" charset="0"/>
                <a:cs typeface="Arial" pitchFamily="34" charset="0"/>
                <a:sym typeface="Arial" charset="0"/>
              </a:rPr>
              <a:t>facing </a:t>
            </a:r>
            <a:r>
              <a:rPr lang="en-US" sz="1400" dirty="0">
                <a:solidFill>
                  <a:schemeClr val="tx1">
                    <a:lumMod val="65000"/>
                    <a:lumOff val="35000"/>
                  </a:schemeClr>
                </a:solidFill>
                <a:latin typeface="Arial" pitchFamily="34" charset="0"/>
                <a:cs typeface="Arial" pitchFamily="34" charset="0"/>
                <a:sym typeface="Arial" charset="0"/>
              </a:rPr>
              <a:t>education today. What are they? Are they changing? If so, how?</a:t>
            </a:r>
          </a:p>
        </p:txBody>
      </p:sp>
      <p:sp>
        <p:nvSpPr>
          <p:cNvPr id="5" name="Rounded Rectangle 4"/>
          <p:cNvSpPr/>
          <p:nvPr/>
        </p:nvSpPr>
        <p:spPr>
          <a:xfrm>
            <a:off x="4114800" y="7772400"/>
            <a:ext cx="9144000" cy="1371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a:buClr>
                <a:schemeClr val="bg1">
                  <a:lumMod val="50000"/>
                </a:schemeClr>
              </a:buClr>
              <a:buSzPct val="135000"/>
              <a:defRPr/>
            </a:pPr>
            <a:r>
              <a:rPr lang="en-US" sz="1400" dirty="0">
                <a:solidFill>
                  <a:schemeClr val="bg1"/>
                </a:solidFill>
                <a:latin typeface="Arial" pitchFamily="34" charset="0"/>
                <a:cs typeface="Arial" pitchFamily="34" charset="0"/>
                <a:sym typeface="Arial" charset="0"/>
              </a:rPr>
              <a:t>Arriving at a result. The result is a set of spaces that can help an institution differentiate itself…as a place where the best and brightest faculty, students, and staff want to come and stay. These spaces suggest a number of different ways  that instructional spaces, offices, and informal places can be included and developed as learning spaces. Spaces that engage all constituents in a full and enriching range of </a:t>
            </a:r>
            <a:r>
              <a:rPr lang="en-US" sz="1400" dirty="0" smtClean="0">
                <a:solidFill>
                  <a:schemeClr val="bg1"/>
                </a:solidFill>
                <a:latin typeface="Arial" pitchFamily="34" charset="0"/>
                <a:cs typeface="Arial" pitchFamily="34" charset="0"/>
                <a:sym typeface="Arial" charset="0"/>
              </a:rPr>
              <a:t>activities … before</a:t>
            </a:r>
            <a:r>
              <a:rPr lang="en-US" sz="1400" dirty="0">
                <a:solidFill>
                  <a:schemeClr val="bg1"/>
                </a:solidFill>
                <a:latin typeface="Arial" pitchFamily="34" charset="0"/>
                <a:cs typeface="Arial" pitchFamily="34" charset="0"/>
                <a:sym typeface="Arial" charset="0"/>
              </a:rPr>
              <a:t>, during, and after a class. </a:t>
            </a:r>
            <a:endParaRPr lang="en-US" sz="1400" dirty="0">
              <a:solidFill>
                <a:schemeClr val="bg1"/>
              </a:solidFill>
            </a:endParaRPr>
          </a:p>
        </p:txBody>
      </p:sp>
      <p:sp>
        <p:nvSpPr>
          <p:cNvPr id="6" name="Rounded Rectangle 5"/>
          <p:cNvSpPr/>
          <p:nvPr/>
        </p:nvSpPr>
        <p:spPr>
          <a:xfrm>
            <a:off x="2286000" y="4267200"/>
            <a:ext cx="9144000" cy="13716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9900" indent="-20638">
              <a:buClr>
                <a:schemeClr val="bg1">
                  <a:lumMod val="50000"/>
                </a:schemeClr>
              </a:buClr>
              <a:buSzPct val="135000"/>
              <a:defRPr/>
            </a:pPr>
            <a:r>
              <a:rPr lang="en-US" sz="1400" dirty="0">
                <a:solidFill>
                  <a:schemeClr val="tx1">
                    <a:lumMod val="65000"/>
                    <a:lumOff val="35000"/>
                  </a:schemeClr>
                </a:solidFill>
                <a:latin typeface="Arial" pitchFamily="34" charset="0"/>
                <a:cs typeface="Arial" pitchFamily="34" charset="0"/>
                <a:sym typeface="Arial" charset="0"/>
              </a:rPr>
              <a:t>Observing what actually goes on. How do these issues play themselves out in instructional spaces, in-between, and faculty offices? What are we discovered is that nearly all of the learning environments observed – while capable of supporting one learning mode – are simply too inflexible to support, facilitate, or enable the diverse learning activities that go on in today’s educational environments.</a:t>
            </a:r>
          </a:p>
        </p:txBody>
      </p:sp>
      <p:sp>
        <p:nvSpPr>
          <p:cNvPr id="7" name="Rounded Rectangle 6"/>
          <p:cNvSpPr/>
          <p:nvPr/>
        </p:nvSpPr>
        <p:spPr>
          <a:xfrm>
            <a:off x="3200400" y="6019800"/>
            <a:ext cx="9144000" cy="13716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a:buClr>
                <a:schemeClr val="bg1">
                  <a:lumMod val="50000"/>
                </a:schemeClr>
              </a:buClr>
              <a:buSzPct val="135000"/>
              <a:defRPr/>
            </a:pPr>
            <a:r>
              <a:rPr lang="en-US" sz="1400" dirty="0">
                <a:solidFill>
                  <a:schemeClr val="bg1"/>
                </a:solidFill>
                <a:latin typeface="Arial" pitchFamily="34" charset="0"/>
                <a:cs typeface="Arial" pitchFamily="34" charset="0"/>
                <a:sym typeface="Arial" charset="0"/>
              </a:rPr>
              <a:t>Synthesizing the data. The purpose of any research project is to gain new knowledge, develop a point of view, and arrive at a conclusion. The goal is to turn what we learn into innovative product solutions and create more effective learning environments. Our research led us to design ideas that have the potential to dramatically change the way educational facilities look, feel, and act. </a:t>
            </a:r>
          </a:p>
        </p:txBody>
      </p:sp>
      <p:sp>
        <p:nvSpPr>
          <p:cNvPr id="10" name="Down Arrow 9"/>
          <p:cNvSpPr/>
          <p:nvPr/>
        </p:nvSpPr>
        <p:spPr>
          <a:xfrm>
            <a:off x="2286000" y="3810000"/>
            <a:ext cx="838200" cy="609600"/>
          </a:xfrm>
          <a:prstGeom prst="downArrow">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5623034"/>
            <a:ext cx="838200" cy="609600"/>
          </a:xfrm>
          <a:prstGeom prst="downArrow">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962400" y="7315200"/>
            <a:ext cx="838200" cy="609600"/>
          </a:xfrm>
          <a:prstGeom prst="downArrow">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133600" y="3330631"/>
            <a:ext cx="3657600" cy="3895733"/>
          </a:xfrm>
          <a:prstGeom prst="rect">
            <a:avLst/>
          </a:prstGeom>
          <a:noFill/>
          <a:ln w="9525">
            <a:noFill/>
            <a:miter lim="800000"/>
            <a:headEnd/>
            <a:tailEnd/>
          </a:ln>
          <a:effectLst/>
        </p:spPr>
        <p:txBody>
          <a:bodyPr wrap="square" anchor="ctr">
            <a:spAutoFit/>
          </a:bodyPr>
          <a:lstStyle/>
          <a:p>
            <a:pPr marL="342900" indent="-342900">
              <a:lnSpc>
                <a:spcPct val="114000"/>
              </a:lnSpc>
              <a:spcAft>
                <a:spcPts val="1200"/>
              </a:spcAft>
              <a:buClr>
                <a:schemeClr val="bg1">
                  <a:lumMod val="50000"/>
                </a:schemeClr>
              </a:buClr>
              <a:buSzPct val="100000"/>
              <a:buFont typeface="+mj-lt"/>
              <a:buAutoNum type="arabicPeriod"/>
              <a:defRPr/>
            </a:pPr>
            <a:r>
              <a:rPr lang="en-US" sz="1400" dirty="0" smtClean="0">
                <a:solidFill>
                  <a:schemeClr val="tx1">
                    <a:lumMod val="50000"/>
                    <a:lumOff val="50000"/>
                  </a:schemeClr>
                </a:solidFill>
                <a:latin typeface="Arial" pitchFamily="34" charset="0"/>
                <a:cs typeface="Arial" pitchFamily="34" charset="0"/>
                <a:sym typeface="Arial" charset="0"/>
              </a:rPr>
              <a:t>Learning preferences are recognized and teaching methods using problem-based</a:t>
            </a:r>
            <a:r>
              <a:rPr lang="en-US" sz="1400" dirty="0">
                <a:solidFill>
                  <a:schemeClr val="tx1">
                    <a:lumMod val="50000"/>
                    <a:lumOff val="50000"/>
                  </a:schemeClr>
                </a:solidFill>
                <a:latin typeface="Arial" pitchFamily="34" charset="0"/>
                <a:cs typeface="Arial" pitchFamily="34" charset="0"/>
                <a:sym typeface="Arial" charset="0"/>
              </a:rPr>
              <a:t> </a:t>
            </a:r>
            <a:r>
              <a:rPr lang="en-US" sz="1400" dirty="0" smtClean="0">
                <a:solidFill>
                  <a:schemeClr val="tx1">
                    <a:lumMod val="50000"/>
                    <a:lumOff val="50000"/>
                  </a:schemeClr>
                </a:solidFill>
                <a:latin typeface="Arial" pitchFamily="34" charset="0"/>
                <a:cs typeface="Arial" pitchFamily="34" charset="0"/>
                <a:sym typeface="Arial" charset="0"/>
              </a:rPr>
              <a:t>methods are being employed with regularity.</a:t>
            </a:r>
          </a:p>
          <a:p>
            <a:pPr marL="342900" indent="-342900">
              <a:lnSpc>
                <a:spcPct val="114000"/>
              </a:lnSpc>
              <a:spcAft>
                <a:spcPts val="1200"/>
              </a:spcAft>
              <a:buClr>
                <a:schemeClr val="bg1">
                  <a:lumMod val="50000"/>
                </a:schemeClr>
              </a:buClr>
              <a:buSzPct val="100000"/>
              <a:buFont typeface="+mj-lt"/>
              <a:buAutoNum type="arabicPeriod"/>
              <a:defRPr/>
            </a:pPr>
            <a:r>
              <a:rPr lang="en-US" sz="1400" dirty="0" smtClean="0">
                <a:solidFill>
                  <a:schemeClr val="tx1">
                    <a:lumMod val="50000"/>
                    <a:lumOff val="50000"/>
                  </a:schemeClr>
                </a:solidFill>
                <a:latin typeface="Arial" pitchFamily="34" charset="0"/>
                <a:cs typeface="Arial" pitchFamily="34" charset="0"/>
                <a:sym typeface="Arial" charset="0"/>
              </a:rPr>
              <a:t>Rapid changes in technology to allow for constant technology maintenance and upgrades.</a:t>
            </a:r>
            <a:endParaRPr lang="en-US" sz="1400" dirty="0">
              <a:solidFill>
                <a:schemeClr val="tx1">
                  <a:lumMod val="50000"/>
                  <a:lumOff val="50000"/>
                </a:schemeClr>
              </a:solidFill>
              <a:latin typeface="Arial" pitchFamily="34" charset="0"/>
              <a:cs typeface="Arial" pitchFamily="34" charset="0"/>
              <a:sym typeface="Arial" charset="0"/>
            </a:endParaRPr>
          </a:p>
          <a:p>
            <a:pPr marL="342900" indent="-342900">
              <a:lnSpc>
                <a:spcPct val="114000"/>
              </a:lnSpc>
              <a:spcAft>
                <a:spcPts val="1200"/>
              </a:spcAft>
              <a:buClr>
                <a:schemeClr val="bg1">
                  <a:lumMod val="50000"/>
                </a:schemeClr>
              </a:buClr>
              <a:buSzPct val="100000"/>
              <a:buFont typeface="+mj-lt"/>
              <a:buAutoNum type="arabicPeriod"/>
              <a:defRPr/>
            </a:pPr>
            <a:r>
              <a:rPr lang="en-US" sz="1400" dirty="0" smtClean="0">
                <a:solidFill>
                  <a:schemeClr val="tx1">
                    <a:lumMod val="50000"/>
                    <a:lumOff val="50000"/>
                  </a:schemeClr>
                </a:solidFill>
                <a:latin typeface="Arial" pitchFamily="34" charset="0"/>
                <a:cs typeface="Arial" pitchFamily="34" charset="0"/>
                <a:sym typeface="Arial" charset="0"/>
              </a:rPr>
              <a:t>Students </a:t>
            </a:r>
            <a:r>
              <a:rPr lang="en-US" sz="1400" dirty="0">
                <a:solidFill>
                  <a:schemeClr val="tx1">
                    <a:lumMod val="50000"/>
                    <a:lumOff val="50000"/>
                  </a:schemeClr>
                </a:solidFill>
                <a:latin typeface="Arial" pitchFamily="34" charset="0"/>
                <a:cs typeface="Arial" pitchFamily="34" charset="0"/>
                <a:sym typeface="Arial" charset="0"/>
              </a:rPr>
              <a:t>are digital natives demanding more integration within learning and working </a:t>
            </a:r>
            <a:r>
              <a:rPr lang="en-US" sz="1400" dirty="0" smtClean="0">
                <a:solidFill>
                  <a:schemeClr val="tx1">
                    <a:lumMod val="50000"/>
                    <a:lumOff val="50000"/>
                  </a:schemeClr>
                </a:solidFill>
                <a:latin typeface="Arial" pitchFamily="34" charset="0"/>
                <a:cs typeface="Arial" pitchFamily="34" charset="0"/>
                <a:sym typeface="Arial" charset="0"/>
              </a:rPr>
              <a:t>environments.</a:t>
            </a:r>
          </a:p>
          <a:p>
            <a:pPr marL="342900" indent="-342900">
              <a:lnSpc>
                <a:spcPct val="114000"/>
              </a:lnSpc>
              <a:spcAft>
                <a:spcPts val="1200"/>
              </a:spcAft>
              <a:buClr>
                <a:schemeClr val="bg1">
                  <a:lumMod val="50000"/>
                </a:schemeClr>
              </a:buClr>
              <a:buSzPct val="100000"/>
              <a:buFont typeface="+mj-lt"/>
              <a:buAutoNum type="arabicPeriod"/>
              <a:defRPr/>
            </a:pPr>
            <a:r>
              <a:rPr lang="en-US" sz="1400" dirty="0" smtClean="0">
                <a:solidFill>
                  <a:schemeClr val="tx1">
                    <a:lumMod val="50000"/>
                    <a:lumOff val="50000"/>
                  </a:schemeClr>
                </a:solidFill>
                <a:latin typeface="Arial" pitchFamily="34" charset="0"/>
                <a:cs typeface="Arial" pitchFamily="34" charset="0"/>
                <a:sym typeface="Arial" charset="0"/>
              </a:rPr>
              <a:t>Employers want students with 21</a:t>
            </a:r>
            <a:r>
              <a:rPr lang="en-US" sz="1400" baseline="30000" dirty="0" smtClean="0">
                <a:solidFill>
                  <a:schemeClr val="tx1">
                    <a:lumMod val="50000"/>
                    <a:lumOff val="50000"/>
                  </a:schemeClr>
                </a:solidFill>
                <a:latin typeface="Arial" pitchFamily="34" charset="0"/>
                <a:cs typeface="Arial" pitchFamily="34" charset="0"/>
                <a:sym typeface="Arial" charset="0"/>
              </a:rPr>
              <a:t>st</a:t>
            </a:r>
            <a:r>
              <a:rPr lang="en-US" sz="1400" dirty="0" smtClean="0">
                <a:solidFill>
                  <a:schemeClr val="tx1">
                    <a:lumMod val="50000"/>
                    <a:lumOff val="50000"/>
                  </a:schemeClr>
                </a:solidFill>
                <a:latin typeface="Arial" pitchFamily="34" charset="0"/>
                <a:cs typeface="Arial" pitchFamily="34" charset="0"/>
                <a:sym typeface="Arial" charset="0"/>
              </a:rPr>
              <a:t> century skill sets.</a:t>
            </a:r>
          </a:p>
          <a:p>
            <a:pPr marL="342900" indent="-342900">
              <a:lnSpc>
                <a:spcPct val="114000"/>
              </a:lnSpc>
              <a:spcAft>
                <a:spcPts val="1200"/>
              </a:spcAft>
              <a:buClr>
                <a:schemeClr val="bg1">
                  <a:lumMod val="50000"/>
                </a:schemeClr>
              </a:buClr>
              <a:buSzPct val="100000"/>
              <a:buFont typeface="+mj-lt"/>
              <a:buAutoNum type="arabicPeriod"/>
              <a:defRPr/>
            </a:pPr>
            <a:endParaRPr lang="en-US" sz="1400" dirty="0">
              <a:solidFill>
                <a:schemeClr val="tx1">
                  <a:lumMod val="50000"/>
                  <a:lumOff val="50000"/>
                </a:schemeClr>
              </a:solidFill>
              <a:latin typeface="Arial" pitchFamily="34" charset="0"/>
              <a:cs typeface="Arial" pitchFamily="34" charset="0"/>
              <a:sym typeface="Arial" charset="0"/>
            </a:endParaRPr>
          </a:p>
        </p:txBody>
      </p:sp>
      <p:sp>
        <p:nvSpPr>
          <p:cNvPr id="3" name="Title 2"/>
          <p:cNvSpPr>
            <a:spLocks noGrp="1"/>
          </p:cNvSpPr>
          <p:nvPr>
            <p:ph type="title"/>
          </p:nvPr>
        </p:nvSpPr>
        <p:spPr>
          <a:xfrm>
            <a:off x="1980684" y="1157208"/>
            <a:ext cx="13183116" cy="860002"/>
          </a:xfrm>
        </p:spPr>
        <p:txBody>
          <a:bodyPr>
            <a:normAutofit/>
          </a:bodyPr>
          <a:lstStyle/>
          <a:p>
            <a:pPr algn="l"/>
            <a:r>
              <a:rPr lang="en-US" dirty="0" smtClean="0">
                <a:solidFill>
                  <a:schemeClr val="tx1">
                    <a:lumMod val="50000"/>
                    <a:lumOff val="50000"/>
                  </a:schemeClr>
                </a:solidFill>
              </a:rPr>
              <a:t>what we’ve learned</a:t>
            </a:r>
            <a:endParaRPr lang="en-US" dirty="0">
              <a:solidFill>
                <a:schemeClr val="tx1">
                  <a:lumMod val="50000"/>
                  <a:lumOff val="50000"/>
                </a:schemeClr>
              </a:solidFill>
            </a:endParaRPr>
          </a:p>
        </p:txBody>
      </p:sp>
      <p:sp>
        <p:nvSpPr>
          <p:cNvPr id="6" name="Rounded Rectangle 5"/>
          <p:cNvSpPr/>
          <p:nvPr/>
        </p:nvSpPr>
        <p:spPr>
          <a:xfrm>
            <a:off x="9144000" y="2743200"/>
            <a:ext cx="3657600" cy="4572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Aft>
                <a:spcPts val="600"/>
              </a:spcAft>
            </a:pPr>
            <a:r>
              <a:rPr lang="en-US" sz="2000" dirty="0" smtClean="0">
                <a:solidFill>
                  <a:schemeClr val="bg1"/>
                </a:solidFill>
                <a:latin typeface="Arial Rounded MT Bold" pitchFamily="34" charset="0"/>
              </a:rPr>
              <a:t>Today’s schools must teach 21</a:t>
            </a:r>
            <a:r>
              <a:rPr lang="en-US" sz="2000" baseline="30000" dirty="0" smtClean="0">
                <a:solidFill>
                  <a:schemeClr val="bg1"/>
                </a:solidFill>
                <a:latin typeface="Arial Rounded MT Bold" pitchFamily="34" charset="0"/>
              </a:rPr>
              <a:t>st</a:t>
            </a:r>
            <a:r>
              <a:rPr lang="en-US" sz="2000" dirty="0" smtClean="0">
                <a:solidFill>
                  <a:schemeClr val="bg1"/>
                </a:solidFill>
                <a:latin typeface="Arial Rounded MT Bold" pitchFamily="34" charset="0"/>
              </a:rPr>
              <a:t> century skill sets:  </a:t>
            </a:r>
          </a:p>
          <a:p>
            <a:pPr marL="682625" indent="-217488">
              <a:lnSpc>
                <a:spcPct val="114000"/>
              </a:lnSpc>
              <a:spcAft>
                <a:spcPts val="600"/>
              </a:spcAft>
              <a:buFont typeface="Arial" pitchFamily="34" charset="0"/>
              <a:buChar char="•"/>
            </a:pPr>
            <a:r>
              <a:rPr lang="en-US" sz="2000" dirty="0" smtClean="0">
                <a:solidFill>
                  <a:schemeClr val="bg1"/>
                </a:solidFill>
                <a:latin typeface="Arial Rounded MT Bold" pitchFamily="34" charset="0"/>
              </a:rPr>
              <a:t>collaboration</a:t>
            </a:r>
          </a:p>
          <a:p>
            <a:pPr marL="682625" indent="-217488">
              <a:lnSpc>
                <a:spcPct val="114000"/>
              </a:lnSpc>
              <a:spcAft>
                <a:spcPts val="600"/>
              </a:spcAft>
              <a:buFont typeface="Arial" pitchFamily="34" charset="0"/>
              <a:buChar char="•"/>
            </a:pPr>
            <a:r>
              <a:rPr lang="en-US" sz="2000" dirty="0" smtClean="0">
                <a:solidFill>
                  <a:schemeClr val="bg1"/>
                </a:solidFill>
                <a:latin typeface="Arial Rounded MT Bold" pitchFamily="34" charset="0"/>
              </a:rPr>
              <a:t>teamwork</a:t>
            </a:r>
          </a:p>
          <a:p>
            <a:pPr marL="682625" indent="-217488">
              <a:lnSpc>
                <a:spcPct val="114000"/>
              </a:lnSpc>
              <a:spcAft>
                <a:spcPts val="600"/>
              </a:spcAft>
              <a:buFont typeface="Arial" pitchFamily="34" charset="0"/>
              <a:buChar char="•"/>
            </a:pPr>
            <a:r>
              <a:rPr lang="en-US" sz="2000" dirty="0" smtClean="0">
                <a:solidFill>
                  <a:schemeClr val="bg1"/>
                </a:solidFill>
                <a:latin typeface="Arial Rounded MT Bold" pitchFamily="34" charset="0"/>
              </a:rPr>
              <a:t>creative problem solving</a:t>
            </a:r>
          </a:p>
          <a:p>
            <a:pPr marL="682625" indent="-217488">
              <a:lnSpc>
                <a:spcPct val="114000"/>
              </a:lnSpc>
              <a:spcAft>
                <a:spcPts val="600"/>
              </a:spcAft>
              <a:buFont typeface="Arial" pitchFamily="34" charset="0"/>
              <a:buChar char="•"/>
            </a:pPr>
            <a:r>
              <a:rPr lang="en-US" sz="2000" dirty="0" smtClean="0">
                <a:solidFill>
                  <a:schemeClr val="bg1"/>
                </a:solidFill>
                <a:latin typeface="Arial Rounded MT Bold" pitchFamily="34" charset="0"/>
              </a:rPr>
              <a:t>critical thinking</a:t>
            </a:r>
            <a:endParaRPr lang="en-US" sz="2000" dirty="0">
              <a:solidFill>
                <a:schemeClr val="bg1"/>
              </a:solidFill>
              <a:latin typeface="Arial Rounded MT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57200" y="278248"/>
            <a:ext cx="14630400" cy="9322952"/>
          </a:xfrm>
          <a:prstGeom prst="rect">
            <a:avLst/>
          </a:prstGeom>
          <a:noFill/>
          <a:ln w="9525">
            <a:noFill/>
            <a:miter lim="800000"/>
            <a:headEnd/>
            <a:tailEnd/>
          </a:ln>
        </p:spPr>
      </p:pic>
      <p:sp>
        <p:nvSpPr>
          <p:cNvPr id="4" name="Title 3"/>
          <p:cNvSpPr>
            <a:spLocks noGrp="1"/>
          </p:cNvSpPr>
          <p:nvPr>
            <p:ph type="ctrTitle"/>
          </p:nvPr>
        </p:nvSpPr>
        <p:spPr>
          <a:xfrm>
            <a:off x="457200" y="7848600"/>
            <a:ext cx="14630400" cy="1752600"/>
          </a:xfrm>
          <a:solidFill>
            <a:schemeClr val="bg1">
              <a:lumMod val="75000"/>
            </a:schemeClr>
          </a:solidFill>
        </p:spPr>
        <p:txBody>
          <a:bodyPr/>
          <a:lstStyle/>
          <a:p>
            <a:pPr algn="l">
              <a:lnSpc>
                <a:spcPts val="4000"/>
              </a:lnSpc>
              <a:tabLst>
                <a:tab pos="13608050" algn="r"/>
              </a:tabLst>
            </a:pPr>
            <a:r>
              <a:rPr lang="en-US" dirty="0" smtClean="0">
                <a:solidFill>
                  <a:schemeClr val="bg1"/>
                </a:solidFill>
              </a:rPr>
              <a:t>	some facts</a:t>
            </a:r>
            <a:br>
              <a:rPr lang="en-US" dirty="0" smtClean="0">
                <a:solidFill>
                  <a:schemeClr val="bg1"/>
                </a:solidFill>
              </a:rPr>
            </a:br>
            <a:r>
              <a:rPr lang="en-US" dirty="0" smtClean="0">
                <a:solidFill>
                  <a:schemeClr val="bg1"/>
                </a:solidFill>
              </a:rPr>
              <a:t>	</a:t>
            </a:r>
            <a:r>
              <a:rPr lang="en-US" sz="2800" dirty="0" smtClean="0">
                <a:solidFill>
                  <a:schemeClr val="bg1"/>
                </a:solidFill>
              </a:rPr>
              <a:t>about sustainability, Steelcase, and the dealer</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57208"/>
            <a:ext cx="13258800" cy="860002"/>
          </a:xfrm>
        </p:spPr>
        <p:txBody>
          <a:bodyPr/>
          <a:lstStyle/>
          <a:p>
            <a:pPr algn="ctr"/>
            <a:r>
              <a:rPr lang="en-US" dirty="0" smtClean="0">
                <a:solidFill>
                  <a:schemeClr val="tx1">
                    <a:lumMod val="50000"/>
                    <a:lumOff val="50000"/>
                  </a:schemeClr>
                </a:solidFill>
              </a:rPr>
              <a:t>sustainability – designing for the environment </a:t>
            </a:r>
            <a:endParaRPr lang="en-US" dirty="0">
              <a:solidFill>
                <a:schemeClr val="tx1">
                  <a:lumMod val="50000"/>
                  <a:lumOff val="50000"/>
                </a:schemeClr>
              </a:solidFill>
            </a:endParaRPr>
          </a:p>
        </p:txBody>
      </p:sp>
      <p:sp>
        <p:nvSpPr>
          <p:cNvPr id="18" name="Text Placeholder 3"/>
          <p:cNvSpPr txBox="1">
            <a:spLocks/>
          </p:cNvSpPr>
          <p:nvPr/>
        </p:nvSpPr>
        <p:spPr>
          <a:xfrm>
            <a:off x="1371600" y="2514600"/>
            <a:ext cx="11109325" cy="4648200"/>
          </a:xfrm>
          <a:prstGeom prst="rect">
            <a:avLst/>
          </a:prstGeom>
        </p:spPr>
        <p:txBody>
          <a:bodyPr vert="horz" lIns="146304" tIns="73152" rIns="146304" bIns="73152" rtlCol="0" anchor="ctr"/>
          <a:lstStyle/>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It begins with a passion for doing what’s right. A long-term commitment to human and environmental health. </a:t>
            </a:r>
          </a:p>
          <a:p>
            <a:pPr marL="0" marR="0" lvl="0" indent="0" algn="l" defTabSz="1463040" rtl="0" eaLnBrk="1" fontAlgn="auto" latinLnBrk="0" hangingPunct="1">
              <a:lnSpc>
                <a:spcPct val="114000"/>
              </a:lnSpc>
              <a:spcBef>
                <a:spcPts val="0"/>
              </a:spcBef>
              <a:spcAft>
                <a:spcPts val="0"/>
              </a:spcAft>
              <a:buClrTx/>
              <a:buSzTx/>
              <a:buFontTx/>
              <a:buNone/>
              <a:tabLst/>
              <a:defRPr/>
            </a:pPr>
            <a:endParaRPr lang="en-US" sz="1400" dirty="0" smtClean="0">
              <a:solidFill>
                <a:schemeClr val="tx1">
                  <a:lumMod val="50000"/>
                  <a:lumOff val="50000"/>
                </a:schemeClr>
              </a:solidFill>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endParaRPr lang="en-US" sz="1400" dirty="0" smtClean="0">
              <a:solidFill>
                <a:schemeClr val="tx1">
                  <a:lumMod val="50000"/>
                  <a:lumOff val="50000"/>
                </a:schemeClr>
              </a:solidFill>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endParaRPr lang="en-US" sz="1400" b="1" dirty="0" smtClean="0">
              <a:solidFill>
                <a:schemeClr val="tx1">
                  <a:lumMod val="50000"/>
                  <a:lumOff val="50000"/>
                </a:schemeClr>
              </a:solidFill>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endParaRP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Materials Chemistry</a:t>
            </a: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r>
            <a:b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b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You can’t eliminate what you don’t know exists. Materials Chemistry helps us target chemicals of concern so they can be reduced or eliminated. Our entire product portfolio is undergoing this analysis (not just our new products, but our existing ones too).</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Lifecycle Assessment</a:t>
            </a: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r>
            <a:b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b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An LCA measures the environmental impact of processes (extraction, production, transport, use, disposal). By understanding where and how a product is made, you can identify optimization opportunities relating to energy and materials.</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Recycling &amp; Reuse</a:t>
            </a: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r>
            <a:b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b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Our products are designed for easy disassembly, recycling and reuse. </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a:t>
            </a:r>
          </a:p>
          <a:p>
            <a:pPr marL="0" marR="0" lvl="0" indent="0" algn="l" defTabSz="1463040"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As a result of this approach Steelcase has more Cradle to </a:t>
            </a:r>
            <a:r>
              <a:rPr kumimoji="0" lang="en-US" sz="1400" b="0" i="0" u="none" strike="noStrike" kern="1200" cap="none" spc="0" normalizeH="0" baseline="0" noProof="0" dirty="0" err="1" smtClean="0">
                <a:ln>
                  <a:noFill/>
                </a:ln>
                <a:solidFill>
                  <a:schemeClr val="tx1">
                    <a:lumMod val="50000"/>
                    <a:lumOff val="50000"/>
                  </a:schemeClr>
                </a:solidFill>
                <a:effectLst/>
                <a:uLnTx/>
                <a:uFillTx/>
                <a:latin typeface="Arial" pitchFamily="34" charset="0"/>
                <a:cs typeface="Arial" pitchFamily="34" charset="0"/>
              </a:rPr>
              <a:t>Cradle</a:t>
            </a:r>
            <a:r>
              <a:rPr kumimoji="0" lang="en-US" sz="1400" b="0" i="0" u="none" strike="noStrike" kern="1200" cap="none" spc="0" normalizeH="0" baseline="30000" noProof="0" dirty="0" err="1" smtClean="0">
                <a:ln>
                  <a:noFill/>
                </a:ln>
                <a:solidFill>
                  <a:schemeClr val="tx1">
                    <a:lumMod val="50000"/>
                    <a:lumOff val="50000"/>
                  </a:schemeClr>
                </a:solidFill>
                <a:effectLst/>
                <a:uLnTx/>
                <a:uFillTx/>
                <a:latin typeface="Arial" pitchFamily="34" charset="0"/>
                <a:cs typeface="Arial" pitchFamily="34" charset="0"/>
              </a:rPr>
              <a:t>CM</a:t>
            </a:r>
            <a:r>
              <a:rPr kumimoji="0" lang="en-US" sz="1400" b="0" i="0" u="none" strike="noStrike" kern="1200" cap="none" spc="0" normalizeH="0" baseline="30000" noProof="0" dirty="0" smtClean="0">
                <a:ln>
                  <a:noFill/>
                </a:ln>
                <a:solidFill>
                  <a:schemeClr val="tx1">
                    <a:lumMod val="50000"/>
                    <a:lumOff val="50000"/>
                  </a:schemeClr>
                </a:solidFill>
                <a:effectLst/>
                <a:uLnTx/>
                <a:uFillTx/>
                <a:latin typeface="Arial" pitchFamily="34" charset="0"/>
                <a:cs typeface="Arial" pitchFamily="34" charset="0"/>
              </a:rPr>
              <a:t> </a:t>
            </a:r>
            <a:r>
              <a:rPr kumimoji="0" lang="en-US" sz="14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 Certified products than anyone in any industry. </a:t>
            </a:r>
            <a:endParaRPr kumimoji="0" lang="en-US" sz="1400" b="0" i="0" u="none" strike="noStrike" kern="1200" cap="none" spc="0" normalizeH="0" baseline="0" noProof="0" dirty="0">
              <a:ln>
                <a:noFill/>
              </a:ln>
              <a:solidFill>
                <a:schemeClr val="tx1">
                  <a:lumMod val="50000"/>
                  <a:lumOff val="50000"/>
                </a:schemeClr>
              </a:solidFill>
              <a:effectLst/>
              <a:uLnTx/>
              <a:uFillTx/>
              <a:latin typeface="Arial" pitchFamily="34" charset="0"/>
              <a:cs typeface="Arial" pitchFamily="34" charset="0"/>
            </a:endParaRPr>
          </a:p>
        </p:txBody>
      </p:sp>
      <p:pic>
        <p:nvPicPr>
          <p:cNvPr id="19" name="Picture 18" descr="Enviro_Icons.wmf"/>
          <p:cNvPicPr/>
          <p:nvPr/>
        </p:nvPicPr>
        <p:blipFill>
          <a:blip r:embed="rId2" cstate="print"/>
          <a:srcRect l="21190"/>
          <a:stretch>
            <a:fillRect/>
          </a:stretch>
        </p:blipFill>
        <p:spPr>
          <a:xfrm>
            <a:off x="4572000" y="3048000"/>
            <a:ext cx="4038600" cy="1066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57208"/>
            <a:ext cx="13183116" cy="860002"/>
          </a:xfrm>
        </p:spPr>
        <p:txBody>
          <a:bodyPr/>
          <a:lstStyle/>
          <a:p>
            <a:pPr algn="ctr"/>
            <a:r>
              <a:rPr lang="en-US" dirty="0" smtClean="0">
                <a:solidFill>
                  <a:schemeClr val="tx1">
                    <a:lumMod val="50000"/>
                    <a:lumOff val="50000"/>
                  </a:schemeClr>
                </a:solidFill>
              </a:rPr>
              <a:t> sustainability – people, planet, profit</a:t>
            </a:r>
            <a:endParaRPr lang="en-US" dirty="0">
              <a:solidFill>
                <a:schemeClr val="tx1">
                  <a:lumMod val="50000"/>
                  <a:lumOff val="50000"/>
                </a:schemeClr>
              </a:solidFill>
            </a:endParaRPr>
          </a:p>
        </p:txBody>
      </p:sp>
      <p:sp>
        <p:nvSpPr>
          <p:cNvPr id="13" name="Text Placeholder 13"/>
          <p:cNvSpPr txBox="1">
            <a:spLocks/>
          </p:cNvSpPr>
          <p:nvPr/>
        </p:nvSpPr>
        <p:spPr>
          <a:xfrm>
            <a:off x="1371600" y="2514600"/>
            <a:ext cx="5943600" cy="7086600"/>
          </a:xfrm>
          <a:prstGeom prst="rect">
            <a:avLst/>
          </a:prstGeom>
        </p:spPr>
        <p:txBody>
          <a:bodyPr vert="horz" lIns="146304" tIns="73152" rIns="146304" bIns="73152" rtlCol="0">
            <a:noAutofit/>
          </a:bodyPr>
          <a:lstStyle/>
          <a:p>
            <a:pPr>
              <a:lnSpc>
                <a:spcPct val="114000"/>
              </a:lnSpc>
            </a:pPr>
            <a:r>
              <a:rPr lang="en-US" sz="1400" dirty="0" smtClean="0">
                <a:solidFill>
                  <a:schemeClr val="tx1">
                    <a:lumMod val="50000"/>
                    <a:lumOff val="50000"/>
                  </a:schemeClr>
                </a:solidFill>
                <a:latin typeface="Arial" pitchFamily="34" charset="0"/>
                <a:cs typeface="Arial" pitchFamily="34" charset="0"/>
              </a:rPr>
              <a:t>We’re all in this together. Business is a human experience that’s fundamentally about providing solutions and doing right by people. For a long time, that’s been our touchstone at Steelcase—a standard that’s defined us and guided us. </a:t>
            </a:r>
          </a:p>
          <a:p>
            <a:pPr>
              <a:lnSpc>
                <a:spcPct val="114000"/>
              </a:lnSpc>
            </a:pPr>
            <a:r>
              <a:rPr lang="en-US" sz="1400" dirty="0" smtClean="0">
                <a:solidFill>
                  <a:schemeClr val="tx1">
                    <a:lumMod val="50000"/>
                    <a:lumOff val="50000"/>
                  </a:schemeClr>
                </a:solidFill>
                <a:latin typeface="Arial" pitchFamily="34" charset="0"/>
                <a:cs typeface="Arial" pitchFamily="34" charset="0"/>
              </a:rPr>
              <a:t> </a:t>
            </a:r>
          </a:p>
          <a:p>
            <a:pPr>
              <a:lnSpc>
                <a:spcPct val="114000"/>
              </a:lnSpc>
            </a:pPr>
            <a:r>
              <a:rPr lang="en-US" sz="1400" dirty="0" smtClean="0">
                <a:solidFill>
                  <a:schemeClr val="tx1">
                    <a:lumMod val="50000"/>
                    <a:lumOff val="50000"/>
                  </a:schemeClr>
                </a:solidFill>
                <a:latin typeface="Arial" pitchFamily="34" charset="0"/>
                <a:cs typeface="Arial" pitchFamily="34" charset="0"/>
              </a:rPr>
              <a:t>Our legacy reaches back now almost 100 years to 1912 when our company began. The business world has become more complex, yet we rediscover every day that the simple truth of our touchstone remains solid and true. </a:t>
            </a:r>
          </a:p>
          <a:p>
            <a:pPr>
              <a:lnSpc>
                <a:spcPct val="114000"/>
              </a:lnSpc>
            </a:pPr>
            <a:r>
              <a:rPr lang="en-US" sz="1400" dirty="0" smtClean="0">
                <a:solidFill>
                  <a:schemeClr val="tx1">
                    <a:lumMod val="50000"/>
                    <a:lumOff val="50000"/>
                  </a:schemeClr>
                </a:solidFill>
                <a:latin typeface="Arial" pitchFamily="34" charset="0"/>
                <a:cs typeface="Arial" pitchFamily="34" charset="0"/>
              </a:rPr>
              <a:t> </a:t>
            </a:r>
          </a:p>
          <a:p>
            <a:pPr>
              <a:lnSpc>
                <a:spcPct val="114000"/>
              </a:lnSpc>
            </a:pPr>
            <a:r>
              <a:rPr lang="en-US" sz="1400" dirty="0" smtClean="0">
                <a:solidFill>
                  <a:schemeClr val="tx1">
                    <a:lumMod val="50000"/>
                    <a:lumOff val="50000"/>
                  </a:schemeClr>
                </a:solidFill>
                <a:latin typeface="Arial" pitchFamily="34" charset="0"/>
                <a:cs typeface="Arial" pitchFamily="34" charset="0"/>
              </a:rPr>
              <a:t>People, planet and profit. Connected together in a global economy, they’re the spectrum of sustainability—for Steelcase as a business, for the many communities we call home, and for the world that belongs to all of us.</a:t>
            </a:r>
          </a:p>
          <a:p>
            <a:pPr>
              <a:lnSpc>
                <a:spcPct val="114000"/>
              </a:lnSpc>
            </a:pPr>
            <a:r>
              <a:rPr lang="en-US" sz="1400" dirty="0" smtClean="0">
                <a:solidFill>
                  <a:schemeClr val="tx1">
                    <a:lumMod val="50000"/>
                    <a:lumOff val="50000"/>
                  </a:schemeClr>
                </a:solidFill>
                <a:latin typeface="Arial" pitchFamily="34" charset="0"/>
                <a:cs typeface="Arial" pitchFamily="34" charset="0"/>
              </a:rPr>
              <a:t> </a:t>
            </a:r>
          </a:p>
          <a:p>
            <a:pPr>
              <a:lnSpc>
                <a:spcPct val="114000"/>
              </a:lnSpc>
            </a:pPr>
            <a:r>
              <a:rPr lang="en-US" sz="1400" dirty="0" smtClean="0">
                <a:solidFill>
                  <a:schemeClr val="tx1">
                    <a:lumMod val="50000"/>
                    <a:lumOff val="50000"/>
                  </a:schemeClr>
                </a:solidFill>
                <a:latin typeface="Arial" pitchFamily="34" charset="0"/>
                <a:cs typeface="Arial" pitchFamily="34" charset="0"/>
              </a:rPr>
              <a:t>Like all global companies we are accountable to our employees and stakeholders to run a profitable, responsible business; but we believe a company should also be measured by how well it maximizes the value of its efforts by finding the right balance between profitability, environmental sustainability and social responsibility . </a:t>
            </a:r>
          </a:p>
          <a:p>
            <a:pPr>
              <a:lnSpc>
                <a:spcPct val="114000"/>
              </a:lnSpc>
            </a:pPr>
            <a:r>
              <a:rPr lang="en-US" sz="1400" dirty="0" smtClean="0">
                <a:solidFill>
                  <a:schemeClr val="tx1">
                    <a:lumMod val="50000"/>
                    <a:lumOff val="50000"/>
                  </a:schemeClr>
                </a:solidFill>
                <a:latin typeface="Arial" pitchFamily="34" charset="0"/>
                <a:cs typeface="Arial" pitchFamily="34" charset="0"/>
              </a:rPr>
              <a:t> </a:t>
            </a:r>
          </a:p>
          <a:p>
            <a:pPr>
              <a:lnSpc>
                <a:spcPct val="114000"/>
              </a:lnSpc>
            </a:pPr>
            <a:r>
              <a:rPr lang="en-US" sz="1400" dirty="0" smtClean="0">
                <a:solidFill>
                  <a:schemeClr val="tx1">
                    <a:lumMod val="50000"/>
                    <a:lumOff val="50000"/>
                  </a:schemeClr>
                </a:solidFill>
                <a:latin typeface="Arial" pitchFamily="34" charset="0"/>
                <a:cs typeface="Arial" pitchFamily="34" charset="0"/>
              </a:rPr>
              <a:t>At Steelcase optimizing the combination of these three elements has become a source of inspiration for us —leading to smarter products, effective processes and new solutions. We believe designing for sustainability in every aspect of our business is important. It’s part of the essential fabric of who we are.</a:t>
            </a:r>
            <a:endParaRPr kumimoji="0" lang="en-US" sz="1400" b="0" i="0" u="none" strike="noStrike" kern="1200" cap="none" spc="0" normalizeH="0" baseline="0" noProof="0" dirty="0">
              <a:ln>
                <a:noFill/>
              </a:ln>
              <a:solidFill>
                <a:schemeClr val="tx1">
                  <a:lumMod val="50000"/>
                  <a:lumOff val="50000"/>
                </a:schemeClr>
              </a:solidFill>
              <a:effectLst/>
              <a:uLnTx/>
              <a:uFillTx/>
              <a:latin typeface="Arial" pitchFamily="34" charset="0"/>
              <a:cs typeface="Arial" pitchFamily="34" charset="0"/>
            </a:endParaRPr>
          </a:p>
        </p:txBody>
      </p:sp>
      <p:pic>
        <p:nvPicPr>
          <p:cNvPr id="6152" name="Picture 8" descr="autumn,fall,leaves,maple leaves,nature,Photographs,plants,seasons"/>
          <p:cNvPicPr>
            <a:picLocks noChangeAspect="1" noChangeArrowheads="1"/>
          </p:cNvPicPr>
          <p:nvPr/>
        </p:nvPicPr>
        <p:blipFill>
          <a:blip r:embed="rId2" cstate="print">
            <a:grayscl/>
          </a:blip>
          <a:srcRect/>
          <a:stretch>
            <a:fillRect/>
          </a:stretch>
        </p:blipFill>
        <p:spPr bwMode="auto">
          <a:xfrm>
            <a:off x="8534400" y="2947987"/>
            <a:ext cx="5076827" cy="50768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0842" y="968798"/>
            <a:ext cx="13183116" cy="860002"/>
          </a:xfrm>
        </p:spPr>
        <p:txBody>
          <a:bodyPr>
            <a:noAutofit/>
          </a:bodyPr>
          <a:lstStyle/>
          <a:p>
            <a:pPr algn="l">
              <a:lnSpc>
                <a:spcPts val="4100"/>
              </a:lnSpc>
            </a:pPr>
            <a:r>
              <a:rPr lang="en-US" dirty="0" smtClean="0">
                <a:solidFill>
                  <a:schemeClr val="tx1">
                    <a:lumMod val="50000"/>
                    <a:lumOff val="50000"/>
                  </a:schemeClr>
                </a:solidFill>
              </a:rPr>
              <a:t>Steelcase …</a:t>
            </a:r>
            <a:br>
              <a:rPr lang="en-US" dirty="0" smtClean="0">
                <a:solidFill>
                  <a:schemeClr val="tx1">
                    <a:lumMod val="50000"/>
                    <a:lumOff val="50000"/>
                  </a:schemeClr>
                </a:solidFill>
              </a:rPr>
            </a:br>
            <a:r>
              <a:rPr lang="en-US" dirty="0" smtClean="0">
                <a:solidFill>
                  <a:schemeClr val="tx1">
                    <a:lumMod val="50000"/>
                    <a:lumOff val="50000"/>
                  </a:schemeClr>
                </a:solidFill>
              </a:rPr>
              <a:t>we have a passion for understanding how learning takes place</a:t>
            </a:r>
            <a:endParaRPr lang="en-US" dirty="0">
              <a:solidFill>
                <a:schemeClr val="tx1">
                  <a:lumMod val="50000"/>
                  <a:lumOff val="50000"/>
                </a:schemeClr>
              </a:solidFill>
            </a:endParaRPr>
          </a:p>
        </p:txBody>
      </p:sp>
      <p:sp>
        <p:nvSpPr>
          <p:cNvPr id="8" name="Rectangle 7"/>
          <p:cNvSpPr/>
          <p:nvPr/>
        </p:nvSpPr>
        <p:spPr>
          <a:xfrm>
            <a:off x="1371600" y="2514600"/>
            <a:ext cx="6400800" cy="4300536"/>
          </a:xfrm>
          <a:prstGeom prst="rect">
            <a:avLst/>
          </a:prstGeom>
        </p:spPr>
        <p:txBody>
          <a:bodyPr wrap="square">
            <a:spAutoFit/>
          </a:bodyPr>
          <a:lstStyle/>
          <a:p>
            <a:pPr algn="ctr">
              <a:lnSpc>
                <a:spcPct val="125000"/>
              </a:lnSpc>
              <a:spcAft>
                <a:spcPts val="1800"/>
              </a:spcAft>
            </a:pPr>
            <a:r>
              <a:rPr lang="en-US" sz="2000" b="1" i="1" dirty="0" smtClean="0">
                <a:solidFill>
                  <a:schemeClr val="tx1">
                    <a:lumMod val="50000"/>
                    <a:lumOff val="50000"/>
                  </a:schemeClr>
                </a:solidFill>
                <a:latin typeface="Arial" pitchFamily="34" charset="0"/>
                <a:cs typeface="Arial" pitchFamily="34" charset="0"/>
              </a:rPr>
              <a:t>“You send your child to the schoolmaster, </a:t>
            </a:r>
            <a:br>
              <a:rPr lang="en-US" sz="2000" b="1" i="1" dirty="0" smtClean="0">
                <a:solidFill>
                  <a:schemeClr val="tx1">
                    <a:lumMod val="50000"/>
                    <a:lumOff val="50000"/>
                  </a:schemeClr>
                </a:solidFill>
                <a:latin typeface="Arial" pitchFamily="34" charset="0"/>
                <a:cs typeface="Arial" pitchFamily="34" charset="0"/>
              </a:rPr>
            </a:br>
            <a:r>
              <a:rPr lang="en-US" sz="2000" b="1" i="1" dirty="0" smtClean="0">
                <a:solidFill>
                  <a:schemeClr val="tx1">
                    <a:lumMod val="50000"/>
                    <a:lumOff val="50000"/>
                  </a:schemeClr>
                </a:solidFill>
                <a:latin typeface="Arial" pitchFamily="34" charset="0"/>
                <a:cs typeface="Arial" pitchFamily="34" charset="0"/>
              </a:rPr>
              <a:t>but ’tis the schoolboys who educate him.” </a:t>
            </a:r>
          </a:p>
          <a:p>
            <a:pPr>
              <a:lnSpc>
                <a:spcPct val="114000"/>
              </a:lnSpc>
            </a:pPr>
            <a:endParaRPr lang="en-US" sz="1400" dirty="0" smtClean="0">
              <a:solidFill>
                <a:schemeClr val="tx1">
                  <a:lumMod val="50000"/>
                  <a:lumOff val="50000"/>
                </a:schemeClr>
              </a:solidFill>
              <a:latin typeface="Arial" pitchFamily="34" charset="0"/>
              <a:cs typeface="Arial" pitchFamily="34" charset="0"/>
            </a:endParaRPr>
          </a:p>
          <a:p>
            <a:pPr>
              <a:lnSpc>
                <a:spcPct val="125000"/>
              </a:lnSpc>
            </a:pPr>
            <a:r>
              <a:rPr lang="en-US" sz="1400" dirty="0" smtClean="0">
                <a:solidFill>
                  <a:schemeClr val="tx1">
                    <a:lumMod val="50000"/>
                    <a:lumOff val="50000"/>
                  </a:schemeClr>
                </a:solidFill>
                <a:latin typeface="Arial" pitchFamily="34" charset="0"/>
                <a:cs typeface="Arial" pitchFamily="34" charset="0"/>
              </a:rPr>
              <a:t>Emerson’s observation is more true than ever. Students are more engaged in learning together, frequently working in groups and interacting with peers. </a:t>
            </a:r>
          </a:p>
          <a:p>
            <a:pPr>
              <a:lnSpc>
                <a:spcPct val="125000"/>
              </a:lnSpc>
            </a:pPr>
            <a:r>
              <a:rPr lang="en-US" sz="1400" dirty="0" smtClean="0">
                <a:solidFill>
                  <a:schemeClr val="tx1">
                    <a:lumMod val="50000"/>
                    <a:lumOff val="50000"/>
                  </a:schemeClr>
                </a:solidFill>
                <a:latin typeface="Arial" pitchFamily="34" charset="0"/>
                <a:cs typeface="Arial" pitchFamily="34" charset="0"/>
              </a:rPr>
              <a:t>The professor’s role is changing from “sage on the stage” to “guide on the side,” as educators phrase it. Yet most classrooms are set up for Emerson’s era. That’s why designers and educators are rethinking the classroom, installing flexible furnishings, user-friendly technology, and other new tools that support interactive learning. </a:t>
            </a:r>
          </a:p>
          <a:p>
            <a:pPr>
              <a:lnSpc>
                <a:spcPct val="125000"/>
              </a:lnSpc>
            </a:pPr>
            <a:endParaRPr lang="en-US" sz="1400" dirty="0" smtClean="0">
              <a:solidFill>
                <a:schemeClr val="tx1">
                  <a:lumMod val="50000"/>
                  <a:lumOff val="50000"/>
                </a:schemeClr>
              </a:solidFill>
              <a:latin typeface="Arial" pitchFamily="34" charset="0"/>
              <a:cs typeface="Arial" pitchFamily="34" charset="0"/>
            </a:endParaRPr>
          </a:p>
          <a:p>
            <a:pPr>
              <a:lnSpc>
                <a:spcPct val="125000"/>
              </a:lnSpc>
            </a:pPr>
            <a:r>
              <a:rPr lang="en-US" sz="1400" dirty="0" smtClean="0">
                <a:solidFill>
                  <a:schemeClr val="tx1">
                    <a:lumMod val="50000"/>
                    <a:lumOff val="50000"/>
                  </a:schemeClr>
                </a:solidFill>
                <a:latin typeface="Arial" pitchFamily="34" charset="0"/>
                <a:cs typeface="Arial" pitchFamily="34" charset="0"/>
              </a:rPr>
              <a:t>Libraries are changing, too, evolving from musty book warehouses to places for group and individual learning. All over campus, hallways, commons areas, cafes and other in-between spaces are extending the learning experience. </a:t>
            </a:r>
            <a:endParaRPr lang="en-US" sz="1400" dirty="0">
              <a:solidFill>
                <a:schemeClr val="tx1">
                  <a:lumMod val="50000"/>
                  <a:lumOff val="50000"/>
                </a:schemeClr>
              </a:solidFill>
              <a:latin typeface="Arial" pitchFamily="34" charset="0"/>
              <a:cs typeface="Arial" pitchFamily="34" charset="0"/>
            </a:endParaRPr>
          </a:p>
        </p:txBody>
      </p:sp>
      <p:cxnSp>
        <p:nvCxnSpPr>
          <p:cNvPr id="12" name="Straight Connector 11"/>
          <p:cNvCxnSpPr/>
          <p:nvPr/>
        </p:nvCxnSpPr>
        <p:spPr>
          <a:xfrm rot="5400000">
            <a:off x="6057900" y="6057900"/>
            <a:ext cx="70866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10800" y="2514600"/>
            <a:ext cx="3308919" cy="5816977"/>
          </a:xfrm>
          <a:prstGeom prst="rect">
            <a:avLst/>
          </a:prstGeom>
          <a:noFill/>
        </p:spPr>
        <p:txBody>
          <a:bodyPr wrap="none" rtlCol="0">
            <a:spAutoFit/>
          </a:bodyPr>
          <a:lstStyle/>
          <a:p>
            <a:r>
              <a:rPr lang="en-US" sz="2000" b="1" dirty="0" smtClean="0">
                <a:solidFill>
                  <a:schemeClr val="tx1">
                    <a:lumMod val="50000"/>
                    <a:lumOff val="50000"/>
                  </a:schemeClr>
                </a:solidFill>
                <a:latin typeface="Arial" pitchFamily="34" charset="0"/>
                <a:cs typeface="Arial" pitchFamily="34" charset="0"/>
              </a:rPr>
              <a:t>Steelcase Facts</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110,000+</a:t>
            </a:r>
          </a:p>
          <a:p>
            <a:r>
              <a:rPr lang="en-US" sz="1400" dirty="0" smtClean="0">
                <a:solidFill>
                  <a:schemeClr val="tx1">
                    <a:lumMod val="50000"/>
                    <a:lumOff val="50000"/>
                  </a:schemeClr>
                </a:solidFill>
                <a:latin typeface="Arial" pitchFamily="34" charset="0"/>
                <a:cs typeface="Arial" pitchFamily="34" charset="0"/>
              </a:rPr>
              <a:t>companies served in the last five years</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$2.3 billion</a:t>
            </a:r>
          </a:p>
          <a:p>
            <a:r>
              <a:rPr lang="en-US" sz="1400" dirty="0" smtClean="0">
                <a:solidFill>
                  <a:schemeClr val="tx1">
                    <a:lumMod val="50000"/>
                    <a:lumOff val="50000"/>
                  </a:schemeClr>
                </a:solidFill>
                <a:latin typeface="Arial" pitchFamily="34" charset="0"/>
                <a:cs typeface="Arial" pitchFamily="34" charset="0"/>
              </a:rPr>
              <a:t>annual revenue (fy2010</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1912</a:t>
            </a:r>
          </a:p>
          <a:p>
            <a:r>
              <a:rPr lang="en-US" sz="1400" dirty="0" smtClean="0">
                <a:solidFill>
                  <a:schemeClr val="tx1">
                    <a:lumMod val="50000"/>
                    <a:lumOff val="50000"/>
                  </a:schemeClr>
                </a:solidFill>
                <a:latin typeface="Arial" pitchFamily="34" charset="0"/>
                <a:cs typeface="Arial" pitchFamily="34" charset="0"/>
              </a:rPr>
              <a:t>company established</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20+ </a:t>
            </a:r>
          </a:p>
          <a:p>
            <a:r>
              <a:rPr lang="en-US" sz="1400" dirty="0" smtClean="0">
                <a:solidFill>
                  <a:schemeClr val="tx1">
                    <a:lumMod val="50000"/>
                    <a:lumOff val="50000"/>
                  </a:schemeClr>
                </a:solidFill>
                <a:latin typeface="Arial" pitchFamily="34" charset="0"/>
                <a:cs typeface="Arial" pitchFamily="34" charset="0"/>
              </a:rPr>
              <a:t>manufacturing locations</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850</a:t>
            </a:r>
          </a:p>
          <a:p>
            <a:r>
              <a:rPr lang="en-US" sz="1400" dirty="0" smtClean="0">
                <a:solidFill>
                  <a:schemeClr val="tx1">
                    <a:lumMod val="50000"/>
                    <a:lumOff val="50000"/>
                  </a:schemeClr>
                </a:solidFill>
                <a:latin typeface="Arial" pitchFamily="34" charset="0"/>
                <a:cs typeface="Arial" pitchFamily="34" charset="0"/>
              </a:rPr>
              <a:t>dealer locations</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1,400+ </a:t>
            </a:r>
          </a:p>
          <a:p>
            <a:r>
              <a:rPr lang="en-US" sz="1400" dirty="0" smtClean="0">
                <a:solidFill>
                  <a:schemeClr val="tx1">
                    <a:lumMod val="50000"/>
                    <a:lumOff val="50000"/>
                  </a:schemeClr>
                </a:solidFill>
                <a:latin typeface="Arial" pitchFamily="34" charset="0"/>
                <a:cs typeface="Arial" pitchFamily="34" charset="0"/>
              </a:rPr>
              <a:t>patents worldwide</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11,000</a:t>
            </a:r>
          </a:p>
          <a:p>
            <a:r>
              <a:rPr lang="en-US" sz="1400" dirty="0" smtClean="0">
                <a:solidFill>
                  <a:schemeClr val="tx1">
                    <a:lumMod val="50000"/>
                    <a:lumOff val="50000"/>
                  </a:schemeClr>
                </a:solidFill>
                <a:latin typeface="Arial" pitchFamily="34" charset="0"/>
                <a:cs typeface="Arial" pitchFamily="34" charset="0"/>
              </a:rPr>
              <a:t>employees worldwide</a:t>
            </a:r>
          </a:p>
          <a:p>
            <a:endParaRPr lang="en-US" sz="1400" dirty="0" smtClean="0">
              <a:solidFill>
                <a:schemeClr val="tx1">
                  <a:lumMod val="50000"/>
                  <a:lumOff val="50000"/>
                </a:schemeClr>
              </a:solidFill>
              <a:latin typeface="Arial" pitchFamily="34" charset="0"/>
              <a:cs typeface="Arial" pitchFamily="34" charset="0"/>
            </a:endParaRPr>
          </a:p>
          <a:p>
            <a:r>
              <a:rPr lang="en-US" sz="1600" b="1" dirty="0" smtClean="0">
                <a:solidFill>
                  <a:schemeClr val="tx1">
                    <a:lumMod val="50000"/>
                    <a:lumOff val="50000"/>
                  </a:schemeClr>
                </a:solidFill>
                <a:latin typeface="Arial" pitchFamily="34" charset="0"/>
                <a:cs typeface="Arial" pitchFamily="34" charset="0"/>
              </a:rPr>
              <a:t>#1</a:t>
            </a:r>
          </a:p>
          <a:p>
            <a:r>
              <a:rPr lang="en-US" sz="1400" dirty="0" smtClean="0">
                <a:solidFill>
                  <a:schemeClr val="tx1">
                    <a:lumMod val="50000"/>
                    <a:lumOff val="50000"/>
                  </a:schemeClr>
                </a:solidFill>
                <a:latin typeface="Arial" pitchFamily="34" charset="0"/>
                <a:cs typeface="Arial" pitchFamily="34" charset="0"/>
              </a:rPr>
              <a:t>global market position since 1974</a:t>
            </a:r>
            <a:endParaRPr lang="en-US" sz="14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760"/>
            <a:ext cx="12801600" cy="1234440"/>
          </a:xfrm>
        </p:spPr>
        <p:txBody>
          <a:bodyPr>
            <a:noAutofit/>
          </a:bodyPr>
          <a:lstStyle/>
          <a:p>
            <a:pPr algn="ctr"/>
            <a:r>
              <a:rPr lang="en-US" sz="4400" dirty="0" smtClean="0">
                <a:solidFill>
                  <a:schemeClr val="tx1">
                    <a:lumMod val="50000"/>
                    <a:lumOff val="50000"/>
                  </a:schemeClr>
                </a:solidFill>
                <a:latin typeface="Arial" pitchFamily="34" charset="0"/>
                <a:cs typeface="Arial" pitchFamily="34" charset="0"/>
              </a:rPr>
              <a:t>thank you.</a:t>
            </a:r>
            <a:endParaRPr lang="en-US" sz="4400" dirty="0">
              <a:solidFill>
                <a:schemeClr val="tx1">
                  <a:lumMod val="50000"/>
                  <a:lumOff val="50000"/>
                </a:schemeClr>
              </a:solidFill>
              <a:latin typeface="Arial" pitchFamily="34" charset="0"/>
              <a:cs typeface="Arial" pitchFamily="34" charset="0"/>
            </a:endParaRPr>
          </a:p>
        </p:txBody>
      </p:sp>
      <p:pic>
        <p:nvPicPr>
          <p:cNvPr id="6" name="Picture 5" descr="steelcase_logo_CLASSICW_PMS424_2.jpg"/>
          <p:cNvPicPr>
            <a:picLocks noChangeAspect="1"/>
          </p:cNvPicPr>
          <p:nvPr/>
        </p:nvPicPr>
        <p:blipFill>
          <a:blip r:embed="rId2" cstate="print"/>
          <a:stretch>
            <a:fillRect/>
          </a:stretch>
        </p:blipFill>
        <p:spPr>
          <a:xfrm>
            <a:off x="12329160" y="9230922"/>
            <a:ext cx="1831848" cy="341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029200"/>
            <a:ext cx="12801600" cy="1234440"/>
          </a:xfrm>
        </p:spPr>
        <p:txBody>
          <a:bodyPr>
            <a:noAutofit/>
          </a:bodyPr>
          <a:lstStyle/>
          <a:p>
            <a:pPr algn="ctr"/>
            <a:r>
              <a:rPr lang="en-US" sz="1400" dirty="0" smtClean="0">
                <a:solidFill>
                  <a:schemeClr val="tx1">
                    <a:lumMod val="50000"/>
                    <a:lumOff val="50000"/>
                  </a:schemeClr>
                </a:solidFill>
                <a:latin typeface="Arial" pitchFamily="34" charset="0"/>
                <a:cs typeface="Arial" pitchFamily="34" charset="0"/>
              </a:rPr>
              <a:t>www.steelcase.com</a:t>
            </a:r>
            <a:endParaRPr lang="en-US" sz="14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we’re pleased to share </a:t>
            </a:r>
            <a:r>
              <a:rPr lang="en-US" dirty="0" smtClean="0"/>
              <a:t>our research with you</a:t>
            </a:r>
            <a:endParaRPr lang="en-US" dirty="0"/>
          </a:p>
        </p:txBody>
      </p:sp>
      <p:sp>
        <p:nvSpPr>
          <p:cNvPr id="3" name="Content Placeholder 2"/>
          <p:cNvSpPr>
            <a:spLocks noGrp="1"/>
          </p:cNvSpPr>
          <p:nvPr>
            <p:ph idx="1"/>
          </p:nvPr>
        </p:nvSpPr>
        <p:spPr>
          <a:xfrm>
            <a:off x="6858000" y="2514600"/>
            <a:ext cx="7315200" cy="7086600"/>
          </a:xfrm>
        </p:spPr>
        <p:txBody>
          <a:bodyPr>
            <a:normAutofit/>
          </a:bodyPr>
          <a:lstStyle/>
          <a:p>
            <a:pPr marL="0" indent="0" algn="just">
              <a:lnSpc>
                <a:spcPct val="114000"/>
              </a:lnSpc>
              <a:spcBef>
                <a:spcPts val="0"/>
              </a:spcBef>
              <a:spcAft>
                <a:spcPts val="1200"/>
              </a:spcAft>
              <a:buNone/>
            </a:pPr>
            <a:r>
              <a:rPr lang="en-US" sz="1600" dirty="0" smtClean="0">
                <a:solidFill>
                  <a:schemeClr val="bg1">
                    <a:lumMod val="50000"/>
                  </a:schemeClr>
                </a:solidFill>
              </a:rPr>
              <a:t>Learning environments are changing dramatically due to changing demographics and technology. </a:t>
            </a:r>
          </a:p>
          <a:p>
            <a:pPr marL="0" indent="0" algn="just">
              <a:buNone/>
            </a:pPr>
            <a:r>
              <a:rPr lang="en-US" sz="1600" dirty="0" smtClean="0">
                <a:solidFill>
                  <a:schemeClr val="bg1">
                    <a:lumMod val="50000"/>
                  </a:schemeClr>
                </a:solidFill>
              </a:rPr>
              <a:t>To better leverage school real estate, schools are prepping in-between places, from hallways to cafes and lounge spaces, as places where learning can happen. Add </a:t>
            </a:r>
            <a:r>
              <a:rPr lang="en-US" sz="1600" dirty="0" err="1" smtClean="0">
                <a:solidFill>
                  <a:schemeClr val="bg1">
                    <a:lumMod val="50000"/>
                  </a:schemeClr>
                </a:solidFill>
              </a:rPr>
              <a:t>wi-fi</a:t>
            </a:r>
            <a:r>
              <a:rPr lang="en-US" sz="1600" dirty="0" smtClean="0">
                <a:solidFill>
                  <a:schemeClr val="bg1">
                    <a:lumMod val="50000"/>
                  </a:schemeClr>
                </a:solidFill>
              </a:rPr>
              <a:t>, comfortable seating, and room to spread out work and almost any space becomes useful work space.</a:t>
            </a:r>
          </a:p>
          <a:p>
            <a:pPr marL="0" indent="0" algn="just">
              <a:buNone/>
            </a:pPr>
            <a:endParaRPr lang="en-US" sz="1600" dirty="0" smtClean="0">
              <a:solidFill>
                <a:schemeClr val="bg1">
                  <a:lumMod val="50000"/>
                </a:schemeClr>
              </a:solidFill>
            </a:endParaRPr>
          </a:p>
          <a:p>
            <a:pPr marL="0" indent="0" algn="just">
              <a:buNone/>
            </a:pPr>
            <a:r>
              <a:rPr lang="en-US" sz="1600" dirty="0" smtClean="0">
                <a:solidFill>
                  <a:schemeClr val="bg1">
                    <a:lumMod val="50000"/>
                  </a:schemeClr>
                </a:solidFill>
              </a:rPr>
              <a:t>Discussions often migrate from the classroom to the quadrangle, cafeteria, or the nearest Starbucks after class. Now, places outside the classroom are more useful than ever as learning spaces, for two reasons. </a:t>
            </a:r>
          </a:p>
          <a:p>
            <a:pPr marL="0" indent="0" algn="just">
              <a:buNone/>
            </a:pPr>
            <a:endParaRPr lang="en-US" sz="1600" dirty="0" smtClean="0">
              <a:solidFill>
                <a:schemeClr val="bg1">
                  <a:lumMod val="50000"/>
                </a:schemeClr>
              </a:solidFill>
            </a:endParaRPr>
          </a:p>
          <a:p>
            <a:pPr marL="0" indent="0" algn="just">
              <a:buNone/>
            </a:pPr>
            <a:r>
              <a:rPr lang="en-US" sz="1600" dirty="0" smtClean="0">
                <a:solidFill>
                  <a:schemeClr val="bg1">
                    <a:lumMod val="50000"/>
                  </a:schemeClr>
                </a:solidFill>
              </a:rPr>
              <a:t>First, portable technology means you don’t have to be near a power outlet to work and </a:t>
            </a:r>
            <a:r>
              <a:rPr lang="en-US" sz="1600" dirty="0" err="1" smtClean="0">
                <a:solidFill>
                  <a:schemeClr val="bg1">
                    <a:lumMod val="50000"/>
                  </a:schemeClr>
                </a:solidFill>
              </a:rPr>
              <a:t>wi-fi</a:t>
            </a:r>
            <a:r>
              <a:rPr lang="en-US" sz="1600" dirty="0" smtClean="0">
                <a:solidFill>
                  <a:schemeClr val="bg1">
                    <a:lumMod val="50000"/>
                  </a:schemeClr>
                </a:solidFill>
              </a:rPr>
              <a:t> brings online access to the remotest corner of the school.</a:t>
            </a:r>
          </a:p>
          <a:p>
            <a:pPr marL="0" indent="0" algn="just">
              <a:buNone/>
            </a:pPr>
            <a:endParaRPr lang="en-US" sz="1600" dirty="0" smtClean="0">
              <a:solidFill>
                <a:schemeClr val="bg1">
                  <a:lumMod val="50000"/>
                </a:schemeClr>
              </a:solidFill>
            </a:endParaRPr>
          </a:p>
          <a:p>
            <a:pPr marL="0" indent="0" algn="just">
              <a:buNone/>
            </a:pPr>
            <a:r>
              <a:rPr lang="en-US" sz="1600" dirty="0" smtClean="0">
                <a:solidFill>
                  <a:schemeClr val="bg1">
                    <a:lumMod val="50000"/>
                  </a:schemeClr>
                </a:solidFill>
              </a:rPr>
              <a:t>Second, school work now involves a lot of group projects. More assignments reflect and teach real-world knowledge: collaborating in pairs, small groups, and teams. Since many classrooms poorly support group work, students often decamp to places better suited to working together. Why not make suitable spaces available on campus that extend learning outside the classroom, keep the group together, and the conversation going?</a:t>
            </a:r>
          </a:p>
          <a:p>
            <a:pPr marL="0" indent="0" algn="just">
              <a:buNone/>
            </a:pPr>
            <a:endParaRPr lang="en-US" sz="1600" dirty="0" smtClean="0">
              <a:solidFill>
                <a:schemeClr val="bg1">
                  <a:lumMod val="50000"/>
                </a:schemeClr>
              </a:solidFill>
            </a:endParaRPr>
          </a:p>
          <a:p>
            <a:pPr marL="0" indent="0" algn="just">
              <a:buNone/>
            </a:pPr>
            <a:r>
              <a:rPr lang="en-US" sz="1600" dirty="0" smtClean="0">
                <a:solidFill>
                  <a:schemeClr val="bg1">
                    <a:lumMod val="50000"/>
                  </a:schemeClr>
                </a:solidFill>
              </a:rPr>
              <a:t>Discover how you can increase the strategic value of your educational environment … as a place to teach, a place to learn, and a place that student, faculty, and staff will enjoy – make it harder working</a:t>
            </a:r>
          </a:p>
          <a:p>
            <a:pPr marL="0" indent="0" algn="just">
              <a:buNone/>
            </a:pPr>
            <a:endParaRPr lang="en-US" sz="1600" dirty="0" smtClean="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technology space | </a:t>
            </a:r>
            <a:r>
              <a:rPr lang="en-US" dirty="0" smtClean="0">
                <a:solidFill>
                  <a:schemeClr val="bg1">
                    <a:lumMod val="50000"/>
                  </a:schemeClr>
                </a:solidFill>
              </a:rPr>
              <a:t>co-creation</a:t>
            </a:r>
            <a:endParaRPr lang="en-US" dirty="0">
              <a:solidFill>
                <a:schemeClr val="accent1"/>
              </a:solidFill>
            </a:endParaRPr>
          </a:p>
        </p:txBody>
      </p:sp>
      <p:pic>
        <p:nvPicPr>
          <p:cNvPr id="5122" name="Picture 2"/>
          <p:cNvPicPr>
            <a:picLocks noChangeAspect="1" noChangeArrowheads="1"/>
          </p:cNvPicPr>
          <p:nvPr/>
        </p:nvPicPr>
        <p:blipFill>
          <a:blip r:embed="rId2" cstate="print">
            <a:grayscl/>
          </a:blip>
          <a:srcRect/>
          <a:stretch>
            <a:fillRect/>
          </a:stretch>
        </p:blipFill>
        <p:spPr bwMode="auto">
          <a:xfrm>
            <a:off x="5029200" y="2514600"/>
            <a:ext cx="8709350" cy="6212096"/>
          </a:xfrm>
          <a:prstGeom prst="rect">
            <a:avLst/>
          </a:prstGeom>
          <a:noFill/>
          <a:ln w="9525">
            <a:noFill/>
            <a:miter lim="800000"/>
            <a:headEnd/>
            <a:tailEnd/>
          </a:ln>
        </p:spPr>
      </p:pic>
      <p:sp>
        <p:nvSpPr>
          <p:cNvPr id="7" name="TextBox 6"/>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1"/>
                </a:solidFill>
              </a:rPr>
              <a:t>gather ‘round  | </a:t>
            </a:r>
            <a:r>
              <a:rPr lang="en-US" dirty="0" smtClean="0">
                <a:solidFill>
                  <a:schemeClr val="bg1">
                    <a:lumMod val="50000"/>
                  </a:schemeClr>
                </a:solidFill>
              </a:rPr>
              <a:t>the campfire</a:t>
            </a:r>
            <a:endParaRPr lang="en-US" dirty="0">
              <a:solidFill>
                <a:schemeClr val="bg1">
                  <a:lumMod val="50000"/>
                </a:schemeClr>
              </a:solidFill>
            </a:endParaRPr>
          </a:p>
        </p:txBody>
      </p:sp>
      <p:pic>
        <p:nvPicPr>
          <p:cNvPr id="6146" name="Picture 2"/>
          <p:cNvPicPr>
            <a:picLocks noChangeAspect="1" noChangeArrowheads="1"/>
          </p:cNvPicPr>
          <p:nvPr/>
        </p:nvPicPr>
        <p:blipFill>
          <a:blip r:embed="rId2" cstate="print"/>
          <a:srcRect/>
          <a:stretch>
            <a:fillRect/>
          </a:stretch>
        </p:blipFill>
        <p:spPr bwMode="auto">
          <a:xfrm>
            <a:off x="7543800" y="2312913"/>
            <a:ext cx="6629400" cy="6346974"/>
          </a:xfrm>
          <a:prstGeom prst="rect">
            <a:avLst/>
          </a:prstGeom>
          <a:noFill/>
          <a:ln w="9525">
            <a:noFill/>
            <a:miter lim="800000"/>
            <a:headEnd/>
            <a:tailEnd/>
          </a:ln>
        </p:spPr>
      </p:pic>
      <p:sp>
        <p:nvSpPr>
          <p:cNvPr id="5" name="TextBox 4"/>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share in a | </a:t>
            </a:r>
            <a:r>
              <a:rPr lang="en-US" dirty="0" smtClean="0">
                <a:solidFill>
                  <a:schemeClr val="bg1">
                    <a:lumMod val="50000"/>
                  </a:schemeClr>
                </a:solidFill>
              </a:rPr>
              <a:t>social area</a:t>
            </a:r>
            <a:endParaRPr lang="en-US" dirty="0">
              <a:solidFill>
                <a:schemeClr val="bg1">
                  <a:lumMod val="50000"/>
                </a:schemeClr>
              </a:solidFill>
            </a:endParaRPr>
          </a:p>
        </p:txBody>
      </p:sp>
      <p:sp>
        <p:nvSpPr>
          <p:cNvPr id="3" name="Content Placeholder 2"/>
          <p:cNvSpPr>
            <a:spLocks noGrp="1"/>
          </p:cNvSpPr>
          <p:nvPr>
            <p:ph idx="1"/>
          </p:nvPr>
        </p:nvSpPr>
        <p:spPr>
          <a:xfrm>
            <a:off x="1066800" y="1905000"/>
            <a:ext cx="2667000" cy="7086600"/>
          </a:xfrm>
        </p:spPr>
        <p:txBody>
          <a:bodyPr>
            <a:normAutofit/>
          </a:bodyPr>
          <a:lstStyle/>
          <a:p>
            <a:pPr>
              <a:buNone/>
            </a:pPr>
            <a:r>
              <a:rPr lang="en-US" b="1" dirty="0" smtClean="0"/>
              <a:t>Primary Work Dynamic</a:t>
            </a:r>
          </a:p>
          <a:p>
            <a:pPr>
              <a:buClr>
                <a:schemeClr val="accent3">
                  <a:lumMod val="75000"/>
                </a:schemeClr>
              </a:buClr>
              <a:tabLst>
                <a:tab pos="465138" algn="l"/>
              </a:tabLst>
            </a:pPr>
            <a:r>
              <a:rPr lang="en-US" dirty="0" smtClean="0"/>
              <a:t>communication</a:t>
            </a:r>
          </a:p>
          <a:p>
            <a:pPr>
              <a:buNone/>
              <a:tabLst>
                <a:tab pos="465138" algn="l"/>
              </a:tabLst>
            </a:pPr>
            <a:endParaRPr lang="en-US" dirty="0" smtClean="0"/>
          </a:p>
          <a:p>
            <a:pPr>
              <a:buNone/>
              <a:tabLst>
                <a:tab pos="465138" algn="l"/>
              </a:tabLst>
            </a:pPr>
            <a:r>
              <a:rPr lang="en-US" b="1" dirty="0" smtClean="0"/>
              <a:t>Activities Performed</a:t>
            </a:r>
          </a:p>
          <a:p>
            <a:pPr>
              <a:buClr>
                <a:schemeClr val="accent3">
                  <a:lumMod val="75000"/>
                </a:schemeClr>
              </a:buClr>
              <a:tabLst>
                <a:tab pos="465138" algn="l"/>
              </a:tabLst>
            </a:pPr>
            <a:r>
              <a:rPr lang="en-US" dirty="0" smtClean="0"/>
              <a:t>relax/rest</a:t>
            </a:r>
          </a:p>
          <a:p>
            <a:pPr>
              <a:buClr>
                <a:schemeClr val="accent3">
                  <a:lumMod val="75000"/>
                </a:schemeClr>
              </a:buClr>
              <a:tabLst>
                <a:tab pos="465138" algn="l"/>
              </a:tabLst>
            </a:pPr>
            <a:r>
              <a:rPr lang="en-US" dirty="0" smtClean="0"/>
              <a:t>socialize</a:t>
            </a:r>
          </a:p>
          <a:p>
            <a:pPr>
              <a:buClr>
                <a:schemeClr val="accent3">
                  <a:lumMod val="75000"/>
                </a:schemeClr>
              </a:buClr>
              <a:tabLst>
                <a:tab pos="465138" algn="l"/>
              </a:tabLst>
            </a:pPr>
            <a:r>
              <a:rPr lang="en-US" dirty="0" smtClean="0"/>
              <a:t>eat/drink</a:t>
            </a:r>
          </a:p>
          <a:p>
            <a:pPr>
              <a:buClr>
                <a:schemeClr val="accent3">
                  <a:lumMod val="75000"/>
                </a:schemeClr>
              </a:buClr>
              <a:tabLst>
                <a:tab pos="465138" algn="l"/>
              </a:tabLst>
            </a:pPr>
            <a:r>
              <a:rPr lang="en-US" dirty="0" smtClean="0"/>
              <a:t>meet/encounter</a:t>
            </a:r>
          </a:p>
          <a:p>
            <a:pPr>
              <a:buNone/>
              <a:tabLst>
                <a:tab pos="465138" algn="l"/>
              </a:tabLst>
            </a:pPr>
            <a:endParaRPr lang="en-US" dirty="0" smtClean="0"/>
          </a:p>
          <a:p>
            <a:pPr>
              <a:buNone/>
              <a:tabLst>
                <a:tab pos="465138" algn="l"/>
              </a:tabLst>
            </a:pPr>
            <a:r>
              <a:rPr lang="en-US" b="1" dirty="0" smtClean="0"/>
              <a:t>Solve User Needs</a:t>
            </a:r>
          </a:p>
          <a:p>
            <a:pPr>
              <a:buClr>
                <a:schemeClr val="accent3">
                  <a:lumMod val="75000"/>
                </a:schemeClr>
              </a:buClr>
              <a:tabLst>
                <a:tab pos="465138" algn="l"/>
              </a:tabLst>
            </a:pPr>
            <a:r>
              <a:rPr lang="en-US" dirty="0" smtClean="0"/>
              <a:t>communication</a:t>
            </a:r>
          </a:p>
          <a:p>
            <a:pPr>
              <a:buClr>
                <a:schemeClr val="accent3">
                  <a:lumMod val="75000"/>
                </a:schemeClr>
              </a:buClr>
              <a:tabLst>
                <a:tab pos="465138" algn="l"/>
              </a:tabLst>
            </a:pPr>
            <a:r>
              <a:rPr lang="en-US" dirty="0" smtClean="0"/>
              <a:t>stimulate and inspire</a:t>
            </a:r>
          </a:p>
          <a:p>
            <a:pPr>
              <a:buClr>
                <a:schemeClr val="accent3">
                  <a:lumMod val="75000"/>
                </a:schemeClr>
              </a:buClr>
              <a:tabLst>
                <a:tab pos="465138" algn="l"/>
              </a:tabLst>
            </a:pPr>
            <a:r>
              <a:rPr lang="en-US" dirty="0" smtClean="0"/>
              <a:t>connect groups</a:t>
            </a:r>
          </a:p>
          <a:p>
            <a:pPr>
              <a:buClr>
                <a:schemeClr val="accent3">
                  <a:lumMod val="75000"/>
                </a:schemeClr>
              </a:buClr>
              <a:tabLst>
                <a:tab pos="465138" algn="l"/>
              </a:tabLst>
            </a:pPr>
            <a:r>
              <a:rPr lang="en-US" dirty="0" smtClean="0"/>
              <a:t>encourage inter-group learning</a:t>
            </a:r>
          </a:p>
          <a:p>
            <a:pPr>
              <a:buNone/>
              <a:tabLst>
                <a:tab pos="465138" algn="l"/>
              </a:tabLst>
            </a:pPr>
            <a:endParaRPr lang="en-US" dirty="0" smtClean="0"/>
          </a:p>
          <a:p>
            <a:pPr>
              <a:buNone/>
              <a:tabLst>
                <a:tab pos="465138" algn="l"/>
              </a:tabLst>
            </a:pPr>
            <a:r>
              <a:rPr lang="en-US" b="1" dirty="0" smtClean="0"/>
              <a:t>User Experience</a:t>
            </a:r>
          </a:p>
          <a:p>
            <a:pPr>
              <a:buNone/>
              <a:tabLst>
                <a:tab pos="465138" algn="l"/>
              </a:tabLst>
            </a:pPr>
            <a:r>
              <a:rPr lang="en-US" dirty="0" smtClean="0"/>
              <a:t>	a great social space that enables learning, communication, and decision making</a:t>
            </a:r>
          </a:p>
          <a:p>
            <a:pPr>
              <a:buNone/>
              <a:tabLst>
                <a:tab pos="465138" algn="l"/>
              </a:tabLst>
            </a:pPr>
            <a:endParaRPr lang="en-US" dirty="0" smtClean="0"/>
          </a:p>
        </p:txBody>
      </p:sp>
      <p:pic>
        <p:nvPicPr>
          <p:cNvPr id="1026" name="Picture 2"/>
          <p:cNvPicPr>
            <a:picLocks noChangeAspect="1" noChangeArrowheads="1"/>
          </p:cNvPicPr>
          <p:nvPr/>
        </p:nvPicPr>
        <p:blipFill>
          <a:blip r:embed="rId2" cstate="print">
            <a:grayscl/>
          </a:blip>
          <a:srcRect/>
          <a:stretch>
            <a:fillRect/>
          </a:stretch>
        </p:blipFill>
        <p:spPr bwMode="auto">
          <a:xfrm>
            <a:off x="3962400" y="2895600"/>
            <a:ext cx="10591405" cy="5181600"/>
          </a:xfrm>
          <a:prstGeom prst="rect">
            <a:avLst/>
          </a:prstGeom>
          <a:noFill/>
          <a:ln w="9525">
            <a:noFill/>
            <a:miter lim="800000"/>
            <a:headEnd/>
            <a:tailEnd/>
          </a:ln>
        </p:spPr>
      </p:pic>
      <p:sp>
        <p:nvSpPr>
          <p:cNvPr id="5" name="TextBox 4"/>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in-between</a:t>
            </a:r>
            <a:r>
              <a:rPr lang="en-US" dirty="0" smtClean="0"/>
              <a:t> | </a:t>
            </a:r>
            <a:r>
              <a:rPr lang="en-US" dirty="0" smtClean="0">
                <a:solidFill>
                  <a:schemeClr val="bg1">
                    <a:lumMod val="50000"/>
                  </a:schemeClr>
                </a:solidFill>
              </a:rPr>
              <a:t>social</a:t>
            </a:r>
            <a:r>
              <a:rPr lang="en-US" dirty="0" smtClean="0"/>
              <a:t> </a:t>
            </a:r>
            <a:r>
              <a:rPr lang="en-US" dirty="0" smtClean="0">
                <a:solidFill>
                  <a:schemeClr val="bg1">
                    <a:lumMod val="50000"/>
                  </a:schemeClr>
                </a:solidFill>
              </a:rPr>
              <a:t>space</a:t>
            </a:r>
            <a:endParaRPr lang="en-US" dirty="0">
              <a:solidFill>
                <a:schemeClr val="bg1">
                  <a:lumMod val="50000"/>
                </a:schemeClr>
              </a:solidFill>
            </a:endParaRPr>
          </a:p>
        </p:txBody>
      </p:sp>
      <p:sp>
        <p:nvSpPr>
          <p:cNvPr id="3" name="Content Placeholder 2"/>
          <p:cNvSpPr>
            <a:spLocks noGrp="1"/>
          </p:cNvSpPr>
          <p:nvPr>
            <p:ph idx="1"/>
          </p:nvPr>
        </p:nvSpPr>
        <p:spPr>
          <a:xfrm>
            <a:off x="1371600" y="1981200"/>
            <a:ext cx="2667000" cy="7086600"/>
          </a:xfrm>
        </p:spPr>
        <p:txBody>
          <a:bodyPr>
            <a:normAutofit/>
          </a:bodyPr>
          <a:lstStyle/>
          <a:p>
            <a:pPr>
              <a:buNone/>
            </a:pPr>
            <a:r>
              <a:rPr lang="en-US" b="1" dirty="0" smtClean="0"/>
              <a:t>Primary Work Dynamic</a:t>
            </a:r>
          </a:p>
          <a:p>
            <a:pPr>
              <a:buClr>
                <a:schemeClr val="accent3">
                  <a:lumMod val="75000"/>
                </a:schemeClr>
              </a:buClr>
              <a:tabLst>
                <a:tab pos="465138" algn="l"/>
              </a:tabLst>
            </a:pPr>
            <a:r>
              <a:rPr lang="en-US" dirty="0" smtClean="0"/>
              <a:t>learning</a:t>
            </a:r>
          </a:p>
          <a:p>
            <a:pPr>
              <a:buClr>
                <a:schemeClr val="accent3">
                  <a:lumMod val="75000"/>
                </a:schemeClr>
              </a:buClr>
              <a:tabLst>
                <a:tab pos="465138" algn="l"/>
              </a:tabLst>
            </a:pPr>
            <a:r>
              <a:rPr lang="en-US" dirty="0" smtClean="0"/>
              <a:t>sharing</a:t>
            </a:r>
          </a:p>
          <a:p>
            <a:pPr>
              <a:buNone/>
              <a:tabLst>
                <a:tab pos="465138" algn="l"/>
              </a:tabLst>
            </a:pPr>
            <a:endParaRPr lang="en-US" dirty="0" smtClean="0"/>
          </a:p>
          <a:p>
            <a:pPr>
              <a:buNone/>
              <a:tabLst>
                <a:tab pos="465138" algn="l"/>
              </a:tabLst>
            </a:pPr>
            <a:r>
              <a:rPr lang="en-US" b="1" dirty="0" smtClean="0"/>
              <a:t>Activities Performed</a:t>
            </a:r>
          </a:p>
          <a:p>
            <a:pPr>
              <a:buClr>
                <a:schemeClr val="accent3">
                  <a:lumMod val="75000"/>
                </a:schemeClr>
              </a:buClr>
              <a:tabLst>
                <a:tab pos="465138" algn="l"/>
              </a:tabLst>
            </a:pPr>
            <a:r>
              <a:rPr lang="en-US" dirty="0" smtClean="0"/>
              <a:t>gather information</a:t>
            </a:r>
          </a:p>
          <a:p>
            <a:pPr>
              <a:buClr>
                <a:schemeClr val="accent3">
                  <a:lumMod val="75000"/>
                </a:schemeClr>
              </a:buClr>
              <a:tabLst>
                <a:tab pos="465138" algn="l"/>
              </a:tabLst>
            </a:pPr>
            <a:r>
              <a:rPr lang="en-US" dirty="0" smtClean="0"/>
              <a:t>post &amp; display information</a:t>
            </a:r>
          </a:p>
          <a:p>
            <a:pPr>
              <a:buClr>
                <a:schemeClr val="accent3">
                  <a:lumMod val="75000"/>
                </a:schemeClr>
              </a:buClr>
              <a:tabLst>
                <a:tab pos="465138" algn="l"/>
              </a:tabLst>
            </a:pPr>
            <a:r>
              <a:rPr lang="en-US" dirty="0" smtClean="0"/>
              <a:t>meet/encounter</a:t>
            </a:r>
          </a:p>
          <a:p>
            <a:pPr>
              <a:buNone/>
              <a:tabLst>
                <a:tab pos="465138" algn="l"/>
              </a:tabLst>
            </a:pPr>
            <a:endParaRPr lang="en-US" dirty="0" smtClean="0"/>
          </a:p>
          <a:p>
            <a:pPr>
              <a:buNone/>
              <a:tabLst>
                <a:tab pos="465138" algn="l"/>
              </a:tabLst>
            </a:pPr>
            <a:r>
              <a:rPr lang="en-US" b="1" dirty="0" smtClean="0"/>
              <a:t>Solve User Needs</a:t>
            </a:r>
          </a:p>
          <a:p>
            <a:pPr>
              <a:buClr>
                <a:schemeClr val="accent3">
                  <a:lumMod val="75000"/>
                </a:schemeClr>
              </a:buClr>
              <a:tabLst>
                <a:tab pos="465138" algn="l"/>
              </a:tabLst>
            </a:pPr>
            <a:r>
              <a:rPr lang="en-US" dirty="0" smtClean="0"/>
              <a:t>communication</a:t>
            </a:r>
          </a:p>
          <a:p>
            <a:pPr>
              <a:buClr>
                <a:schemeClr val="accent3">
                  <a:lumMod val="75000"/>
                </a:schemeClr>
              </a:buClr>
              <a:tabLst>
                <a:tab pos="465138" algn="l"/>
              </a:tabLst>
            </a:pPr>
            <a:r>
              <a:rPr lang="en-US" dirty="0" smtClean="0"/>
              <a:t>support mentoring</a:t>
            </a:r>
          </a:p>
          <a:p>
            <a:pPr>
              <a:buClr>
                <a:schemeClr val="accent3">
                  <a:lumMod val="75000"/>
                </a:schemeClr>
              </a:buClr>
              <a:tabLst>
                <a:tab pos="465138" algn="l"/>
              </a:tabLst>
            </a:pPr>
            <a:r>
              <a:rPr lang="en-US" dirty="0" smtClean="0"/>
              <a:t>encourage inter-group learning</a:t>
            </a:r>
          </a:p>
          <a:p>
            <a:pPr>
              <a:buNone/>
              <a:tabLst>
                <a:tab pos="465138" algn="l"/>
              </a:tabLst>
            </a:pPr>
            <a:endParaRPr lang="en-US" dirty="0" smtClean="0"/>
          </a:p>
          <a:p>
            <a:pPr>
              <a:buNone/>
              <a:tabLst>
                <a:tab pos="465138" algn="l"/>
              </a:tabLst>
            </a:pPr>
            <a:r>
              <a:rPr lang="en-US" b="1" dirty="0" smtClean="0"/>
              <a:t>User Experience</a:t>
            </a:r>
          </a:p>
          <a:p>
            <a:pPr>
              <a:buNone/>
              <a:tabLst>
                <a:tab pos="465138" algn="l"/>
              </a:tabLst>
            </a:pPr>
            <a:r>
              <a:rPr lang="en-US" dirty="0" smtClean="0"/>
              <a:t>	mobile tools support learning and sharing as well as display needs</a:t>
            </a:r>
          </a:p>
          <a:p>
            <a:pPr>
              <a:buNone/>
              <a:tabLst>
                <a:tab pos="465138" algn="l"/>
              </a:tabLst>
            </a:pPr>
            <a:endParaRPr lang="en-US" dirty="0" smtClean="0"/>
          </a:p>
        </p:txBody>
      </p:sp>
      <p:pic>
        <p:nvPicPr>
          <p:cNvPr id="2050" name="Picture 2"/>
          <p:cNvPicPr>
            <a:picLocks noChangeAspect="1" noChangeArrowheads="1"/>
          </p:cNvPicPr>
          <p:nvPr/>
        </p:nvPicPr>
        <p:blipFill>
          <a:blip r:embed="rId2" cstate="print">
            <a:grayscl/>
          </a:blip>
          <a:srcRect/>
          <a:stretch>
            <a:fillRect/>
          </a:stretch>
        </p:blipFill>
        <p:spPr bwMode="auto">
          <a:xfrm>
            <a:off x="4572000" y="2209800"/>
            <a:ext cx="9148763" cy="7105835"/>
          </a:xfrm>
          <a:prstGeom prst="rect">
            <a:avLst/>
          </a:prstGeom>
          <a:noFill/>
          <a:ln w="9525">
            <a:noFill/>
            <a:miter lim="800000"/>
            <a:headEnd/>
            <a:tailEnd/>
          </a:ln>
        </p:spPr>
      </p:pic>
      <p:sp>
        <p:nvSpPr>
          <p:cNvPr id="5" name="TextBox 4"/>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touch down | </a:t>
            </a:r>
            <a:r>
              <a:rPr lang="en-US" dirty="0" smtClean="0">
                <a:solidFill>
                  <a:schemeClr val="bg1">
                    <a:lumMod val="50000"/>
                  </a:schemeClr>
                </a:solidFill>
              </a:rPr>
              <a:t>individual &amp; shared spaces</a:t>
            </a:r>
            <a:endParaRPr lang="en-US" dirty="0">
              <a:solidFill>
                <a:schemeClr val="bg1">
                  <a:lumMod val="50000"/>
                </a:schemeClr>
              </a:solidFill>
            </a:endParaRPr>
          </a:p>
        </p:txBody>
      </p:sp>
      <p:sp>
        <p:nvSpPr>
          <p:cNvPr id="3" name="Content Placeholder 2"/>
          <p:cNvSpPr>
            <a:spLocks noGrp="1"/>
          </p:cNvSpPr>
          <p:nvPr>
            <p:ph idx="1"/>
          </p:nvPr>
        </p:nvSpPr>
        <p:spPr>
          <a:xfrm>
            <a:off x="1371600" y="2514601"/>
            <a:ext cx="2667000" cy="7086600"/>
          </a:xfrm>
        </p:spPr>
        <p:txBody>
          <a:bodyPr>
            <a:normAutofit/>
          </a:bodyPr>
          <a:lstStyle/>
          <a:p>
            <a:pPr>
              <a:buNone/>
            </a:pPr>
            <a:r>
              <a:rPr lang="en-US" b="1" dirty="0" smtClean="0"/>
              <a:t>Primary Work Dynamic</a:t>
            </a:r>
          </a:p>
          <a:p>
            <a:pPr>
              <a:buClr>
                <a:schemeClr val="accent3">
                  <a:lumMod val="75000"/>
                </a:schemeClr>
              </a:buClr>
              <a:tabLst>
                <a:tab pos="465138" algn="l"/>
              </a:tabLst>
            </a:pPr>
            <a:r>
              <a:rPr lang="en-US" dirty="0" smtClean="0"/>
              <a:t>learning</a:t>
            </a:r>
          </a:p>
          <a:p>
            <a:pPr>
              <a:buClr>
                <a:schemeClr val="accent3">
                  <a:lumMod val="75000"/>
                </a:schemeClr>
              </a:buClr>
              <a:tabLst>
                <a:tab pos="465138" algn="l"/>
              </a:tabLst>
            </a:pPr>
            <a:r>
              <a:rPr lang="en-US" dirty="0" smtClean="0"/>
              <a:t>sharing</a:t>
            </a:r>
          </a:p>
          <a:p>
            <a:pPr>
              <a:buClr>
                <a:schemeClr val="accent3">
                  <a:lumMod val="75000"/>
                </a:schemeClr>
              </a:buClr>
              <a:buNone/>
              <a:tabLst>
                <a:tab pos="465138" algn="l"/>
              </a:tabLst>
            </a:pPr>
            <a:endParaRPr lang="en-US" dirty="0" smtClean="0"/>
          </a:p>
          <a:p>
            <a:pPr>
              <a:buNone/>
              <a:tabLst>
                <a:tab pos="465138" algn="l"/>
              </a:tabLst>
            </a:pPr>
            <a:r>
              <a:rPr lang="en-US" b="1" dirty="0" smtClean="0"/>
              <a:t>Activities Performed</a:t>
            </a:r>
          </a:p>
          <a:p>
            <a:pPr>
              <a:buClr>
                <a:schemeClr val="accent3">
                  <a:lumMod val="75000"/>
                </a:schemeClr>
              </a:buClr>
              <a:tabLst>
                <a:tab pos="465138" algn="l"/>
              </a:tabLst>
            </a:pPr>
            <a:r>
              <a:rPr lang="en-US" dirty="0" smtClean="0"/>
              <a:t>socialize</a:t>
            </a:r>
          </a:p>
          <a:p>
            <a:pPr>
              <a:buClr>
                <a:schemeClr val="accent3">
                  <a:lumMod val="75000"/>
                </a:schemeClr>
              </a:buClr>
              <a:tabLst>
                <a:tab pos="465138" algn="l"/>
              </a:tabLst>
            </a:pPr>
            <a:r>
              <a:rPr lang="en-US" dirty="0" smtClean="0"/>
              <a:t>eat &amp; drink </a:t>
            </a:r>
          </a:p>
          <a:p>
            <a:pPr>
              <a:buClr>
                <a:schemeClr val="accent3">
                  <a:lumMod val="75000"/>
                </a:schemeClr>
              </a:buClr>
              <a:tabLst>
                <a:tab pos="465138" algn="l"/>
              </a:tabLst>
            </a:pPr>
            <a:r>
              <a:rPr lang="en-US" dirty="0" smtClean="0"/>
              <a:t>gather information</a:t>
            </a:r>
          </a:p>
          <a:p>
            <a:pPr>
              <a:buClr>
                <a:schemeClr val="accent3">
                  <a:lumMod val="75000"/>
                </a:schemeClr>
              </a:buClr>
              <a:tabLst>
                <a:tab pos="465138" algn="l"/>
              </a:tabLst>
            </a:pPr>
            <a:r>
              <a:rPr lang="en-US" dirty="0" smtClean="0"/>
              <a:t>meet/encounter</a:t>
            </a:r>
          </a:p>
          <a:p>
            <a:pPr>
              <a:buClr>
                <a:schemeClr val="accent3">
                  <a:lumMod val="75000"/>
                </a:schemeClr>
              </a:buClr>
              <a:tabLst>
                <a:tab pos="465138" algn="l"/>
              </a:tabLst>
            </a:pPr>
            <a:r>
              <a:rPr lang="en-US" dirty="0" smtClean="0"/>
              <a:t>exchange feedback</a:t>
            </a:r>
          </a:p>
          <a:p>
            <a:pPr>
              <a:buClr>
                <a:schemeClr val="accent3">
                  <a:lumMod val="75000"/>
                </a:schemeClr>
              </a:buClr>
              <a:tabLst>
                <a:tab pos="465138" algn="l"/>
              </a:tabLst>
            </a:pPr>
            <a:r>
              <a:rPr lang="en-US" dirty="0" smtClean="0"/>
              <a:t>transfer knowledge</a:t>
            </a:r>
          </a:p>
          <a:p>
            <a:pPr>
              <a:buNone/>
              <a:tabLst>
                <a:tab pos="465138" algn="l"/>
              </a:tabLst>
            </a:pPr>
            <a:endParaRPr lang="en-US" dirty="0" smtClean="0"/>
          </a:p>
          <a:p>
            <a:pPr>
              <a:buNone/>
              <a:tabLst>
                <a:tab pos="465138" algn="l"/>
              </a:tabLst>
            </a:pPr>
            <a:r>
              <a:rPr lang="en-US" b="1" dirty="0" smtClean="0"/>
              <a:t>Solve User Needs</a:t>
            </a:r>
          </a:p>
          <a:p>
            <a:pPr>
              <a:buClr>
                <a:schemeClr val="accent3">
                  <a:lumMod val="75000"/>
                </a:schemeClr>
              </a:buClr>
              <a:tabLst>
                <a:tab pos="465138" algn="l"/>
              </a:tabLst>
            </a:pPr>
            <a:r>
              <a:rPr lang="en-US" dirty="0" smtClean="0"/>
              <a:t>communication</a:t>
            </a:r>
          </a:p>
          <a:p>
            <a:pPr>
              <a:buClr>
                <a:schemeClr val="accent3">
                  <a:lumMod val="75000"/>
                </a:schemeClr>
              </a:buClr>
              <a:tabLst>
                <a:tab pos="465138" algn="l"/>
              </a:tabLst>
            </a:pPr>
            <a:r>
              <a:rPr lang="en-US" dirty="0" smtClean="0"/>
              <a:t>support mentoring</a:t>
            </a:r>
          </a:p>
          <a:p>
            <a:pPr>
              <a:buClr>
                <a:schemeClr val="accent3">
                  <a:lumMod val="75000"/>
                </a:schemeClr>
              </a:buClr>
              <a:tabLst>
                <a:tab pos="465138" algn="l"/>
              </a:tabLst>
            </a:pPr>
            <a:r>
              <a:rPr lang="en-US" dirty="0" smtClean="0"/>
              <a:t>encourage inter-group learning</a:t>
            </a:r>
          </a:p>
          <a:p>
            <a:pPr>
              <a:buNone/>
              <a:tabLst>
                <a:tab pos="465138" algn="l"/>
              </a:tabLst>
            </a:pPr>
            <a:endParaRPr lang="en-US" dirty="0" smtClean="0"/>
          </a:p>
        </p:txBody>
      </p:sp>
      <p:pic>
        <p:nvPicPr>
          <p:cNvPr id="4098" name="Picture 2"/>
          <p:cNvPicPr>
            <a:picLocks noChangeAspect="1" noChangeArrowheads="1"/>
          </p:cNvPicPr>
          <p:nvPr/>
        </p:nvPicPr>
        <p:blipFill>
          <a:blip r:embed="rId2" cstate="print">
            <a:grayscl/>
          </a:blip>
          <a:srcRect/>
          <a:stretch>
            <a:fillRect/>
          </a:stretch>
        </p:blipFill>
        <p:spPr bwMode="auto">
          <a:xfrm>
            <a:off x="5029200" y="2514600"/>
            <a:ext cx="9144000" cy="6777991"/>
          </a:xfrm>
          <a:prstGeom prst="rect">
            <a:avLst/>
          </a:prstGeom>
          <a:noFill/>
          <a:ln w="9525">
            <a:noFill/>
            <a:miter lim="800000"/>
            <a:headEnd/>
            <a:tailEnd/>
          </a:ln>
        </p:spPr>
      </p:pic>
      <p:sp>
        <p:nvSpPr>
          <p:cNvPr id="5" name="TextBox 4"/>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community |</a:t>
            </a:r>
            <a:r>
              <a:rPr lang="en-US" dirty="0" smtClean="0">
                <a:solidFill>
                  <a:schemeClr val="bg1">
                    <a:lumMod val="50000"/>
                  </a:schemeClr>
                </a:solidFill>
              </a:rPr>
              <a:t> “courtyard” space</a:t>
            </a:r>
            <a:endParaRPr lang="en-US" dirty="0">
              <a:solidFill>
                <a:schemeClr val="bg1">
                  <a:lumMod val="50000"/>
                </a:schemeClr>
              </a:solidFill>
            </a:endParaRPr>
          </a:p>
        </p:txBody>
      </p:sp>
      <p:sp>
        <p:nvSpPr>
          <p:cNvPr id="3" name="Content Placeholder 2"/>
          <p:cNvSpPr>
            <a:spLocks noGrp="1"/>
          </p:cNvSpPr>
          <p:nvPr>
            <p:ph idx="1"/>
          </p:nvPr>
        </p:nvSpPr>
        <p:spPr>
          <a:xfrm>
            <a:off x="1143000" y="1600200"/>
            <a:ext cx="2667000" cy="7086600"/>
          </a:xfrm>
        </p:spPr>
        <p:txBody>
          <a:bodyPr>
            <a:normAutofit lnSpcReduction="10000"/>
          </a:bodyPr>
          <a:lstStyle/>
          <a:p>
            <a:pPr>
              <a:buNone/>
            </a:pPr>
            <a:r>
              <a:rPr lang="en-US" b="1" dirty="0" smtClean="0"/>
              <a:t>Primary Work Dynamic</a:t>
            </a:r>
          </a:p>
          <a:p>
            <a:pPr>
              <a:buClr>
                <a:schemeClr val="accent3">
                  <a:lumMod val="75000"/>
                </a:schemeClr>
              </a:buClr>
              <a:tabLst>
                <a:tab pos="465138" algn="l"/>
              </a:tabLst>
            </a:pPr>
            <a:r>
              <a:rPr lang="en-US" dirty="0" smtClean="0"/>
              <a:t>learning</a:t>
            </a:r>
          </a:p>
          <a:p>
            <a:pPr>
              <a:buClr>
                <a:schemeClr val="accent3">
                  <a:lumMod val="75000"/>
                </a:schemeClr>
              </a:buClr>
              <a:tabLst>
                <a:tab pos="465138" algn="l"/>
              </a:tabLst>
            </a:pPr>
            <a:r>
              <a:rPr lang="en-US" dirty="0" smtClean="0"/>
              <a:t>sharing</a:t>
            </a:r>
          </a:p>
          <a:p>
            <a:pPr>
              <a:buClr>
                <a:schemeClr val="accent3">
                  <a:lumMod val="75000"/>
                </a:schemeClr>
              </a:buClr>
              <a:tabLst>
                <a:tab pos="465138" algn="l"/>
              </a:tabLst>
            </a:pPr>
            <a:r>
              <a:rPr lang="en-US" dirty="0" smtClean="0"/>
              <a:t>mentoring</a:t>
            </a:r>
          </a:p>
          <a:p>
            <a:pPr>
              <a:buNone/>
              <a:tabLst>
                <a:tab pos="465138" algn="l"/>
              </a:tabLst>
            </a:pPr>
            <a:endParaRPr lang="en-US" dirty="0" smtClean="0"/>
          </a:p>
          <a:p>
            <a:pPr>
              <a:buNone/>
              <a:tabLst>
                <a:tab pos="465138" algn="l"/>
              </a:tabLst>
            </a:pPr>
            <a:r>
              <a:rPr lang="en-US" b="1" dirty="0" smtClean="0"/>
              <a:t>Activities Performed</a:t>
            </a:r>
          </a:p>
          <a:p>
            <a:pPr>
              <a:buClr>
                <a:schemeClr val="accent3">
                  <a:lumMod val="75000"/>
                </a:schemeClr>
              </a:buClr>
              <a:tabLst>
                <a:tab pos="465138" algn="l"/>
              </a:tabLst>
            </a:pPr>
            <a:r>
              <a:rPr lang="en-US" dirty="0" smtClean="0"/>
              <a:t>rest/relax</a:t>
            </a:r>
          </a:p>
          <a:p>
            <a:pPr>
              <a:buClr>
                <a:schemeClr val="accent3">
                  <a:lumMod val="75000"/>
                </a:schemeClr>
              </a:buClr>
              <a:tabLst>
                <a:tab pos="465138" algn="l"/>
              </a:tabLst>
            </a:pPr>
            <a:r>
              <a:rPr lang="en-US" dirty="0" smtClean="0"/>
              <a:t>socialize</a:t>
            </a:r>
          </a:p>
          <a:p>
            <a:pPr>
              <a:buClr>
                <a:schemeClr val="accent3">
                  <a:lumMod val="75000"/>
                </a:schemeClr>
              </a:buClr>
              <a:tabLst>
                <a:tab pos="465138" algn="l"/>
              </a:tabLst>
            </a:pPr>
            <a:r>
              <a:rPr lang="en-US" dirty="0" smtClean="0"/>
              <a:t>eat &amp; drink </a:t>
            </a:r>
          </a:p>
          <a:p>
            <a:pPr>
              <a:buClr>
                <a:schemeClr val="accent3">
                  <a:lumMod val="75000"/>
                </a:schemeClr>
              </a:buClr>
              <a:tabLst>
                <a:tab pos="465138" algn="l"/>
              </a:tabLst>
            </a:pPr>
            <a:r>
              <a:rPr lang="en-US" dirty="0" smtClean="0"/>
              <a:t>gather information</a:t>
            </a:r>
          </a:p>
          <a:p>
            <a:pPr>
              <a:buClr>
                <a:schemeClr val="accent3">
                  <a:lumMod val="75000"/>
                </a:schemeClr>
              </a:buClr>
              <a:tabLst>
                <a:tab pos="465138" algn="l"/>
              </a:tabLst>
            </a:pPr>
            <a:r>
              <a:rPr lang="en-US" dirty="0" smtClean="0"/>
              <a:t>post &amp; display information</a:t>
            </a:r>
          </a:p>
          <a:p>
            <a:pPr>
              <a:buClr>
                <a:schemeClr val="accent3">
                  <a:lumMod val="75000"/>
                </a:schemeClr>
              </a:buClr>
              <a:tabLst>
                <a:tab pos="465138" algn="l"/>
              </a:tabLst>
            </a:pPr>
            <a:r>
              <a:rPr lang="en-US" dirty="0" smtClean="0"/>
              <a:t>meet/encounter</a:t>
            </a:r>
          </a:p>
          <a:p>
            <a:pPr>
              <a:buClr>
                <a:schemeClr val="accent3">
                  <a:lumMod val="75000"/>
                </a:schemeClr>
              </a:buClr>
              <a:tabLst>
                <a:tab pos="465138" algn="l"/>
              </a:tabLst>
            </a:pPr>
            <a:r>
              <a:rPr lang="en-US" dirty="0" smtClean="0"/>
              <a:t>exchange feedback</a:t>
            </a:r>
          </a:p>
          <a:p>
            <a:pPr>
              <a:buClr>
                <a:schemeClr val="accent3">
                  <a:lumMod val="75000"/>
                </a:schemeClr>
              </a:buClr>
              <a:tabLst>
                <a:tab pos="465138" algn="l"/>
              </a:tabLst>
            </a:pPr>
            <a:r>
              <a:rPr lang="en-US" dirty="0" smtClean="0"/>
              <a:t>transfer knowledge</a:t>
            </a:r>
          </a:p>
          <a:p>
            <a:pPr>
              <a:buClr>
                <a:schemeClr val="accent3">
                  <a:lumMod val="75000"/>
                </a:schemeClr>
              </a:buClr>
              <a:tabLst>
                <a:tab pos="465138" algn="l"/>
              </a:tabLst>
            </a:pPr>
            <a:r>
              <a:rPr lang="en-US" dirty="0" smtClean="0"/>
              <a:t>post/display information</a:t>
            </a:r>
          </a:p>
          <a:p>
            <a:pPr>
              <a:buNone/>
              <a:tabLst>
                <a:tab pos="465138" algn="l"/>
              </a:tabLst>
            </a:pPr>
            <a:endParaRPr lang="en-US" dirty="0" smtClean="0"/>
          </a:p>
          <a:p>
            <a:pPr>
              <a:buNone/>
              <a:tabLst>
                <a:tab pos="465138" algn="l"/>
              </a:tabLst>
            </a:pPr>
            <a:r>
              <a:rPr lang="en-US" b="1" dirty="0" smtClean="0"/>
              <a:t>Solve User Needs</a:t>
            </a:r>
          </a:p>
          <a:p>
            <a:pPr>
              <a:buClr>
                <a:schemeClr val="accent3">
                  <a:lumMod val="75000"/>
                </a:schemeClr>
              </a:buClr>
              <a:tabLst>
                <a:tab pos="465138" algn="l"/>
              </a:tabLst>
            </a:pPr>
            <a:r>
              <a:rPr lang="en-US" dirty="0" smtClean="0"/>
              <a:t>communication</a:t>
            </a:r>
          </a:p>
          <a:p>
            <a:pPr>
              <a:buClr>
                <a:schemeClr val="accent3">
                  <a:lumMod val="75000"/>
                </a:schemeClr>
              </a:buClr>
              <a:tabLst>
                <a:tab pos="465138" algn="l"/>
              </a:tabLst>
            </a:pPr>
            <a:r>
              <a:rPr lang="en-US" dirty="0" smtClean="0"/>
              <a:t>support mentoring</a:t>
            </a:r>
          </a:p>
          <a:p>
            <a:pPr>
              <a:buClr>
                <a:schemeClr val="accent3">
                  <a:lumMod val="75000"/>
                </a:schemeClr>
              </a:buClr>
              <a:tabLst>
                <a:tab pos="465138" algn="l"/>
              </a:tabLst>
            </a:pPr>
            <a:r>
              <a:rPr lang="en-US" dirty="0" smtClean="0"/>
              <a:t>encourage inter-group learning</a:t>
            </a:r>
          </a:p>
          <a:p>
            <a:pPr>
              <a:buClr>
                <a:schemeClr val="accent3">
                  <a:lumMod val="75000"/>
                </a:schemeClr>
              </a:buClr>
              <a:tabLst>
                <a:tab pos="465138" algn="l"/>
              </a:tabLst>
            </a:pPr>
            <a:r>
              <a:rPr lang="en-US" dirty="0" smtClean="0"/>
              <a:t>increase effectiveness of informal interaction</a:t>
            </a:r>
          </a:p>
          <a:p>
            <a:pPr>
              <a:buNone/>
              <a:tabLst>
                <a:tab pos="465138" algn="l"/>
              </a:tabLst>
            </a:pPr>
            <a:endParaRPr lang="en-US" dirty="0" smtClean="0"/>
          </a:p>
          <a:p>
            <a:pPr>
              <a:buNone/>
              <a:tabLst>
                <a:tab pos="465138" algn="l"/>
              </a:tabLst>
            </a:pPr>
            <a:r>
              <a:rPr lang="en-US" b="1" dirty="0" smtClean="0"/>
              <a:t>User Experience</a:t>
            </a:r>
          </a:p>
          <a:p>
            <a:pPr>
              <a:buNone/>
              <a:tabLst>
                <a:tab pos="465138" algn="l"/>
              </a:tabLst>
            </a:pPr>
            <a:r>
              <a:rPr lang="en-US" dirty="0" smtClean="0"/>
              <a:t>	mobile tools support learning and sharing as well as display needs</a:t>
            </a:r>
          </a:p>
          <a:p>
            <a:pPr>
              <a:buNone/>
              <a:tabLst>
                <a:tab pos="465138" algn="l"/>
              </a:tabLst>
            </a:pPr>
            <a:endParaRPr lang="en-US" dirty="0" smtClean="0"/>
          </a:p>
        </p:txBody>
      </p:sp>
      <p:pic>
        <p:nvPicPr>
          <p:cNvPr id="3074" name="Picture 2"/>
          <p:cNvPicPr>
            <a:picLocks noChangeAspect="1" noChangeArrowheads="1"/>
          </p:cNvPicPr>
          <p:nvPr/>
        </p:nvPicPr>
        <p:blipFill>
          <a:blip r:embed="rId2" cstate="print">
            <a:grayscl/>
          </a:blip>
          <a:srcRect/>
          <a:stretch>
            <a:fillRect/>
          </a:stretch>
        </p:blipFill>
        <p:spPr bwMode="auto">
          <a:xfrm>
            <a:off x="4667250" y="2232247"/>
            <a:ext cx="9505950" cy="7368953"/>
          </a:xfrm>
          <a:prstGeom prst="rect">
            <a:avLst/>
          </a:prstGeom>
          <a:noFill/>
          <a:ln w="9525">
            <a:noFill/>
            <a:miter lim="800000"/>
            <a:headEnd/>
            <a:tailEnd/>
          </a:ln>
        </p:spPr>
      </p:pic>
      <p:sp>
        <p:nvSpPr>
          <p:cNvPr id="5" name="TextBox 4"/>
          <p:cNvSpPr txBox="1"/>
          <p:nvPr/>
        </p:nvSpPr>
        <p:spPr>
          <a:xfrm rot="19972499">
            <a:off x="2994014" y="6635686"/>
            <a:ext cx="1828800" cy="538609"/>
          </a:xfrm>
          <a:prstGeom prst="rect">
            <a:avLst/>
          </a:prstGeom>
          <a:solidFill>
            <a:srgbClr val="FFFF00"/>
          </a:solidFill>
        </p:spPr>
        <p:txBody>
          <a:bodyPr wrap="square" rtlCol="0">
            <a:spAutoFit/>
          </a:bodyPr>
          <a:lstStyle/>
          <a:p>
            <a:r>
              <a:rPr lang="en-US" dirty="0" smtClean="0"/>
              <a:t>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588818" y="1183342"/>
            <a:ext cx="6344499" cy="551306"/>
          </a:xfrm>
          <a:prstGeom prst="rect">
            <a:avLst/>
          </a:prstGeom>
        </p:spPr>
        <p:txBody>
          <a:bodyPr lIns="131290" tIns="65645" rIns="131290" bIns="65645"/>
          <a:lstStyle/>
          <a:p>
            <a:r>
              <a:rPr lang="en-US" sz="2600" b="1" dirty="0" smtClean="0">
                <a:solidFill>
                  <a:srgbClr val="ED1735"/>
                </a:solidFill>
              </a:rPr>
              <a:t>drivers for change in the classroom</a:t>
            </a:r>
          </a:p>
        </p:txBody>
      </p:sp>
      <p:sp>
        <p:nvSpPr>
          <p:cNvPr id="14" name="Rectangle 13"/>
          <p:cNvSpPr/>
          <p:nvPr/>
        </p:nvSpPr>
        <p:spPr>
          <a:xfrm>
            <a:off x="569191" y="1905750"/>
            <a:ext cx="14269027" cy="840458"/>
          </a:xfrm>
          <a:prstGeom prst="rect">
            <a:avLst/>
          </a:prstGeom>
        </p:spPr>
        <p:txBody>
          <a:bodyPr wrap="square" lIns="131290" tIns="65645" rIns="131290" bIns="65645">
            <a:spAutoFit/>
          </a:bodyPr>
          <a:lstStyle/>
          <a:p>
            <a:r>
              <a:rPr lang="en-US" sz="2300" dirty="0" smtClean="0"/>
              <a:t>Most classrooms are a barrier to learning and don’t support the individual needs of students and instructors.  There are several drivers for change in classrooms today:  </a:t>
            </a:r>
            <a:endParaRPr lang="en-US" sz="2300" dirty="0"/>
          </a:p>
        </p:txBody>
      </p:sp>
      <p:sp>
        <p:nvSpPr>
          <p:cNvPr id="7" name="Text Box 4"/>
          <p:cNvSpPr txBox="1">
            <a:spLocks noChangeArrowheads="1"/>
          </p:cNvSpPr>
          <p:nvPr/>
        </p:nvSpPr>
        <p:spPr bwMode="auto">
          <a:xfrm>
            <a:off x="554471" y="2639852"/>
            <a:ext cx="6275820" cy="2433202"/>
          </a:xfrm>
          <a:prstGeom prst="rect">
            <a:avLst/>
          </a:prstGeom>
          <a:noFill/>
          <a:ln w="9525">
            <a:noFill/>
            <a:miter lim="800000"/>
            <a:headEnd/>
            <a:tailEnd/>
          </a:ln>
          <a:effectLst/>
        </p:spPr>
        <p:txBody>
          <a:bodyPr lIns="131290" tIns="65645" rIns="131290" bIns="65645" anchor="ctr">
            <a:spAutoFit/>
          </a:bodyPr>
          <a:lstStyle/>
          <a:p>
            <a:pPr marL="323665" indent="-323665">
              <a:lnSpc>
                <a:spcPct val="90000"/>
              </a:lnSpc>
              <a:spcBef>
                <a:spcPct val="25000"/>
              </a:spcBef>
              <a:spcAft>
                <a:spcPct val="25000"/>
              </a:spcAft>
              <a:buFont typeface="Arial" pitchFamily="34" charset="0"/>
              <a:buChar char="•"/>
            </a:pPr>
            <a:r>
              <a:rPr lang="en-US" sz="2300" dirty="0" smtClean="0">
                <a:solidFill>
                  <a:srgbClr val="ED1735"/>
                </a:solidFill>
              </a:rPr>
              <a:t>demand for 21</a:t>
            </a:r>
            <a:r>
              <a:rPr lang="en-US" sz="2300" baseline="30000" dirty="0" smtClean="0">
                <a:solidFill>
                  <a:srgbClr val="ED1735"/>
                </a:solidFill>
              </a:rPr>
              <a:t>st</a:t>
            </a:r>
            <a:r>
              <a:rPr lang="en-US" sz="2300" dirty="0" smtClean="0">
                <a:solidFill>
                  <a:srgbClr val="ED1735"/>
                </a:solidFill>
              </a:rPr>
              <a:t> century work skills</a:t>
            </a:r>
          </a:p>
          <a:p>
            <a:pPr marL="323665" indent="-323665">
              <a:lnSpc>
                <a:spcPct val="90000"/>
              </a:lnSpc>
              <a:spcBef>
                <a:spcPct val="25000"/>
              </a:spcBef>
              <a:spcAft>
                <a:spcPct val="25000"/>
              </a:spcAft>
              <a:buFontTx/>
              <a:buChar char="•"/>
            </a:pPr>
            <a:r>
              <a:rPr lang="en-US" sz="2300" dirty="0" smtClean="0">
                <a:solidFill>
                  <a:srgbClr val="ED1735"/>
                </a:solidFill>
              </a:rPr>
              <a:t>adoption of new pedagogies</a:t>
            </a:r>
          </a:p>
          <a:p>
            <a:pPr marL="323665" indent="-323665">
              <a:lnSpc>
                <a:spcPct val="90000"/>
              </a:lnSpc>
              <a:spcBef>
                <a:spcPct val="25000"/>
              </a:spcBef>
              <a:spcAft>
                <a:spcPct val="25000"/>
              </a:spcAft>
              <a:buClr>
                <a:srgbClr val="EF3A49"/>
              </a:buClr>
              <a:buFontTx/>
              <a:buChar char="•"/>
            </a:pPr>
            <a:r>
              <a:rPr lang="en-US" sz="2300" dirty="0" smtClean="0">
                <a:solidFill>
                  <a:srgbClr val="ED1735"/>
                </a:solidFill>
              </a:rPr>
              <a:t>emerging  technologies</a:t>
            </a:r>
          </a:p>
          <a:p>
            <a:pPr marL="323665" indent="-323665">
              <a:lnSpc>
                <a:spcPct val="90000"/>
              </a:lnSpc>
              <a:spcBef>
                <a:spcPct val="25000"/>
              </a:spcBef>
              <a:spcAft>
                <a:spcPct val="25000"/>
              </a:spcAft>
              <a:buFontTx/>
              <a:buChar char="•"/>
            </a:pPr>
            <a:r>
              <a:rPr lang="en-US" sz="2300" dirty="0" smtClean="0">
                <a:solidFill>
                  <a:srgbClr val="ED1735"/>
                </a:solidFill>
              </a:rPr>
              <a:t>implication of gen Y and Millennial</a:t>
            </a:r>
          </a:p>
          <a:p>
            <a:pPr marL="323665" indent="-323665">
              <a:lnSpc>
                <a:spcPct val="90000"/>
              </a:lnSpc>
              <a:spcBef>
                <a:spcPct val="25000"/>
              </a:spcBef>
              <a:spcAft>
                <a:spcPct val="25000"/>
              </a:spcAft>
              <a:buFontTx/>
              <a:buChar char="•"/>
            </a:pPr>
            <a:r>
              <a:rPr lang="en-US" sz="2300" dirty="0" smtClean="0">
                <a:solidFill>
                  <a:srgbClr val="ED1735"/>
                </a:solidFill>
              </a:rPr>
              <a:t>increased accountability for student success</a:t>
            </a:r>
          </a:p>
        </p:txBody>
      </p:sp>
      <p:pic>
        <p:nvPicPr>
          <p:cNvPr id="8" name="Picture 2" descr="G:\presentation photos\diverse students.JPG"/>
          <p:cNvPicPr>
            <a:picLocks noChangeArrowheads="1"/>
          </p:cNvPicPr>
          <p:nvPr/>
        </p:nvPicPr>
        <p:blipFill>
          <a:blip r:embed="rId2" cstate="email"/>
          <a:srcRect/>
          <a:stretch>
            <a:fillRect/>
          </a:stretch>
        </p:blipFill>
        <p:spPr bwMode="auto">
          <a:xfrm>
            <a:off x="8007927" y="5818094"/>
            <a:ext cx="6830291" cy="3056965"/>
          </a:xfrm>
          <a:prstGeom prst="rect">
            <a:avLst/>
          </a:prstGeom>
          <a:noFill/>
        </p:spPr>
      </p:pic>
      <p:sp>
        <p:nvSpPr>
          <p:cNvPr id="9" name="Text Box 4"/>
          <p:cNvSpPr txBox="1">
            <a:spLocks noChangeArrowheads="1"/>
          </p:cNvSpPr>
          <p:nvPr/>
        </p:nvSpPr>
        <p:spPr bwMode="auto">
          <a:xfrm>
            <a:off x="588818" y="5634924"/>
            <a:ext cx="6948055" cy="3565820"/>
          </a:xfrm>
          <a:prstGeom prst="rect">
            <a:avLst/>
          </a:prstGeom>
          <a:noFill/>
          <a:ln w="9525">
            <a:noFill/>
            <a:miter lim="800000"/>
            <a:headEnd/>
            <a:tailEnd/>
          </a:ln>
          <a:effectLst/>
        </p:spPr>
        <p:txBody>
          <a:bodyPr wrap="square" lIns="131290" tIns="65645" rIns="131290" bIns="65645" anchor="ctr">
            <a:spAutoFit/>
          </a:bodyPr>
          <a:lstStyle/>
          <a:p>
            <a:pPr marL="323665" indent="-323665">
              <a:lnSpc>
                <a:spcPct val="90000"/>
              </a:lnSpc>
              <a:spcBef>
                <a:spcPct val="25000"/>
              </a:spcBef>
              <a:spcAft>
                <a:spcPct val="25000"/>
              </a:spcAft>
              <a:buFontTx/>
              <a:buChar char="•"/>
            </a:pPr>
            <a:r>
              <a:rPr lang="en-US" sz="2300" dirty="0" smtClean="0">
                <a:solidFill>
                  <a:srgbClr val="ED1735"/>
                </a:solidFill>
              </a:rPr>
              <a:t>most classrooms are a barrier to learning</a:t>
            </a:r>
          </a:p>
          <a:p>
            <a:pPr marL="323665" indent="-323665">
              <a:lnSpc>
                <a:spcPct val="90000"/>
              </a:lnSpc>
              <a:spcBef>
                <a:spcPct val="25000"/>
              </a:spcBef>
              <a:spcAft>
                <a:spcPct val="25000"/>
              </a:spcAft>
              <a:buFontTx/>
              <a:buChar char="•"/>
            </a:pPr>
            <a:r>
              <a:rPr lang="en-US" sz="2300" dirty="0" smtClean="0">
                <a:solidFill>
                  <a:srgbClr val="ED1735"/>
                </a:solidFill>
              </a:rPr>
              <a:t>new tools are being applied in traditional ways</a:t>
            </a:r>
          </a:p>
          <a:p>
            <a:pPr marL="323665" indent="-323665">
              <a:lnSpc>
                <a:spcPct val="90000"/>
              </a:lnSpc>
              <a:spcBef>
                <a:spcPct val="25000"/>
              </a:spcBef>
              <a:spcAft>
                <a:spcPct val="25000"/>
              </a:spcAft>
              <a:buFontTx/>
              <a:buChar char="•"/>
            </a:pPr>
            <a:r>
              <a:rPr lang="en-US" sz="2300" dirty="0" smtClean="0">
                <a:solidFill>
                  <a:srgbClr val="ED1735"/>
                </a:solidFill>
              </a:rPr>
              <a:t>peer to peer learning and instructor guidance are the new norms</a:t>
            </a:r>
          </a:p>
          <a:p>
            <a:pPr marL="323665" indent="-323665">
              <a:lnSpc>
                <a:spcPct val="90000"/>
              </a:lnSpc>
              <a:spcBef>
                <a:spcPct val="25000"/>
              </a:spcBef>
              <a:spcAft>
                <a:spcPct val="25000"/>
              </a:spcAft>
              <a:buFontTx/>
              <a:buChar char="•"/>
            </a:pPr>
            <a:r>
              <a:rPr lang="en-US" sz="2300" dirty="0" smtClean="0">
                <a:solidFill>
                  <a:srgbClr val="ED1735"/>
                </a:solidFill>
              </a:rPr>
              <a:t>classrooms do not support the individual needs of students and instructors</a:t>
            </a:r>
          </a:p>
          <a:p>
            <a:pPr marL="323665" indent="-323665">
              <a:lnSpc>
                <a:spcPct val="90000"/>
              </a:lnSpc>
              <a:spcBef>
                <a:spcPct val="25000"/>
              </a:spcBef>
              <a:spcAft>
                <a:spcPct val="25000"/>
              </a:spcAft>
              <a:buFontTx/>
              <a:buChar char="•"/>
            </a:pPr>
            <a:r>
              <a:rPr lang="en-US" sz="2300" dirty="0" smtClean="0">
                <a:solidFill>
                  <a:srgbClr val="ED1735"/>
                </a:solidFill>
              </a:rPr>
              <a:t>classrooms have their own rhythm and pace</a:t>
            </a:r>
          </a:p>
          <a:p>
            <a:pPr marL="323665" indent="-323665">
              <a:lnSpc>
                <a:spcPct val="90000"/>
              </a:lnSpc>
              <a:spcBef>
                <a:spcPct val="25000"/>
              </a:spcBef>
              <a:spcAft>
                <a:spcPct val="25000"/>
              </a:spcAft>
              <a:buFontTx/>
              <a:buChar char="•"/>
            </a:pPr>
            <a:r>
              <a:rPr lang="en-US" sz="2300" dirty="0" smtClean="0">
                <a:solidFill>
                  <a:srgbClr val="ED1735"/>
                </a:solidFill>
              </a:rPr>
              <a:t>learning happens everywhere</a:t>
            </a:r>
            <a:endParaRPr lang="en-US" sz="2300" dirty="0">
              <a:solidFill>
                <a:srgbClr val="ED1735"/>
              </a:solidFill>
            </a:endParaRPr>
          </a:p>
        </p:txBody>
      </p:sp>
      <p:sp>
        <p:nvSpPr>
          <p:cNvPr id="11" name="Rectangle 10"/>
          <p:cNvSpPr/>
          <p:nvPr/>
        </p:nvSpPr>
        <p:spPr>
          <a:xfrm>
            <a:off x="569191" y="5281354"/>
            <a:ext cx="14269027" cy="486515"/>
          </a:xfrm>
          <a:prstGeom prst="rect">
            <a:avLst/>
          </a:prstGeom>
        </p:spPr>
        <p:txBody>
          <a:bodyPr wrap="square" lIns="131290" tIns="65645" rIns="131290" bIns="65645">
            <a:spAutoFit/>
          </a:bodyPr>
          <a:lstStyle/>
          <a:p>
            <a:r>
              <a:rPr lang="en-US" sz="2300" dirty="0" smtClean="0"/>
              <a:t>Research insights</a:t>
            </a:r>
            <a:endParaRPr lang="en-US" sz="2300" dirty="0"/>
          </a:p>
        </p:txBody>
      </p:sp>
      <p:pic>
        <p:nvPicPr>
          <p:cNvPr id="10" name="Picture 9" descr="LS Observations 2010.01.20 019.jpg"/>
          <p:cNvPicPr>
            <a:picLocks noChangeAspect="1"/>
          </p:cNvPicPr>
          <p:nvPr/>
        </p:nvPicPr>
        <p:blipFill>
          <a:blip r:embed="rId3" cstate="email"/>
          <a:srcRect/>
          <a:stretch>
            <a:fillRect/>
          </a:stretch>
        </p:blipFill>
        <p:spPr>
          <a:xfrm>
            <a:off x="8007927" y="2761130"/>
            <a:ext cx="6830291" cy="2859741"/>
          </a:xfrm>
          <a:prstGeom prst="rect">
            <a:avLst/>
          </a:prstGeom>
        </p:spPr>
      </p:pic>
      <p:sp>
        <p:nvSpPr>
          <p:cNvPr id="12" name="Rectangle 11"/>
          <p:cNvSpPr/>
          <p:nvPr/>
        </p:nvSpPr>
        <p:spPr>
          <a:xfrm>
            <a:off x="332251" y="279403"/>
            <a:ext cx="14907464" cy="950854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46282" tIns="73141" rIns="146282" bIns="73141" rtlCol="0" anchor="ctr"/>
          <a:lstStyle/>
          <a:p>
            <a:pPr algn="ctr"/>
            <a:endParaRPr lang="en-US" dirty="0"/>
          </a:p>
        </p:txBody>
      </p:sp>
      <p:sp>
        <p:nvSpPr>
          <p:cNvPr id="13" name="TextBox 12"/>
          <p:cNvSpPr txBox="1"/>
          <p:nvPr/>
        </p:nvSpPr>
        <p:spPr>
          <a:xfrm>
            <a:off x="588818" y="4190794"/>
            <a:ext cx="15129824" cy="1276225"/>
          </a:xfrm>
          <a:prstGeom prst="rect">
            <a:avLst/>
          </a:prstGeom>
          <a:noFill/>
        </p:spPr>
        <p:txBody>
          <a:bodyPr wrap="square" lIns="146282" tIns="73141" rIns="146282" bIns="73141" rtlCol="0" anchor="ctr">
            <a:spAutoFit/>
          </a:bodyPr>
          <a:lstStyle/>
          <a:p>
            <a:pPr>
              <a:lnSpc>
                <a:spcPts val="8830"/>
              </a:lnSpc>
            </a:pPr>
            <a:r>
              <a:rPr lang="en-US" sz="8600" b="1" spc="-240" dirty="0" smtClean="0">
                <a:solidFill>
                  <a:schemeClr val="bg1"/>
                </a:solidFill>
                <a:latin typeface="Arial"/>
                <a:cs typeface="Arial"/>
              </a:rPr>
              <a:t>trends &amp; insights</a:t>
            </a:r>
            <a:endParaRPr lang="en-US" sz="8600" b="1" spc="-240" dirty="0">
              <a:solidFill>
                <a:schemeClr val="bg1"/>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944</Words>
  <Application>Microsoft Macintosh PowerPoint</Application>
  <PresentationFormat>Custom</PresentationFormat>
  <Paragraphs>210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harder working schools</vt:lpstr>
      <vt:lpstr>we’re pleased to share our research with you</vt:lpstr>
      <vt:lpstr>technology space | co-creation</vt:lpstr>
      <vt:lpstr>gather ‘round  | the campfire</vt:lpstr>
      <vt:lpstr>share in a | social area</vt:lpstr>
      <vt:lpstr>in-between | social space</vt:lpstr>
      <vt:lpstr>touch down | individual &amp; shared spaces</vt:lpstr>
      <vt:lpstr>community | “courtyard” space</vt:lpstr>
      <vt:lpstr>PowerPoint Presentation</vt:lpstr>
      <vt:lpstr>trends and insights in education</vt:lpstr>
      <vt:lpstr>human-centered design process</vt:lpstr>
      <vt:lpstr>evolving educational environments</vt:lpstr>
      <vt:lpstr>what we’ve learned</vt:lpstr>
      <vt:lpstr> some facts  about sustainability, Steelcase, and the dealer</vt:lpstr>
      <vt:lpstr>sustainability – designing for the environment </vt:lpstr>
      <vt:lpstr> sustainability – people, planet, profit</vt:lpstr>
      <vt:lpstr>Steelcase … we have a passion for understanding how learning takes place</vt:lpstr>
      <vt:lpstr>PowerPoint Presentation</vt:lpstr>
      <vt:lpstr>PowerPoint Presentation</vt:lpstr>
    </vt:vector>
  </TitlesOfParts>
  <Company>Steelcase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learning spaces</dc:title>
  <dc:creator>jjean</dc:creator>
  <cp:lastModifiedBy>Dale Basye</cp:lastModifiedBy>
  <cp:revision>52</cp:revision>
  <dcterms:created xsi:type="dcterms:W3CDTF">2011-03-09T19:42:07Z</dcterms:created>
  <dcterms:modified xsi:type="dcterms:W3CDTF">2014-06-03T18:36:44Z</dcterms:modified>
</cp:coreProperties>
</file>