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3.jpg" ContentType="image/jpeg"/>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media/image6.jpg" ContentType="image/jpeg"/>
  <Override PartName="/ppt/notesSlides/notesSlide9.xml" ContentType="application/vnd.openxmlformats-officedocument.presentationml.notesSlide+xml"/>
  <Override PartName="/ppt/media/image7.jpg" ContentType="image/jpeg"/>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87" r:id="rId5"/>
    <p:sldId id="289" r:id="rId6"/>
    <p:sldId id="283" r:id="rId7"/>
    <p:sldId id="285" r:id="rId8"/>
    <p:sldId id="284" r:id="rId9"/>
    <p:sldId id="286" r:id="rId10"/>
    <p:sldId id="288" r:id="rId11"/>
    <p:sldId id="276" r:id="rId12"/>
  </p:sldIdLst>
  <p:sldSz cx="10058400" cy="7772400"/>
  <p:notesSz cx="10058400" cy="7772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353" autoAdjust="0"/>
  </p:normalViewPr>
  <p:slideViewPr>
    <p:cSldViewPr>
      <p:cViewPr>
        <p:scale>
          <a:sx n="80" d="100"/>
          <a:sy n="80" d="100"/>
        </p:scale>
        <p:origin x="-2728" y="-3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683B7A-4202-AF44-9457-065E256956D9}" type="doc">
      <dgm:prSet loTypeId="urn:microsoft.com/office/officeart/2005/8/layout/gear1" loCatId="" qsTypeId="urn:microsoft.com/office/officeart/2005/8/quickstyle/simple4" qsCatId="simple" csTypeId="urn:microsoft.com/office/officeart/2005/8/colors/accent1_2" csCatId="accent1" phldr="1"/>
      <dgm:spPr/>
    </dgm:pt>
    <dgm:pt modelId="{089D9FBE-B124-F042-A805-9092C21B0265}">
      <dgm:prSet phldrT="[Text]"/>
      <dgm:spPr/>
      <dgm:t>
        <a:bodyPr/>
        <a:lstStyle/>
        <a:p>
          <a:r>
            <a:rPr lang="en-US" dirty="0" smtClean="0"/>
            <a:t>Providing just-in-time support</a:t>
          </a:r>
          <a:endParaRPr lang="en-US" dirty="0"/>
        </a:p>
      </dgm:t>
    </dgm:pt>
    <dgm:pt modelId="{E0346A45-1E89-2548-B2E4-DA99EBB1C68B}" type="parTrans" cxnId="{4CCE1ACA-D8AD-454C-842B-450879E9F233}">
      <dgm:prSet/>
      <dgm:spPr/>
      <dgm:t>
        <a:bodyPr/>
        <a:lstStyle/>
        <a:p>
          <a:endParaRPr lang="en-US"/>
        </a:p>
      </dgm:t>
    </dgm:pt>
    <dgm:pt modelId="{12A1EF95-7254-BE4E-9D63-297FE8BD567F}" type="sibTrans" cxnId="{4CCE1ACA-D8AD-454C-842B-450879E9F233}">
      <dgm:prSet/>
      <dgm:spPr/>
      <dgm:t>
        <a:bodyPr/>
        <a:lstStyle/>
        <a:p>
          <a:endParaRPr lang="en-US"/>
        </a:p>
      </dgm:t>
    </dgm:pt>
    <dgm:pt modelId="{3F7ADF5F-3652-A345-99E2-BF457D6D0B86}">
      <dgm:prSet phldrT="[Text]"/>
      <dgm:spPr/>
      <dgm:t>
        <a:bodyPr/>
        <a:lstStyle/>
        <a:p>
          <a:r>
            <a:rPr lang="en-US" dirty="0" smtClean="0"/>
            <a:t>Content decisions</a:t>
          </a:r>
          <a:endParaRPr lang="en-US" dirty="0"/>
        </a:p>
      </dgm:t>
    </dgm:pt>
    <dgm:pt modelId="{49059C57-A356-1642-BFB9-C1C977C713FF}" type="parTrans" cxnId="{633AC9AC-0AAB-AA4A-BAA5-82CC03B8E23C}">
      <dgm:prSet/>
      <dgm:spPr/>
      <dgm:t>
        <a:bodyPr/>
        <a:lstStyle/>
        <a:p>
          <a:endParaRPr lang="en-US"/>
        </a:p>
      </dgm:t>
    </dgm:pt>
    <dgm:pt modelId="{C6CAF432-7260-3B49-88C2-14F0C6DFC7DC}" type="sibTrans" cxnId="{633AC9AC-0AAB-AA4A-BAA5-82CC03B8E23C}">
      <dgm:prSet/>
      <dgm:spPr/>
      <dgm:t>
        <a:bodyPr/>
        <a:lstStyle/>
        <a:p>
          <a:endParaRPr lang="en-US"/>
        </a:p>
      </dgm:t>
    </dgm:pt>
    <dgm:pt modelId="{54C2D0D5-78B8-B545-BE40-9DE77A5024C4}">
      <dgm:prSet phldrT="[Text]"/>
      <dgm:spPr/>
      <dgm:t>
        <a:bodyPr/>
        <a:lstStyle/>
        <a:p>
          <a:r>
            <a:rPr lang="en-US" dirty="0" smtClean="0"/>
            <a:t>Data</a:t>
          </a:r>
          <a:endParaRPr lang="en-US" dirty="0"/>
        </a:p>
      </dgm:t>
    </dgm:pt>
    <dgm:pt modelId="{ABB10033-3CB3-F54B-9A77-C159D0363CBE}" type="parTrans" cxnId="{D1E3F256-DF09-BF43-A56A-10370E607CF2}">
      <dgm:prSet/>
      <dgm:spPr/>
      <dgm:t>
        <a:bodyPr/>
        <a:lstStyle/>
        <a:p>
          <a:endParaRPr lang="en-US"/>
        </a:p>
      </dgm:t>
    </dgm:pt>
    <dgm:pt modelId="{C6A82409-F0C5-A74B-A596-EF3608A458E0}" type="sibTrans" cxnId="{D1E3F256-DF09-BF43-A56A-10370E607CF2}">
      <dgm:prSet/>
      <dgm:spPr/>
      <dgm:t>
        <a:bodyPr/>
        <a:lstStyle/>
        <a:p>
          <a:endParaRPr lang="en-US"/>
        </a:p>
      </dgm:t>
    </dgm:pt>
    <dgm:pt modelId="{6CEA17D0-9059-B24E-8A9B-DE5FF3DABE59}" type="pres">
      <dgm:prSet presAssocID="{D9683B7A-4202-AF44-9457-065E256956D9}" presName="composite" presStyleCnt="0">
        <dgm:presLayoutVars>
          <dgm:chMax val="3"/>
          <dgm:animLvl val="lvl"/>
          <dgm:resizeHandles val="exact"/>
        </dgm:presLayoutVars>
      </dgm:prSet>
      <dgm:spPr/>
    </dgm:pt>
    <dgm:pt modelId="{9DF1E360-C0F5-D142-8FD1-614EB6A37AC6}" type="pres">
      <dgm:prSet presAssocID="{089D9FBE-B124-F042-A805-9092C21B0265}" presName="gear1" presStyleLbl="node1" presStyleIdx="0" presStyleCnt="3">
        <dgm:presLayoutVars>
          <dgm:chMax val="1"/>
          <dgm:bulletEnabled val="1"/>
        </dgm:presLayoutVars>
      </dgm:prSet>
      <dgm:spPr/>
      <dgm:t>
        <a:bodyPr/>
        <a:lstStyle/>
        <a:p>
          <a:endParaRPr lang="en-US"/>
        </a:p>
      </dgm:t>
    </dgm:pt>
    <dgm:pt modelId="{946F6E32-FE04-6043-9865-E5AEEF20993D}" type="pres">
      <dgm:prSet presAssocID="{089D9FBE-B124-F042-A805-9092C21B0265}" presName="gear1srcNode" presStyleLbl="node1" presStyleIdx="0" presStyleCnt="3"/>
      <dgm:spPr/>
      <dgm:t>
        <a:bodyPr/>
        <a:lstStyle/>
        <a:p>
          <a:endParaRPr lang="en-US"/>
        </a:p>
      </dgm:t>
    </dgm:pt>
    <dgm:pt modelId="{7AABCD40-9596-E040-B17C-248CADAE2DEF}" type="pres">
      <dgm:prSet presAssocID="{089D9FBE-B124-F042-A805-9092C21B0265}" presName="gear1dstNode" presStyleLbl="node1" presStyleIdx="0" presStyleCnt="3"/>
      <dgm:spPr/>
      <dgm:t>
        <a:bodyPr/>
        <a:lstStyle/>
        <a:p>
          <a:endParaRPr lang="en-US"/>
        </a:p>
      </dgm:t>
    </dgm:pt>
    <dgm:pt modelId="{58B8AC41-1888-0E4B-8C0D-DC82CC839FF4}" type="pres">
      <dgm:prSet presAssocID="{3F7ADF5F-3652-A345-99E2-BF457D6D0B86}" presName="gear2" presStyleLbl="node1" presStyleIdx="1" presStyleCnt="3">
        <dgm:presLayoutVars>
          <dgm:chMax val="1"/>
          <dgm:bulletEnabled val="1"/>
        </dgm:presLayoutVars>
      </dgm:prSet>
      <dgm:spPr/>
      <dgm:t>
        <a:bodyPr/>
        <a:lstStyle/>
        <a:p>
          <a:endParaRPr lang="en-US"/>
        </a:p>
      </dgm:t>
    </dgm:pt>
    <dgm:pt modelId="{987E81AA-ABB5-8F48-9A0E-FEDD419A8E6F}" type="pres">
      <dgm:prSet presAssocID="{3F7ADF5F-3652-A345-99E2-BF457D6D0B86}" presName="gear2srcNode" presStyleLbl="node1" presStyleIdx="1" presStyleCnt="3"/>
      <dgm:spPr/>
      <dgm:t>
        <a:bodyPr/>
        <a:lstStyle/>
        <a:p>
          <a:endParaRPr lang="en-US"/>
        </a:p>
      </dgm:t>
    </dgm:pt>
    <dgm:pt modelId="{BBA690A6-042E-2648-8E35-461865902A3A}" type="pres">
      <dgm:prSet presAssocID="{3F7ADF5F-3652-A345-99E2-BF457D6D0B86}" presName="gear2dstNode" presStyleLbl="node1" presStyleIdx="1" presStyleCnt="3"/>
      <dgm:spPr/>
      <dgm:t>
        <a:bodyPr/>
        <a:lstStyle/>
        <a:p>
          <a:endParaRPr lang="en-US"/>
        </a:p>
      </dgm:t>
    </dgm:pt>
    <dgm:pt modelId="{556FEF68-0CE2-B140-8867-36E60DDE672D}" type="pres">
      <dgm:prSet presAssocID="{54C2D0D5-78B8-B545-BE40-9DE77A5024C4}" presName="gear3" presStyleLbl="node1" presStyleIdx="2" presStyleCnt="3"/>
      <dgm:spPr/>
      <dgm:t>
        <a:bodyPr/>
        <a:lstStyle/>
        <a:p>
          <a:endParaRPr lang="en-US"/>
        </a:p>
      </dgm:t>
    </dgm:pt>
    <dgm:pt modelId="{FD92727C-EF1E-164C-97FD-BE464888B081}" type="pres">
      <dgm:prSet presAssocID="{54C2D0D5-78B8-B545-BE40-9DE77A5024C4}" presName="gear3tx" presStyleLbl="node1" presStyleIdx="2" presStyleCnt="3">
        <dgm:presLayoutVars>
          <dgm:chMax val="1"/>
          <dgm:bulletEnabled val="1"/>
        </dgm:presLayoutVars>
      </dgm:prSet>
      <dgm:spPr/>
      <dgm:t>
        <a:bodyPr/>
        <a:lstStyle/>
        <a:p>
          <a:endParaRPr lang="en-US"/>
        </a:p>
      </dgm:t>
    </dgm:pt>
    <dgm:pt modelId="{4182D814-86AE-CF4D-9422-29D668201AD6}" type="pres">
      <dgm:prSet presAssocID="{54C2D0D5-78B8-B545-BE40-9DE77A5024C4}" presName="gear3srcNode" presStyleLbl="node1" presStyleIdx="2" presStyleCnt="3"/>
      <dgm:spPr/>
      <dgm:t>
        <a:bodyPr/>
        <a:lstStyle/>
        <a:p>
          <a:endParaRPr lang="en-US"/>
        </a:p>
      </dgm:t>
    </dgm:pt>
    <dgm:pt modelId="{A35954E0-02CF-2C43-B250-229088DA63D1}" type="pres">
      <dgm:prSet presAssocID="{54C2D0D5-78B8-B545-BE40-9DE77A5024C4}" presName="gear3dstNode" presStyleLbl="node1" presStyleIdx="2" presStyleCnt="3"/>
      <dgm:spPr/>
      <dgm:t>
        <a:bodyPr/>
        <a:lstStyle/>
        <a:p>
          <a:endParaRPr lang="en-US"/>
        </a:p>
      </dgm:t>
    </dgm:pt>
    <dgm:pt modelId="{5CFEEB21-265F-7C45-8497-5A3880520325}" type="pres">
      <dgm:prSet presAssocID="{12A1EF95-7254-BE4E-9D63-297FE8BD567F}" presName="connector1" presStyleLbl="sibTrans2D1" presStyleIdx="0" presStyleCnt="3"/>
      <dgm:spPr/>
      <dgm:t>
        <a:bodyPr/>
        <a:lstStyle/>
        <a:p>
          <a:endParaRPr lang="en-US"/>
        </a:p>
      </dgm:t>
    </dgm:pt>
    <dgm:pt modelId="{22DEFF19-1ED2-6A42-AE57-35CB44274CB8}" type="pres">
      <dgm:prSet presAssocID="{C6CAF432-7260-3B49-88C2-14F0C6DFC7DC}" presName="connector2" presStyleLbl="sibTrans2D1" presStyleIdx="1" presStyleCnt="3"/>
      <dgm:spPr/>
      <dgm:t>
        <a:bodyPr/>
        <a:lstStyle/>
        <a:p>
          <a:endParaRPr lang="en-US"/>
        </a:p>
      </dgm:t>
    </dgm:pt>
    <dgm:pt modelId="{E277FD6B-7671-FA40-A776-C158C679D514}" type="pres">
      <dgm:prSet presAssocID="{C6A82409-F0C5-A74B-A596-EF3608A458E0}" presName="connector3" presStyleLbl="sibTrans2D1" presStyleIdx="2" presStyleCnt="3"/>
      <dgm:spPr/>
      <dgm:t>
        <a:bodyPr/>
        <a:lstStyle/>
        <a:p>
          <a:endParaRPr lang="en-US"/>
        </a:p>
      </dgm:t>
    </dgm:pt>
  </dgm:ptLst>
  <dgm:cxnLst>
    <dgm:cxn modelId="{633AC9AC-0AAB-AA4A-BAA5-82CC03B8E23C}" srcId="{D9683B7A-4202-AF44-9457-065E256956D9}" destId="{3F7ADF5F-3652-A345-99E2-BF457D6D0B86}" srcOrd="1" destOrd="0" parTransId="{49059C57-A356-1642-BFB9-C1C977C713FF}" sibTransId="{C6CAF432-7260-3B49-88C2-14F0C6DFC7DC}"/>
    <dgm:cxn modelId="{1594F4DE-4AB6-6143-9127-1126A5E4FD65}" type="presOf" srcId="{3F7ADF5F-3652-A345-99E2-BF457D6D0B86}" destId="{987E81AA-ABB5-8F48-9A0E-FEDD419A8E6F}" srcOrd="1" destOrd="0" presId="urn:microsoft.com/office/officeart/2005/8/layout/gear1"/>
    <dgm:cxn modelId="{6081CDE0-2DB3-7549-B2CB-D1F11023B0CD}" type="presOf" srcId="{C6A82409-F0C5-A74B-A596-EF3608A458E0}" destId="{E277FD6B-7671-FA40-A776-C158C679D514}" srcOrd="0" destOrd="0" presId="urn:microsoft.com/office/officeart/2005/8/layout/gear1"/>
    <dgm:cxn modelId="{642D2C45-6BBC-8D4B-84D2-55AE3A688415}" type="presOf" srcId="{54C2D0D5-78B8-B545-BE40-9DE77A5024C4}" destId="{A35954E0-02CF-2C43-B250-229088DA63D1}" srcOrd="3" destOrd="0" presId="urn:microsoft.com/office/officeart/2005/8/layout/gear1"/>
    <dgm:cxn modelId="{4DC84FD6-DD36-CE4A-B550-35C0BA88C153}" type="presOf" srcId="{D9683B7A-4202-AF44-9457-065E256956D9}" destId="{6CEA17D0-9059-B24E-8A9B-DE5FF3DABE59}" srcOrd="0" destOrd="0" presId="urn:microsoft.com/office/officeart/2005/8/layout/gear1"/>
    <dgm:cxn modelId="{5F327B80-0D1F-C345-B09E-750DE07E083D}" type="presOf" srcId="{54C2D0D5-78B8-B545-BE40-9DE77A5024C4}" destId="{4182D814-86AE-CF4D-9422-29D668201AD6}" srcOrd="2" destOrd="0" presId="urn:microsoft.com/office/officeart/2005/8/layout/gear1"/>
    <dgm:cxn modelId="{188359E9-7C87-F54E-AA37-3E7BF9D0970D}" type="presOf" srcId="{54C2D0D5-78B8-B545-BE40-9DE77A5024C4}" destId="{556FEF68-0CE2-B140-8867-36E60DDE672D}" srcOrd="0" destOrd="0" presId="urn:microsoft.com/office/officeart/2005/8/layout/gear1"/>
    <dgm:cxn modelId="{A739E85C-A4B5-8B41-8526-4A578269FE3E}" type="presOf" srcId="{089D9FBE-B124-F042-A805-9092C21B0265}" destId="{946F6E32-FE04-6043-9865-E5AEEF20993D}" srcOrd="1" destOrd="0" presId="urn:microsoft.com/office/officeart/2005/8/layout/gear1"/>
    <dgm:cxn modelId="{8B27E4B9-D5B8-4E41-BD13-4D389373DDDA}" type="presOf" srcId="{C6CAF432-7260-3B49-88C2-14F0C6DFC7DC}" destId="{22DEFF19-1ED2-6A42-AE57-35CB44274CB8}" srcOrd="0" destOrd="0" presId="urn:microsoft.com/office/officeart/2005/8/layout/gear1"/>
    <dgm:cxn modelId="{FA1D4102-9561-C641-80C9-BB5D4CD9FD95}" type="presOf" srcId="{089D9FBE-B124-F042-A805-9092C21B0265}" destId="{9DF1E360-C0F5-D142-8FD1-614EB6A37AC6}" srcOrd="0" destOrd="0" presId="urn:microsoft.com/office/officeart/2005/8/layout/gear1"/>
    <dgm:cxn modelId="{2DE44E4C-326B-A245-A3BE-AD0978FA32CE}" type="presOf" srcId="{3F7ADF5F-3652-A345-99E2-BF457D6D0B86}" destId="{BBA690A6-042E-2648-8E35-461865902A3A}" srcOrd="2" destOrd="0" presId="urn:microsoft.com/office/officeart/2005/8/layout/gear1"/>
    <dgm:cxn modelId="{D1E3F256-DF09-BF43-A56A-10370E607CF2}" srcId="{D9683B7A-4202-AF44-9457-065E256956D9}" destId="{54C2D0D5-78B8-B545-BE40-9DE77A5024C4}" srcOrd="2" destOrd="0" parTransId="{ABB10033-3CB3-F54B-9A77-C159D0363CBE}" sibTransId="{C6A82409-F0C5-A74B-A596-EF3608A458E0}"/>
    <dgm:cxn modelId="{89EE8B04-662B-0F42-9FB5-B4940EBDA024}" type="presOf" srcId="{54C2D0D5-78B8-B545-BE40-9DE77A5024C4}" destId="{FD92727C-EF1E-164C-97FD-BE464888B081}" srcOrd="1" destOrd="0" presId="urn:microsoft.com/office/officeart/2005/8/layout/gear1"/>
    <dgm:cxn modelId="{4CCE1ACA-D8AD-454C-842B-450879E9F233}" srcId="{D9683B7A-4202-AF44-9457-065E256956D9}" destId="{089D9FBE-B124-F042-A805-9092C21B0265}" srcOrd="0" destOrd="0" parTransId="{E0346A45-1E89-2548-B2E4-DA99EBB1C68B}" sibTransId="{12A1EF95-7254-BE4E-9D63-297FE8BD567F}"/>
    <dgm:cxn modelId="{60FC3C15-95AB-534C-AA00-5DC5D6A4D58D}" type="presOf" srcId="{089D9FBE-B124-F042-A805-9092C21B0265}" destId="{7AABCD40-9596-E040-B17C-248CADAE2DEF}" srcOrd="2" destOrd="0" presId="urn:microsoft.com/office/officeart/2005/8/layout/gear1"/>
    <dgm:cxn modelId="{888A36CB-A4D5-8C44-9353-576E1AD70B5E}" type="presOf" srcId="{12A1EF95-7254-BE4E-9D63-297FE8BD567F}" destId="{5CFEEB21-265F-7C45-8497-5A3880520325}" srcOrd="0" destOrd="0" presId="urn:microsoft.com/office/officeart/2005/8/layout/gear1"/>
    <dgm:cxn modelId="{D3711B3A-7C55-1B4C-871A-B11B1F220B60}" type="presOf" srcId="{3F7ADF5F-3652-A345-99E2-BF457D6D0B86}" destId="{58B8AC41-1888-0E4B-8C0D-DC82CC839FF4}" srcOrd="0" destOrd="0" presId="urn:microsoft.com/office/officeart/2005/8/layout/gear1"/>
    <dgm:cxn modelId="{7F5EE31A-CDEB-264D-A215-E0A4770DE916}" type="presParOf" srcId="{6CEA17D0-9059-B24E-8A9B-DE5FF3DABE59}" destId="{9DF1E360-C0F5-D142-8FD1-614EB6A37AC6}" srcOrd="0" destOrd="0" presId="urn:microsoft.com/office/officeart/2005/8/layout/gear1"/>
    <dgm:cxn modelId="{90A3BAE8-31A2-964E-A331-33B728A289B0}" type="presParOf" srcId="{6CEA17D0-9059-B24E-8A9B-DE5FF3DABE59}" destId="{946F6E32-FE04-6043-9865-E5AEEF20993D}" srcOrd="1" destOrd="0" presId="urn:microsoft.com/office/officeart/2005/8/layout/gear1"/>
    <dgm:cxn modelId="{70E407BD-FB0E-A44D-BC24-A18628F897A1}" type="presParOf" srcId="{6CEA17D0-9059-B24E-8A9B-DE5FF3DABE59}" destId="{7AABCD40-9596-E040-B17C-248CADAE2DEF}" srcOrd="2" destOrd="0" presId="urn:microsoft.com/office/officeart/2005/8/layout/gear1"/>
    <dgm:cxn modelId="{5F3E4C2F-AFB4-A247-AAF3-CF6A772B82E4}" type="presParOf" srcId="{6CEA17D0-9059-B24E-8A9B-DE5FF3DABE59}" destId="{58B8AC41-1888-0E4B-8C0D-DC82CC839FF4}" srcOrd="3" destOrd="0" presId="urn:microsoft.com/office/officeart/2005/8/layout/gear1"/>
    <dgm:cxn modelId="{798A2868-7829-5A48-B4BD-25DBA54E0064}" type="presParOf" srcId="{6CEA17D0-9059-B24E-8A9B-DE5FF3DABE59}" destId="{987E81AA-ABB5-8F48-9A0E-FEDD419A8E6F}" srcOrd="4" destOrd="0" presId="urn:microsoft.com/office/officeart/2005/8/layout/gear1"/>
    <dgm:cxn modelId="{4B322CCC-ACE5-3C45-ABED-82EA93FA9D74}" type="presParOf" srcId="{6CEA17D0-9059-B24E-8A9B-DE5FF3DABE59}" destId="{BBA690A6-042E-2648-8E35-461865902A3A}" srcOrd="5" destOrd="0" presId="urn:microsoft.com/office/officeart/2005/8/layout/gear1"/>
    <dgm:cxn modelId="{956666BF-57EB-3F4B-B442-C55AA7438910}" type="presParOf" srcId="{6CEA17D0-9059-B24E-8A9B-DE5FF3DABE59}" destId="{556FEF68-0CE2-B140-8867-36E60DDE672D}" srcOrd="6" destOrd="0" presId="urn:microsoft.com/office/officeart/2005/8/layout/gear1"/>
    <dgm:cxn modelId="{67C58017-605C-5D41-8166-2B997D254A56}" type="presParOf" srcId="{6CEA17D0-9059-B24E-8A9B-DE5FF3DABE59}" destId="{FD92727C-EF1E-164C-97FD-BE464888B081}" srcOrd="7" destOrd="0" presId="urn:microsoft.com/office/officeart/2005/8/layout/gear1"/>
    <dgm:cxn modelId="{3A25BF35-0FCA-384C-8636-39F3F876C690}" type="presParOf" srcId="{6CEA17D0-9059-B24E-8A9B-DE5FF3DABE59}" destId="{4182D814-86AE-CF4D-9422-29D668201AD6}" srcOrd="8" destOrd="0" presId="urn:microsoft.com/office/officeart/2005/8/layout/gear1"/>
    <dgm:cxn modelId="{F0A9DF2B-1D59-DF4D-9651-ED6BF7129D71}" type="presParOf" srcId="{6CEA17D0-9059-B24E-8A9B-DE5FF3DABE59}" destId="{A35954E0-02CF-2C43-B250-229088DA63D1}" srcOrd="9" destOrd="0" presId="urn:microsoft.com/office/officeart/2005/8/layout/gear1"/>
    <dgm:cxn modelId="{244A42F1-4D0C-4B43-9D48-BA9AD71869A7}" type="presParOf" srcId="{6CEA17D0-9059-B24E-8A9B-DE5FF3DABE59}" destId="{5CFEEB21-265F-7C45-8497-5A3880520325}" srcOrd="10" destOrd="0" presId="urn:microsoft.com/office/officeart/2005/8/layout/gear1"/>
    <dgm:cxn modelId="{3ABFDF6D-0D6F-B742-8E62-763810E04130}" type="presParOf" srcId="{6CEA17D0-9059-B24E-8A9B-DE5FF3DABE59}" destId="{22DEFF19-1ED2-6A42-AE57-35CB44274CB8}" srcOrd="11" destOrd="0" presId="urn:microsoft.com/office/officeart/2005/8/layout/gear1"/>
    <dgm:cxn modelId="{B111D50B-22BF-9F4D-A408-93FE3FD5215E}" type="presParOf" srcId="{6CEA17D0-9059-B24E-8A9B-DE5FF3DABE59}" destId="{E277FD6B-7671-FA40-A776-C158C679D514}" srcOrd="12" destOrd="0" presId="urn:microsoft.com/office/officeart/2005/8/layout/gear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B66582-D903-2147-BA20-DAEB1AE7BC1B}"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E005EDCB-B826-0741-95B2-A69EC6D36071}">
      <dgm:prSet phldrT="[Text]" custT="1"/>
      <dgm:spPr/>
      <dgm:t>
        <a:bodyPr anchor="t"/>
        <a:lstStyle/>
        <a:p>
          <a:r>
            <a:rPr lang="en-US" sz="2000" dirty="0" smtClean="0"/>
            <a:t>Basic</a:t>
          </a:r>
          <a:endParaRPr lang="en-US" sz="2000" dirty="0"/>
        </a:p>
      </dgm:t>
    </dgm:pt>
    <dgm:pt modelId="{BCC15526-DAE9-1846-8AE3-0B54DED223E2}" type="parTrans" cxnId="{E466C328-B2BE-4847-82C7-71E94C7CED0D}">
      <dgm:prSet/>
      <dgm:spPr/>
      <dgm:t>
        <a:bodyPr/>
        <a:lstStyle/>
        <a:p>
          <a:endParaRPr lang="en-US"/>
        </a:p>
      </dgm:t>
    </dgm:pt>
    <dgm:pt modelId="{C1E28E67-3900-BB46-8E06-15BEB6A7E8EC}" type="sibTrans" cxnId="{E466C328-B2BE-4847-82C7-71E94C7CED0D}">
      <dgm:prSet/>
      <dgm:spPr/>
      <dgm:t>
        <a:bodyPr/>
        <a:lstStyle/>
        <a:p>
          <a:endParaRPr lang="en-US"/>
        </a:p>
      </dgm:t>
    </dgm:pt>
    <dgm:pt modelId="{30DA389E-381C-4540-89AA-1D0919582F06}">
      <dgm:prSet phldrT="[Text]" custT="1"/>
      <dgm:spPr/>
      <dgm:t>
        <a:bodyPr/>
        <a:lstStyle/>
        <a:p>
          <a:r>
            <a:rPr lang="en-US" sz="1800" dirty="0" smtClean="0">
              <a:solidFill>
                <a:srgbClr val="443947"/>
              </a:solidFill>
              <a:latin typeface="+mn-lt"/>
              <a:cs typeface="Verdana"/>
            </a:rPr>
            <a:t>Pre-tests and post-tests assess understanding </a:t>
          </a:r>
          <a:endParaRPr lang="en-US" sz="1800" dirty="0">
            <a:latin typeface="+mn-lt"/>
          </a:endParaRPr>
        </a:p>
      </dgm:t>
    </dgm:pt>
    <dgm:pt modelId="{DB196BBD-BEA3-0846-BCF0-77D8C870600B}" type="parTrans" cxnId="{3809A121-F204-C342-907E-1805159521D7}">
      <dgm:prSet/>
      <dgm:spPr/>
      <dgm:t>
        <a:bodyPr/>
        <a:lstStyle/>
        <a:p>
          <a:endParaRPr lang="en-US"/>
        </a:p>
      </dgm:t>
    </dgm:pt>
    <dgm:pt modelId="{3B485980-E334-DA4D-AEE9-829FCCC78CF7}" type="sibTrans" cxnId="{3809A121-F204-C342-907E-1805159521D7}">
      <dgm:prSet/>
      <dgm:spPr/>
      <dgm:t>
        <a:bodyPr/>
        <a:lstStyle/>
        <a:p>
          <a:endParaRPr lang="en-US"/>
        </a:p>
      </dgm:t>
    </dgm:pt>
    <dgm:pt modelId="{5FF8D412-8F65-BE4D-B686-125D09219AA3}">
      <dgm:prSet phldrT="[Text]" custT="1"/>
      <dgm:spPr/>
      <dgm:t>
        <a:bodyPr anchor="t"/>
        <a:lstStyle/>
        <a:p>
          <a:r>
            <a:rPr lang="en-US" sz="2000" dirty="0" smtClean="0"/>
            <a:t>Moderate</a:t>
          </a:r>
          <a:endParaRPr lang="en-US" sz="2000" dirty="0"/>
        </a:p>
      </dgm:t>
    </dgm:pt>
    <dgm:pt modelId="{1805DEFE-3CB6-CD4B-9DA7-048D9CB98C2F}" type="parTrans" cxnId="{077984A0-F227-B549-AE07-F3445B2C4C03}">
      <dgm:prSet/>
      <dgm:spPr/>
      <dgm:t>
        <a:bodyPr/>
        <a:lstStyle/>
        <a:p>
          <a:endParaRPr lang="en-US"/>
        </a:p>
      </dgm:t>
    </dgm:pt>
    <dgm:pt modelId="{F870BC2E-F925-0E4E-9818-4886E47BC93A}" type="sibTrans" cxnId="{077984A0-F227-B549-AE07-F3445B2C4C03}">
      <dgm:prSet/>
      <dgm:spPr/>
      <dgm:t>
        <a:bodyPr/>
        <a:lstStyle/>
        <a:p>
          <a:endParaRPr lang="en-US"/>
        </a:p>
      </dgm:t>
    </dgm:pt>
    <dgm:pt modelId="{BB31B6BC-37CC-B346-963B-93696CC37825}">
      <dgm:prSet phldrT="[Text]" custT="1"/>
      <dgm:spPr/>
      <dgm:t>
        <a:bodyPr/>
        <a:lstStyle/>
        <a:p>
          <a:r>
            <a:rPr lang="en-US" sz="1800" dirty="0" smtClean="0">
              <a:solidFill>
                <a:srgbClr val="443947"/>
              </a:solidFill>
              <a:latin typeface="+mn-lt"/>
              <a:cs typeface="Verdana"/>
            </a:rPr>
            <a:t>Provides feedback through hints, additional resources, and questions </a:t>
          </a:r>
          <a:endParaRPr lang="en-US" sz="1800" dirty="0">
            <a:latin typeface="+mn-lt"/>
          </a:endParaRPr>
        </a:p>
      </dgm:t>
    </dgm:pt>
    <dgm:pt modelId="{5077A3D1-C39E-6A48-97ED-8EC346FC9C1B}" type="parTrans" cxnId="{5AD1DC05-C236-A849-B3C7-B04C913260DB}">
      <dgm:prSet/>
      <dgm:spPr/>
      <dgm:t>
        <a:bodyPr/>
        <a:lstStyle/>
        <a:p>
          <a:endParaRPr lang="en-US"/>
        </a:p>
      </dgm:t>
    </dgm:pt>
    <dgm:pt modelId="{6C9889C4-1D8C-2B43-8865-78BDD2DD57C8}" type="sibTrans" cxnId="{5AD1DC05-C236-A849-B3C7-B04C913260DB}">
      <dgm:prSet/>
      <dgm:spPr/>
      <dgm:t>
        <a:bodyPr/>
        <a:lstStyle/>
        <a:p>
          <a:endParaRPr lang="en-US"/>
        </a:p>
      </dgm:t>
    </dgm:pt>
    <dgm:pt modelId="{4D76D3B0-389D-A743-BE2B-0CEB67DA2F31}">
      <dgm:prSet phldrT="[Text]" custT="1"/>
      <dgm:spPr/>
      <dgm:t>
        <a:bodyPr anchor="t"/>
        <a:lstStyle/>
        <a:p>
          <a:r>
            <a:rPr lang="en-US" sz="2000" dirty="0" smtClean="0"/>
            <a:t>Advanced</a:t>
          </a:r>
          <a:endParaRPr lang="en-US" sz="2000" dirty="0"/>
        </a:p>
      </dgm:t>
    </dgm:pt>
    <dgm:pt modelId="{8F91981C-DA2B-304D-903A-A17E1872758F}" type="parTrans" cxnId="{51F95769-6211-5E4A-9D16-ECA895206688}">
      <dgm:prSet/>
      <dgm:spPr/>
      <dgm:t>
        <a:bodyPr/>
        <a:lstStyle/>
        <a:p>
          <a:endParaRPr lang="en-US"/>
        </a:p>
      </dgm:t>
    </dgm:pt>
    <dgm:pt modelId="{520E17CB-271C-D04D-8AA1-DA337A96D8C0}" type="sibTrans" cxnId="{51F95769-6211-5E4A-9D16-ECA895206688}">
      <dgm:prSet/>
      <dgm:spPr/>
      <dgm:t>
        <a:bodyPr/>
        <a:lstStyle/>
        <a:p>
          <a:endParaRPr lang="en-US"/>
        </a:p>
      </dgm:t>
    </dgm:pt>
    <dgm:pt modelId="{64CFEDA0-CEFD-4543-8BF3-1FAF1365776F}">
      <dgm:prSet phldrT="[Text]" custT="1"/>
      <dgm:spPr/>
      <dgm:t>
        <a:bodyPr/>
        <a:lstStyle/>
        <a:p>
          <a:r>
            <a:rPr lang="en-US" sz="1800" dirty="0" smtClean="0">
              <a:latin typeface="+mn-lt"/>
              <a:cs typeface="Verdana"/>
            </a:rPr>
            <a:t>Analyzes more involved response types to correct students at point of misconception</a:t>
          </a:r>
          <a:endParaRPr lang="en-US" sz="1800" dirty="0">
            <a:latin typeface="+mn-lt"/>
            <a:cs typeface="Verdana"/>
          </a:endParaRPr>
        </a:p>
      </dgm:t>
    </dgm:pt>
    <dgm:pt modelId="{ED8A9E0A-0953-F046-96A8-8EFED5A34FEB}" type="parTrans" cxnId="{9082505F-E15D-2147-B4D9-7A7284F17F08}">
      <dgm:prSet/>
      <dgm:spPr/>
      <dgm:t>
        <a:bodyPr/>
        <a:lstStyle/>
        <a:p>
          <a:endParaRPr lang="en-US"/>
        </a:p>
      </dgm:t>
    </dgm:pt>
    <dgm:pt modelId="{B61BC1D6-FE09-D349-9553-4EBE52E90DC4}" type="sibTrans" cxnId="{9082505F-E15D-2147-B4D9-7A7284F17F08}">
      <dgm:prSet/>
      <dgm:spPr/>
      <dgm:t>
        <a:bodyPr/>
        <a:lstStyle/>
        <a:p>
          <a:endParaRPr lang="en-US"/>
        </a:p>
      </dgm:t>
    </dgm:pt>
    <dgm:pt modelId="{CF929091-0C15-1D4B-B390-BBF3D2C354FB}">
      <dgm:prSet custT="1"/>
      <dgm:spPr/>
      <dgm:t>
        <a:bodyPr/>
        <a:lstStyle/>
        <a:p>
          <a:r>
            <a:rPr lang="en-US" sz="1800" dirty="0" smtClean="0">
              <a:solidFill>
                <a:srgbClr val="443947"/>
              </a:solidFill>
              <a:latin typeface="+mn-lt"/>
              <a:cs typeface="Verdana"/>
            </a:rPr>
            <a:t>Content is the same for all students, but appropriate content is assigned to individuals at the right time</a:t>
          </a:r>
        </a:p>
      </dgm:t>
    </dgm:pt>
    <dgm:pt modelId="{877C83F7-3DAF-C740-8821-88655BEA1E48}" type="parTrans" cxnId="{41646D61-5061-F44C-A0EE-3BB6FCD33795}">
      <dgm:prSet/>
      <dgm:spPr/>
      <dgm:t>
        <a:bodyPr/>
        <a:lstStyle/>
        <a:p>
          <a:endParaRPr lang="en-US"/>
        </a:p>
      </dgm:t>
    </dgm:pt>
    <dgm:pt modelId="{32BDB2AA-9B14-7741-BC47-FF6803B8A2F3}" type="sibTrans" cxnId="{41646D61-5061-F44C-A0EE-3BB6FCD33795}">
      <dgm:prSet/>
      <dgm:spPr/>
      <dgm:t>
        <a:bodyPr/>
        <a:lstStyle/>
        <a:p>
          <a:endParaRPr lang="en-US"/>
        </a:p>
      </dgm:t>
    </dgm:pt>
    <dgm:pt modelId="{621C1397-90BD-9240-B4A6-F3C81DBB5C9E}">
      <dgm:prSet custT="1"/>
      <dgm:spPr/>
      <dgm:t>
        <a:bodyPr/>
        <a:lstStyle/>
        <a:p>
          <a:r>
            <a:rPr lang="en-US" sz="1800" dirty="0" smtClean="0">
              <a:solidFill>
                <a:srgbClr val="443947"/>
              </a:solidFill>
              <a:latin typeface="+mn-lt"/>
              <a:cs typeface="Verdana"/>
            </a:rPr>
            <a:t>Rule-based forking attempts to get the right content to the right student </a:t>
          </a:r>
        </a:p>
      </dgm:t>
    </dgm:pt>
    <dgm:pt modelId="{BF676FE0-5A58-544A-BEB4-818D9623F0DE}" type="parTrans" cxnId="{78DDA96E-3752-7B45-8B47-6B0564C340D6}">
      <dgm:prSet/>
      <dgm:spPr/>
      <dgm:t>
        <a:bodyPr/>
        <a:lstStyle/>
        <a:p>
          <a:endParaRPr lang="en-US"/>
        </a:p>
      </dgm:t>
    </dgm:pt>
    <dgm:pt modelId="{FFABE5AE-54A2-394D-9415-15CEE17FE7C7}" type="sibTrans" cxnId="{78DDA96E-3752-7B45-8B47-6B0564C340D6}">
      <dgm:prSet/>
      <dgm:spPr/>
      <dgm:t>
        <a:bodyPr/>
        <a:lstStyle/>
        <a:p>
          <a:endParaRPr lang="en-US"/>
        </a:p>
      </dgm:t>
    </dgm:pt>
    <dgm:pt modelId="{109E141E-E3FA-0F4B-8929-3A41261E8314}">
      <dgm:prSet custT="1"/>
      <dgm:spPr/>
      <dgm:t>
        <a:bodyPr/>
        <a:lstStyle/>
        <a:p>
          <a:r>
            <a:rPr lang="en-US" sz="1800" dirty="0" smtClean="0">
              <a:solidFill>
                <a:srgbClr val="443947"/>
              </a:solidFill>
              <a:latin typeface="+mn-lt"/>
              <a:cs typeface="Verdana"/>
            </a:rPr>
            <a:t>Dashboard displays multiple data events </a:t>
          </a:r>
        </a:p>
      </dgm:t>
    </dgm:pt>
    <dgm:pt modelId="{17B0AD3A-2047-F747-AE96-CF676081E539}" type="parTrans" cxnId="{BF72DC71-D59A-D34A-87B0-C07BB84E8C72}">
      <dgm:prSet/>
      <dgm:spPr/>
      <dgm:t>
        <a:bodyPr/>
        <a:lstStyle/>
        <a:p>
          <a:endParaRPr lang="en-US"/>
        </a:p>
      </dgm:t>
    </dgm:pt>
    <dgm:pt modelId="{2AC97B3C-100A-BB41-95CE-972BDED68D50}" type="sibTrans" cxnId="{BF72DC71-D59A-D34A-87B0-C07BB84E8C72}">
      <dgm:prSet/>
      <dgm:spPr/>
      <dgm:t>
        <a:bodyPr/>
        <a:lstStyle/>
        <a:p>
          <a:endParaRPr lang="en-US"/>
        </a:p>
      </dgm:t>
    </dgm:pt>
    <dgm:pt modelId="{76A9E7D2-41C1-C042-8620-6FBB50119F23}">
      <dgm:prSet phldrT="[Text]" custT="1"/>
      <dgm:spPr/>
      <dgm:t>
        <a:bodyPr/>
        <a:lstStyle/>
        <a:p>
          <a:r>
            <a:rPr lang="en-US" sz="1800" dirty="0" smtClean="0">
              <a:latin typeface="+mn-lt"/>
              <a:cs typeface="Verdana"/>
            </a:rPr>
            <a:t>Algorithm-based system interprets multiple data points</a:t>
          </a:r>
          <a:endParaRPr lang="en-US" sz="1800" dirty="0">
            <a:latin typeface="+mn-lt"/>
            <a:cs typeface="Verdana"/>
          </a:endParaRPr>
        </a:p>
      </dgm:t>
    </dgm:pt>
    <dgm:pt modelId="{C515F788-B4EB-204E-B992-8402011B44CE}" type="parTrans" cxnId="{13CBA615-9860-3748-AF78-395E616377D2}">
      <dgm:prSet/>
      <dgm:spPr/>
      <dgm:t>
        <a:bodyPr/>
        <a:lstStyle/>
        <a:p>
          <a:endParaRPr lang="en-US"/>
        </a:p>
      </dgm:t>
    </dgm:pt>
    <dgm:pt modelId="{EA00F260-DEFD-5E42-BEEF-D8031C2808E9}" type="sibTrans" cxnId="{13CBA615-9860-3748-AF78-395E616377D2}">
      <dgm:prSet/>
      <dgm:spPr/>
      <dgm:t>
        <a:bodyPr/>
        <a:lstStyle/>
        <a:p>
          <a:endParaRPr lang="en-US"/>
        </a:p>
      </dgm:t>
    </dgm:pt>
    <dgm:pt modelId="{3DAA392F-E886-034B-B899-F7EE7A195B8F}">
      <dgm:prSet phldrT="[Text]" custT="1"/>
      <dgm:spPr/>
      <dgm:t>
        <a:bodyPr/>
        <a:lstStyle/>
        <a:p>
          <a:r>
            <a:rPr lang="en-US" sz="1800" dirty="0" smtClean="0">
              <a:latin typeface="+mn-lt"/>
              <a:cs typeface="Verdana"/>
            </a:rPr>
            <a:t>Improves over time with additional data by generating user profile</a:t>
          </a:r>
          <a:endParaRPr lang="en-US" sz="1800" dirty="0">
            <a:latin typeface="+mn-lt"/>
            <a:cs typeface="Verdana"/>
          </a:endParaRPr>
        </a:p>
      </dgm:t>
    </dgm:pt>
    <dgm:pt modelId="{6DA5A3F7-1260-DD4A-98C6-8A1C04D67675}" type="parTrans" cxnId="{9FB486F7-4DAF-6A48-8C41-4706B5D4143F}">
      <dgm:prSet/>
      <dgm:spPr/>
      <dgm:t>
        <a:bodyPr/>
        <a:lstStyle/>
        <a:p>
          <a:endParaRPr lang="en-US"/>
        </a:p>
      </dgm:t>
    </dgm:pt>
    <dgm:pt modelId="{281A5448-BC05-3B4B-B393-F790262ACCD3}" type="sibTrans" cxnId="{9FB486F7-4DAF-6A48-8C41-4706B5D4143F}">
      <dgm:prSet/>
      <dgm:spPr/>
      <dgm:t>
        <a:bodyPr/>
        <a:lstStyle/>
        <a:p>
          <a:endParaRPr lang="en-US"/>
        </a:p>
      </dgm:t>
    </dgm:pt>
    <dgm:pt modelId="{37FCC178-2492-C346-948E-7764FDD0B0C2}" type="pres">
      <dgm:prSet presAssocID="{21B66582-D903-2147-BA20-DAEB1AE7BC1B}" presName="Name0" presStyleCnt="0">
        <dgm:presLayoutVars>
          <dgm:dir/>
          <dgm:animLvl val="lvl"/>
          <dgm:resizeHandles val="exact"/>
        </dgm:presLayoutVars>
      </dgm:prSet>
      <dgm:spPr/>
      <dgm:t>
        <a:bodyPr/>
        <a:lstStyle/>
        <a:p>
          <a:endParaRPr lang="en-US"/>
        </a:p>
      </dgm:t>
    </dgm:pt>
    <dgm:pt modelId="{5E27956C-BEDF-1549-B63E-E2A523D8CFAE}" type="pres">
      <dgm:prSet presAssocID="{E005EDCB-B826-0741-95B2-A69EC6D36071}" presName="composite" presStyleCnt="0"/>
      <dgm:spPr/>
    </dgm:pt>
    <dgm:pt modelId="{87C7EE48-6FA2-534F-979C-09E57C3EC3EA}" type="pres">
      <dgm:prSet presAssocID="{E005EDCB-B826-0741-95B2-A69EC6D36071}" presName="parTx" presStyleLbl="alignNode1" presStyleIdx="0" presStyleCnt="3" custScaleY="56381">
        <dgm:presLayoutVars>
          <dgm:chMax val="0"/>
          <dgm:chPref val="0"/>
          <dgm:bulletEnabled val="1"/>
        </dgm:presLayoutVars>
      </dgm:prSet>
      <dgm:spPr/>
      <dgm:t>
        <a:bodyPr/>
        <a:lstStyle/>
        <a:p>
          <a:endParaRPr lang="en-US"/>
        </a:p>
      </dgm:t>
    </dgm:pt>
    <dgm:pt modelId="{0D77CAA7-2C6C-4C48-9B0F-34D349FD87DE}" type="pres">
      <dgm:prSet presAssocID="{E005EDCB-B826-0741-95B2-A69EC6D36071}" presName="desTx" presStyleLbl="alignAccFollowNode1" presStyleIdx="0" presStyleCnt="3">
        <dgm:presLayoutVars>
          <dgm:bulletEnabled val="1"/>
        </dgm:presLayoutVars>
      </dgm:prSet>
      <dgm:spPr/>
      <dgm:t>
        <a:bodyPr/>
        <a:lstStyle/>
        <a:p>
          <a:endParaRPr lang="en-US"/>
        </a:p>
      </dgm:t>
    </dgm:pt>
    <dgm:pt modelId="{6DB970DE-FD2F-D44F-A2B7-0EE3D150C10D}" type="pres">
      <dgm:prSet presAssocID="{C1E28E67-3900-BB46-8E06-15BEB6A7E8EC}" presName="space" presStyleCnt="0"/>
      <dgm:spPr/>
    </dgm:pt>
    <dgm:pt modelId="{B13ECDE3-0B5A-2E42-8BCB-20C561621A8F}" type="pres">
      <dgm:prSet presAssocID="{5FF8D412-8F65-BE4D-B686-125D09219AA3}" presName="composite" presStyleCnt="0"/>
      <dgm:spPr/>
    </dgm:pt>
    <dgm:pt modelId="{86D771FA-5779-A547-8E63-27D2229C8C39}" type="pres">
      <dgm:prSet presAssocID="{5FF8D412-8F65-BE4D-B686-125D09219AA3}" presName="parTx" presStyleLbl="alignNode1" presStyleIdx="1" presStyleCnt="3" custScaleY="56381">
        <dgm:presLayoutVars>
          <dgm:chMax val="0"/>
          <dgm:chPref val="0"/>
          <dgm:bulletEnabled val="1"/>
        </dgm:presLayoutVars>
      </dgm:prSet>
      <dgm:spPr/>
      <dgm:t>
        <a:bodyPr/>
        <a:lstStyle/>
        <a:p>
          <a:endParaRPr lang="en-US"/>
        </a:p>
      </dgm:t>
    </dgm:pt>
    <dgm:pt modelId="{18FE8BEA-B8B3-954D-85B2-C461E6B663D0}" type="pres">
      <dgm:prSet presAssocID="{5FF8D412-8F65-BE4D-B686-125D09219AA3}" presName="desTx" presStyleLbl="alignAccFollowNode1" presStyleIdx="1" presStyleCnt="3">
        <dgm:presLayoutVars>
          <dgm:bulletEnabled val="1"/>
        </dgm:presLayoutVars>
      </dgm:prSet>
      <dgm:spPr/>
      <dgm:t>
        <a:bodyPr/>
        <a:lstStyle/>
        <a:p>
          <a:endParaRPr lang="en-US"/>
        </a:p>
      </dgm:t>
    </dgm:pt>
    <dgm:pt modelId="{8C46C219-2CEC-A74B-8A06-44527FB2196C}" type="pres">
      <dgm:prSet presAssocID="{F870BC2E-F925-0E4E-9818-4886E47BC93A}" presName="space" presStyleCnt="0"/>
      <dgm:spPr/>
    </dgm:pt>
    <dgm:pt modelId="{83868829-2D05-6043-906C-4F0051F23EA4}" type="pres">
      <dgm:prSet presAssocID="{4D76D3B0-389D-A743-BE2B-0CEB67DA2F31}" presName="composite" presStyleCnt="0"/>
      <dgm:spPr/>
    </dgm:pt>
    <dgm:pt modelId="{A6722103-BE61-1949-8F72-E6BB1253E150}" type="pres">
      <dgm:prSet presAssocID="{4D76D3B0-389D-A743-BE2B-0CEB67DA2F31}" presName="parTx" presStyleLbl="alignNode1" presStyleIdx="2" presStyleCnt="3" custScaleY="56381">
        <dgm:presLayoutVars>
          <dgm:chMax val="0"/>
          <dgm:chPref val="0"/>
          <dgm:bulletEnabled val="1"/>
        </dgm:presLayoutVars>
      </dgm:prSet>
      <dgm:spPr/>
      <dgm:t>
        <a:bodyPr/>
        <a:lstStyle/>
        <a:p>
          <a:endParaRPr lang="en-US"/>
        </a:p>
      </dgm:t>
    </dgm:pt>
    <dgm:pt modelId="{9F3DA805-A74E-0D4B-809E-755EE4E02763}" type="pres">
      <dgm:prSet presAssocID="{4D76D3B0-389D-A743-BE2B-0CEB67DA2F31}" presName="desTx" presStyleLbl="alignAccFollowNode1" presStyleIdx="2" presStyleCnt="3">
        <dgm:presLayoutVars>
          <dgm:bulletEnabled val="1"/>
        </dgm:presLayoutVars>
      </dgm:prSet>
      <dgm:spPr/>
      <dgm:t>
        <a:bodyPr/>
        <a:lstStyle/>
        <a:p>
          <a:endParaRPr lang="en-US"/>
        </a:p>
      </dgm:t>
    </dgm:pt>
  </dgm:ptLst>
  <dgm:cxnLst>
    <dgm:cxn modelId="{C38E9E3F-9491-124D-8FB6-E9F6CF855259}" type="presOf" srcId="{BB31B6BC-37CC-B346-963B-93696CC37825}" destId="{18FE8BEA-B8B3-954D-85B2-C461E6B663D0}" srcOrd="0" destOrd="0" presId="urn:microsoft.com/office/officeart/2005/8/layout/hList1"/>
    <dgm:cxn modelId="{13CBA615-9860-3748-AF78-395E616377D2}" srcId="{4D76D3B0-389D-A743-BE2B-0CEB67DA2F31}" destId="{76A9E7D2-41C1-C042-8620-6FBB50119F23}" srcOrd="1" destOrd="0" parTransId="{C515F788-B4EB-204E-B992-8402011B44CE}" sibTransId="{EA00F260-DEFD-5E42-BEEF-D8031C2808E9}"/>
    <dgm:cxn modelId="{F6930BCB-72B6-CD4C-B9A3-4DB29CC0A1FA}" type="presOf" srcId="{109E141E-E3FA-0F4B-8929-3A41261E8314}" destId="{18FE8BEA-B8B3-954D-85B2-C461E6B663D0}" srcOrd="0" destOrd="2" presId="urn:microsoft.com/office/officeart/2005/8/layout/hList1"/>
    <dgm:cxn modelId="{9CD908E6-A28C-8149-902A-785521DD0128}" type="presOf" srcId="{5FF8D412-8F65-BE4D-B686-125D09219AA3}" destId="{86D771FA-5779-A547-8E63-27D2229C8C39}" srcOrd="0" destOrd="0" presId="urn:microsoft.com/office/officeart/2005/8/layout/hList1"/>
    <dgm:cxn modelId="{4612A7E9-0412-9E44-87F7-DA7EE05D35AD}" type="presOf" srcId="{621C1397-90BD-9240-B4A6-F3C81DBB5C9E}" destId="{18FE8BEA-B8B3-954D-85B2-C461E6B663D0}" srcOrd="0" destOrd="1" presId="urn:microsoft.com/office/officeart/2005/8/layout/hList1"/>
    <dgm:cxn modelId="{41646D61-5061-F44C-A0EE-3BB6FCD33795}" srcId="{E005EDCB-B826-0741-95B2-A69EC6D36071}" destId="{CF929091-0C15-1D4B-B390-BBF3D2C354FB}" srcOrd="1" destOrd="0" parTransId="{877C83F7-3DAF-C740-8821-88655BEA1E48}" sibTransId="{32BDB2AA-9B14-7741-BC47-FF6803B8A2F3}"/>
    <dgm:cxn modelId="{0C828CDA-B009-DC45-BFFA-6F84DB41E64D}" type="presOf" srcId="{76A9E7D2-41C1-C042-8620-6FBB50119F23}" destId="{9F3DA805-A74E-0D4B-809E-755EE4E02763}" srcOrd="0" destOrd="1" presId="urn:microsoft.com/office/officeart/2005/8/layout/hList1"/>
    <dgm:cxn modelId="{BF72DC71-D59A-D34A-87B0-C07BB84E8C72}" srcId="{5FF8D412-8F65-BE4D-B686-125D09219AA3}" destId="{109E141E-E3FA-0F4B-8929-3A41261E8314}" srcOrd="2" destOrd="0" parTransId="{17B0AD3A-2047-F747-AE96-CF676081E539}" sibTransId="{2AC97B3C-100A-BB41-95CE-972BDED68D50}"/>
    <dgm:cxn modelId="{51F95769-6211-5E4A-9D16-ECA895206688}" srcId="{21B66582-D903-2147-BA20-DAEB1AE7BC1B}" destId="{4D76D3B0-389D-A743-BE2B-0CEB67DA2F31}" srcOrd="2" destOrd="0" parTransId="{8F91981C-DA2B-304D-903A-A17E1872758F}" sibTransId="{520E17CB-271C-D04D-8AA1-DA337A96D8C0}"/>
    <dgm:cxn modelId="{077984A0-F227-B549-AE07-F3445B2C4C03}" srcId="{21B66582-D903-2147-BA20-DAEB1AE7BC1B}" destId="{5FF8D412-8F65-BE4D-B686-125D09219AA3}" srcOrd="1" destOrd="0" parTransId="{1805DEFE-3CB6-CD4B-9DA7-048D9CB98C2F}" sibTransId="{F870BC2E-F925-0E4E-9818-4886E47BC93A}"/>
    <dgm:cxn modelId="{5AD1DC05-C236-A849-B3C7-B04C913260DB}" srcId="{5FF8D412-8F65-BE4D-B686-125D09219AA3}" destId="{BB31B6BC-37CC-B346-963B-93696CC37825}" srcOrd="0" destOrd="0" parTransId="{5077A3D1-C39E-6A48-97ED-8EC346FC9C1B}" sibTransId="{6C9889C4-1D8C-2B43-8865-78BDD2DD57C8}"/>
    <dgm:cxn modelId="{9FB486F7-4DAF-6A48-8C41-4706B5D4143F}" srcId="{4D76D3B0-389D-A743-BE2B-0CEB67DA2F31}" destId="{3DAA392F-E886-034B-B899-F7EE7A195B8F}" srcOrd="2" destOrd="0" parTransId="{6DA5A3F7-1260-DD4A-98C6-8A1C04D67675}" sibTransId="{281A5448-BC05-3B4B-B393-F790262ACCD3}"/>
    <dgm:cxn modelId="{670EDDD0-6B39-F148-AE92-A0CE6B7737DA}" type="presOf" srcId="{64CFEDA0-CEFD-4543-8BF3-1FAF1365776F}" destId="{9F3DA805-A74E-0D4B-809E-755EE4E02763}" srcOrd="0" destOrd="0" presId="urn:microsoft.com/office/officeart/2005/8/layout/hList1"/>
    <dgm:cxn modelId="{3809A121-F204-C342-907E-1805159521D7}" srcId="{E005EDCB-B826-0741-95B2-A69EC6D36071}" destId="{30DA389E-381C-4540-89AA-1D0919582F06}" srcOrd="0" destOrd="0" parTransId="{DB196BBD-BEA3-0846-BCF0-77D8C870600B}" sibTransId="{3B485980-E334-DA4D-AEE9-829FCCC78CF7}"/>
    <dgm:cxn modelId="{C1544D3C-D61B-1F47-A629-4637FCE48541}" type="presOf" srcId="{CF929091-0C15-1D4B-B390-BBF3D2C354FB}" destId="{0D77CAA7-2C6C-4C48-9B0F-34D349FD87DE}" srcOrd="0" destOrd="1" presId="urn:microsoft.com/office/officeart/2005/8/layout/hList1"/>
    <dgm:cxn modelId="{E7109E18-4A13-FB42-A5B7-A89A8CF00E07}" type="presOf" srcId="{21B66582-D903-2147-BA20-DAEB1AE7BC1B}" destId="{37FCC178-2492-C346-948E-7764FDD0B0C2}" srcOrd="0" destOrd="0" presId="urn:microsoft.com/office/officeart/2005/8/layout/hList1"/>
    <dgm:cxn modelId="{23F095A8-4FAA-ED4D-9558-0978E3B4FE95}" type="presOf" srcId="{4D76D3B0-389D-A743-BE2B-0CEB67DA2F31}" destId="{A6722103-BE61-1949-8F72-E6BB1253E150}" srcOrd="0" destOrd="0" presId="urn:microsoft.com/office/officeart/2005/8/layout/hList1"/>
    <dgm:cxn modelId="{9082505F-E15D-2147-B4D9-7A7284F17F08}" srcId="{4D76D3B0-389D-A743-BE2B-0CEB67DA2F31}" destId="{64CFEDA0-CEFD-4543-8BF3-1FAF1365776F}" srcOrd="0" destOrd="0" parTransId="{ED8A9E0A-0953-F046-96A8-8EFED5A34FEB}" sibTransId="{B61BC1D6-FE09-D349-9553-4EBE52E90DC4}"/>
    <dgm:cxn modelId="{89C2BEB1-7328-FC49-927A-B279435E5293}" type="presOf" srcId="{E005EDCB-B826-0741-95B2-A69EC6D36071}" destId="{87C7EE48-6FA2-534F-979C-09E57C3EC3EA}" srcOrd="0" destOrd="0" presId="urn:microsoft.com/office/officeart/2005/8/layout/hList1"/>
    <dgm:cxn modelId="{78DDA96E-3752-7B45-8B47-6B0564C340D6}" srcId="{5FF8D412-8F65-BE4D-B686-125D09219AA3}" destId="{621C1397-90BD-9240-B4A6-F3C81DBB5C9E}" srcOrd="1" destOrd="0" parTransId="{BF676FE0-5A58-544A-BEB4-818D9623F0DE}" sibTransId="{FFABE5AE-54A2-394D-9415-15CEE17FE7C7}"/>
    <dgm:cxn modelId="{ED097EAE-272F-3647-B8F7-B136D1CBFBFD}" type="presOf" srcId="{30DA389E-381C-4540-89AA-1D0919582F06}" destId="{0D77CAA7-2C6C-4C48-9B0F-34D349FD87DE}" srcOrd="0" destOrd="0" presId="urn:microsoft.com/office/officeart/2005/8/layout/hList1"/>
    <dgm:cxn modelId="{E466C328-B2BE-4847-82C7-71E94C7CED0D}" srcId="{21B66582-D903-2147-BA20-DAEB1AE7BC1B}" destId="{E005EDCB-B826-0741-95B2-A69EC6D36071}" srcOrd="0" destOrd="0" parTransId="{BCC15526-DAE9-1846-8AE3-0B54DED223E2}" sibTransId="{C1E28E67-3900-BB46-8E06-15BEB6A7E8EC}"/>
    <dgm:cxn modelId="{D70406D2-8C80-9E46-B125-20B78DEB21E1}" type="presOf" srcId="{3DAA392F-E886-034B-B899-F7EE7A195B8F}" destId="{9F3DA805-A74E-0D4B-809E-755EE4E02763}" srcOrd="0" destOrd="2" presId="urn:microsoft.com/office/officeart/2005/8/layout/hList1"/>
    <dgm:cxn modelId="{F727E3AD-BD49-434E-A5FF-B77E301861FC}" type="presParOf" srcId="{37FCC178-2492-C346-948E-7764FDD0B0C2}" destId="{5E27956C-BEDF-1549-B63E-E2A523D8CFAE}" srcOrd="0" destOrd="0" presId="urn:microsoft.com/office/officeart/2005/8/layout/hList1"/>
    <dgm:cxn modelId="{DCCCA10A-2D84-3244-9DC9-663444EB5158}" type="presParOf" srcId="{5E27956C-BEDF-1549-B63E-E2A523D8CFAE}" destId="{87C7EE48-6FA2-534F-979C-09E57C3EC3EA}" srcOrd="0" destOrd="0" presId="urn:microsoft.com/office/officeart/2005/8/layout/hList1"/>
    <dgm:cxn modelId="{68172D24-AC02-B444-B79D-C8E5EE54CC50}" type="presParOf" srcId="{5E27956C-BEDF-1549-B63E-E2A523D8CFAE}" destId="{0D77CAA7-2C6C-4C48-9B0F-34D349FD87DE}" srcOrd="1" destOrd="0" presId="urn:microsoft.com/office/officeart/2005/8/layout/hList1"/>
    <dgm:cxn modelId="{73572B7D-5610-7546-A082-F9B9BD1C33D5}" type="presParOf" srcId="{37FCC178-2492-C346-948E-7764FDD0B0C2}" destId="{6DB970DE-FD2F-D44F-A2B7-0EE3D150C10D}" srcOrd="1" destOrd="0" presId="urn:microsoft.com/office/officeart/2005/8/layout/hList1"/>
    <dgm:cxn modelId="{F87BAB9C-4D08-704D-BA71-87E9CDC907D7}" type="presParOf" srcId="{37FCC178-2492-C346-948E-7764FDD0B0C2}" destId="{B13ECDE3-0B5A-2E42-8BCB-20C561621A8F}" srcOrd="2" destOrd="0" presId="urn:microsoft.com/office/officeart/2005/8/layout/hList1"/>
    <dgm:cxn modelId="{661B2CBB-D4AB-B140-921E-929027AA6781}" type="presParOf" srcId="{B13ECDE3-0B5A-2E42-8BCB-20C561621A8F}" destId="{86D771FA-5779-A547-8E63-27D2229C8C39}" srcOrd="0" destOrd="0" presId="urn:microsoft.com/office/officeart/2005/8/layout/hList1"/>
    <dgm:cxn modelId="{88B8AE66-5B98-C54A-AF44-CAC45FE173EE}" type="presParOf" srcId="{B13ECDE3-0B5A-2E42-8BCB-20C561621A8F}" destId="{18FE8BEA-B8B3-954D-85B2-C461E6B663D0}" srcOrd="1" destOrd="0" presId="urn:microsoft.com/office/officeart/2005/8/layout/hList1"/>
    <dgm:cxn modelId="{1D8D3117-CFE6-CB47-B7F5-469675FA1B99}" type="presParOf" srcId="{37FCC178-2492-C346-948E-7764FDD0B0C2}" destId="{8C46C219-2CEC-A74B-8A06-44527FB2196C}" srcOrd="3" destOrd="0" presId="urn:microsoft.com/office/officeart/2005/8/layout/hList1"/>
    <dgm:cxn modelId="{2B5B4B1C-4D0D-DC44-A3AC-846434DDF66F}" type="presParOf" srcId="{37FCC178-2492-C346-948E-7764FDD0B0C2}" destId="{83868829-2D05-6043-906C-4F0051F23EA4}" srcOrd="4" destOrd="0" presId="urn:microsoft.com/office/officeart/2005/8/layout/hList1"/>
    <dgm:cxn modelId="{99544EA5-AB11-804D-812A-FBC476AEB7B7}" type="presParOf" srcId="{83868829-2D05-6043-906C-4F0051F23EA4}" destId="{A6722103-BE61-1949-8F72-E6BB1253E150}" srcOrd="0" destOrd="0" presId="urn:microsoft.com/office/officeart/2005/8/layout/hList1"/>
    <dgm:cxn modelId="{5426EC1B-43BE-8446-8DF0-BE68207AE3D4}" type="presParOf" srcId="{83868829-2D05-6043-906C-4F0051F23EA4}" destId="{9F3DA805-A74E-0D4B-809E-755EE4E02763}"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1E360-C0F5-D142-8FD1-614EB6A37AC6}">
      <dsp:nvSpPr>
        <dsp:cNvPr id="0" name=""/>
        <dsp:cNvSpPr/>
      </dsp:nvSpPr>
      <dsp:spPr>
        <a:xfrm>
          <a:off x="3172460" y="1623059"/>
          <a:ext cx="1983740" cy="1983740"/>
        </a:xfrm>
        <a:prstGeom prst="gear9">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Providing just-in-time support</a:t>
          </a:r>
          <a:endParaRPr lang="en-US" sz="1400" kern="1200" dirty="0"/>
        </a:p>
      </dsp:txBody>
      <dsp:txXfrm>
        <a:off x="3571280" y="2087741"/>
        <a:ext cx="1186100" cy="1019683"/>
      </dsp:txXfrm>
    </dsp:sp>
    <dsp:sp modelId="{58B8AC41-1888-0E4B-8C0D-DC82CC839FF4}">
      <dsp:nvSpPr>
        <dsp:cNvPr id="0" name=""/>
        <dsp:cNvSpPr/>
      </dsp:nvSpPr>
      <dsp:spPr>
        <a:xfrm>
          <a:off x="2018284" y="1154176"/>
          <a:ext cx="1442720" cy="1442720"/>
        </a:xfrm>
        <a:prstGeom prst="gear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Content decisions</a:t>
          </a:r>
          <a:endParaRPr lang="en-US" sz="1400" kern="1200" dirty="0"/>
        </a:p>
      </dsp:txBody>
      <dsp:txXfrm>
        <a:off x="2381493" y="1519580"/>
        <a:ext cx="716302" cy="711912"/>
      </dsp:txXfrm>
    </dsp:sp>
    <dsp:sp modelId="{556FEF68-0CE2-B140-8867-36E60DDE672D}">
      <dsp:nvSpPr>
        <dsp:cNvPr id="0" name=""/>
        <dsp:cNvSpPr/>
      </dsp:nvSpPr>
      <dsp:spPr>
        <a:xfrm rot="20700000">
          <a:off x="2826354" y="158846"/>
          <a:ext cx="1413571" cy="1413571"/>
        </a:xfrm>
        <a:prstGeom prst="gear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a:t>
          </a:r>
          <a:endParaRPr lang="en-US" sz="1400" kern="1200" dirty="0"/>
        </a:p>
      </dsp:txBody>
      <dsp:txXfrm rot="-20700000">
        <a:off x="3136392" y="468883"/>
        <a:ext cx="793496" cy="793496"/>
      </dsp:txXfrm>
    </dsp:sp>
    <dsp:sp modelId="{5CFEEB21-265F-7C45-8497-5A3880520325}">
      <dsp:nvSpPr>
        <dsp:cNvPr id="0" name=""/>
        <dsp:cNvSpPr/>
      </dsp:nvSpPr>
      <dsp:spPr>
        <a:xfrm>
          <a:off x="3013581" y="1327307"/>
          <a:ext cx="2539187" cy="2539187"/>
        </a:xfrm>
        <a:prstGeom prst="circularArrow">
          <a:avLst>
            <a:gd name="adj1" fmla="val 4688"/>
            <a:gd name="adj2" fmla="val 299029"/>
            <a:gd name="adj3" fmla="val 2500444"/>
            <a:gd name="adj4" fmla="val 15895568"/>
            <a:gd name="adj5" fmla="val 5469"/>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2DEFF19-1ED2-6A42-AE57-35CB44274CB8}">
      <dsp:nvSpPr>
        <dsp:cNvPr id="0" name=""/>
        <dsp:cNvSpPr/>
      </dsp:nvSpPr>
      <dsp:spPr>
        <a:xfrm>
          <a:off x="1762781" y="837477"/>
          <a:ext cx="1844878" cy="1844878"/>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277FD6B-7671-FA40-A776-C158C679D514}">
      <dsp:nvSpPr>
        <dsp:cNvPr id="0" name=""/>
        <dsp:cNvSpPr/>
      </dsp:nvSpPr>
      <dsp:spPr>
        <a:xfrm>
          <a:off x="2499380" y="-148257"/>
          <a:ext cx="1989150" cy="1989150"/>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7EE48-6FA2-534F-979C-09E57C3EC3EA}">
      <dsp:nvSpPr>
        <dsp:cNvPr id="0" name=""/>
        <dsp:cNvSpPr/>
      </dsp:nvSpPr>
      <dsp:spPr>
        <a:xfrm>
          <a:off x="3024" y="448086"/>
          <a:ext cx="2948582" cy="66497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t" anchorCtr="0">
          <a:noAutofit/>
        </a:bodyPr>
        <a:lstStyle/>
        <a:p>
          <a:pPr lvl="0" algn="ctr" defTabSz="889000">
            <a:lnSpc>
              <a:spcPct val="90000"/>
            </a:lnSpc>
            <a:spcBef>
              <a:spcPct val="0"/>
            </a:spcBef>
            <a:spcAft>
              <a:spcPct val="35000"/>
            </a:spcAft>
          </a:pPr>
          <a:r>
            <a:rPr lang="en-US" sz="2000" kern="1200" dirty="0" smtClean="0"/>
            <a:t>Basic</a:t>
          </a:r>
          <a:endParaRPr lang="en-US" sz="2000" kern="1200" dirty="0"/>
        </a:p>
      </dsp:txBody>
      <dsp:txXfrm>
        <a:off x="3024" y="448086"/>
        <a:ext cx="2948582" cy="664976"/>
      </dsp:txXfrm>
    </dsp:sp>
    <dsp:sp modelId="{0D77CAA7-2C6C-4C48-9B0F-34D349FD87DE}">
      <dsp:nvSpPr>
        <dsp:cNvPr id="0" name=""/>
        <dsp:cNvSpPr/>
      </dsp:nvSpPr>
      <dsp:spPr>
        <a:xfrm>
          <a:off x="3024" y="855833"/>
          <a:ext cx="2948582" cy="281088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solidFill>
                <a:srgbClr val="443947"/>
              </a:solidFill>
              <a:latin typeface="+mn-lt"/>
              <a:cs typeface="Verdana"/>
            </a:rPr>
            <a:t>Pre-tests and post-tests assess understanding </a:t>
          </a:r>
          <a:endParaRPr lang="en-US" sz="1800" kern="1200" dirty="0">
            <a:latin typeface="+mn-lt"/>
          </a:endParaRPr>
        </a:p>
        <a:p>
          <a:pPr marL="171450" lvl="1" indent="-171450" algn="l" defTabSz="800100">
            <a:lnSpc>
              <a:spcPct val="90000"/>
            </a:lnSpc>
            <a:spcBef>
              <a:spcPct val="0"/>
            </a:spcBef>
            <a:spcAft>
              <a:spcPct val="15000"/>
            </a:spcAft>
            <a:buChar char="••"/>
          </a:pPr>
          <a:r>
            <a:rPr lang="en-US" sz="1800" kern="1200" dirty="0" smtClean="0">
              <a:solidFill>
                <a:srgbClr val="443947"/>
              </a:solidFill>
              <a:latin typeface="+mn-lt"/>
              <a:cs typeface="Verdana"/>
            </a:rPr>
            <a:t>Content is the same for all students, but appropriate content is assigned to individuals at the right time</a:t>
          </a:r>
        </a:p>
      </dsp:txBody>
      <dsp:txXfrm>
        <a:off x="3024" y="855833"/>
        <a:ext cx="2948582" cy="2810880"/>
      </dsp:txXfrm>
    </dsp:sp>
    <dsp:sp modelId="{86D771FA-5779-A547-8E63-27D2229C8C39}">
      <dsp:nvSpPr>
        <dsp:cNvPr id="0" name=""/>
        <dsp:cNvSpPr/>
      </dsp:nvSpPr>
      <dsp:spPr>
        <a:xfrm>
          <a:off x="3364408" y="448086"/>
          <a:ext cx="2948582" cy="66497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t" anchorCtr="0">
          <a:noAutofit/>
        </a:bodyPr>
        <a:lstStyle/>
        <a:p>
          <a:pPr lvl="0" algn="ctr" defTabSz="889000">
            <a:lnSpc>
              <a:spcPct val="90000"/>
            </a:lnSpc>
            <a:spcBef>
              <a:spcPct val="0"/>
            </a:spcBef>
            <a:spcAft>
              <a:spcPct val="35000"/>
            </a:spcAft>
          </a:pPr>
          <a:r>
            <a:rPr lang="en-US" sz="2000" kern="1200" dirty="0" smtClean="0"/>
            <a:t>Moderate</a:t>
          </a:r>
          <a:endParaRPr lang="en-US" sz="2000" kern="1200" dirty="0"/>
        </a:p>
      </dsp:txBody>
      <dsp:txXfrm>
        <a:off x="3364408" y="448086"/>
        <a:ext cx="2948582" cy="664976"/>
      </dsp:txXfrm>
    </dsp:sp>
    <dsp:sp modelId="{18FE8BEA-B8B3-954D-85B2-C461E6B663D0}">
      <dsp:nvSpPr>
        <dsp:cNvPr id="0" name=""/>
        <dsp:cNvSpPr/>
      </dsp:nvSpPr>
      <dsp:spPr>
        <a:xfrm>
          <a:off x="3364408" y="855833"/>
          <a:ext cx="2948582" cy="281088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solidFill>
                <a:srgbClr val="443947"/>
              </a:solidFill>
              <a:latin typeface="+mn-lt"/>
              <a:cs typeface="Verdana"/>
            </a:rPr>
            <a:t>Provides feedback through hints, additional resources, and questions </a:t>
          </a:r>
          <a:endParaRPr lang="en-US" sz="1800" kern="1200" dirty="0">
            <a:latin typeface="+mn-lt"/>
          </a:endParaRPr>
        </a:p>
        <a:p>
          <a:pPr marL="171450" lvl="1" indent="-171450" algn="l" defTabSz="800100">
            <a:lnSpc>
              <a:spcPct val="90000"/>
            </a:lnSpc>
            <a:spcBef>
              <a:spcPct val="0"/>
            </a:spcBef>
            <a:spcAft>
              <a:spcPct val="15000"/>
            </a:spcAft>
            <a:buChar char="••"/>
          </a:pPr>
          <a:r>
            <a:rPr lang="en-US" sz="1800" kern="1200" dirty="0" smtClean="0">
              <a:solidFill>
                <a:srgbClr val="443947"/>
              </a:solidFill>
              <a:latin typeface="+mn-lt"/>
              <a:cs typeface="Verdana"/>
            </a:rPr>
            <a:t>Rule-based forking attempts to get the right content to the right student </a:t>
          </a:r>
        </a:p>
        <a:p>
          <a:pPr marL="171450" lvl="1" indent="-171450" algn="l" defTabSz="800100">
            <a:lnSpc>
              <a:spcPct val="90000"/>
            </a:lnSpc>
            <a:spcBef>
              <a:spcPct val="0"/>
            </a:spcBef>
            <a:spcAft>
              <a:spcPct val="15000"/>
            </a:spcAft>
            <a:buChar char="••"/>
          </a:pPr>
          <a:r>
            <a:rPr lang="en-US" sz="1800" kern="1200" dirty="0" smtClean="0">
              <a:solidFill>
                <a:srgbClr val="443947"/>
              </a:solidFill>
              <a:latin typeface="+mn-lt"/>
              <a:cs typeface="Verdana"/>
            </a:rPr>
            <a:t>Dashboard displays multiple data events </a:t>
          </a:r>
        </a:p>
      </dsp:txBody>
      <dsp:txXfrm>
        <a:off x="3364408" y="855833"/>
        <a:ext cx="2948582" cy="2810880"/>
      </dsp:txXfrm>
    </dsp:sp>
    <dsp:sp modelId="{A6722103-BE61-1949-8F72-E6BB1253E150}">
      <dsp:nvSpPr>
        <dsp:cNvPr id="0" name=""/>
        <dsp:cNvSpPr/>
      </dsp:nvSpPr>
      <dsp:spPr>
        <a:xfrm>
          <a:off x="6725793" y="448086"/>
          <a:ext cx="2948582" cy="66497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t" anchorCtr="0">
          <a:noAutofit/>
        </a:bodyPr>
        <a:lstStyle/>
        <a:p>
          <a:pPr lvl="0" algn="ctr" defTabSz="889000">
            <a:lnSpc>
              <a:spcPct val="90000"/>
            </a:lnSpc>
            <a:spcBef>
              <a:spcPct val="0"/>
            </a:spcBef>
            <a:spcAft>
              <a:spcPct val="35000"/>
            </a:spcAft>
          </a:pPr>
          <a:r>
            <a:rPr lang="en-US" sz="2000" kern="1200" dirty="0" smtClean="0"/>
            <a:t>Advanced</a:t>
          </a:r>
          <a:endParaRPr lang="en-US" sz="2000" kern="1200" dirty="0"/>
        </a:p>
      </dsp:txBody>
      <dsp:txXfrm>
        <a:off x="6725793" y="448086"/>
        <a:ext cx="2948582" cy="664976"/>
      </dsp:txXfrm>
    </dsp:sp>
    <dsp:sp modelId="{9F3DA805-A74E-0D4B-809E-755EE4E02763}">
      <dsp:nvSpPr>
        <dsp:cNvPr id="0" name=""/>
        <dsp:cNvSpPr/>
      </dsp:nvSpPr>
      <dsp:spPr>
        <a:xfrm>
          <a:off x="6725793" y="855833"/>
          <a:ext cx="2948582" cy="281088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n-lt"/>
              <a:cs typeface="Verdana"/>
            </a:rPr>
            <a:t>Analyzes more involved response types to correct students at point of misconception</a:t>
          </a:r>
          <a:endParaRPr lang="en-US" sz="1800" kern="1200" dirty="0">
            <a:latin typeface="+mn-lt"/>
            <a:cs typeface="Verdana"/>
          </a:endParaRPr>
        </a:p>
        <a:p>
          <a:pPr marL="171450" lvl="1" indent="-171450" algn="l" defTabSz="800100">
            <a:lnSpc>
              <a:spcPct val="90000"/>
            </a:lnSpc>
            <a:spcBef>
              <a:spcPct val="0"/>
            </a:spcBef>
            <a:spcAft>
              <a:spcPct val="15000"/>
            </a:spcAft>
            <a:buChar char="••"/>
          </a:pPr>
          <a:r>
            <a:rPr lang="en-US" sz="1800" kern="1200" dirty="0" smtClean="0">
              <a:latin typeface="+mn-lt"/>
              <a:cs typeface="Verdana"/>
            </a:rPr>
            <a:t>Algorithm-based system interprets multiple data points</a:t>
          </a:r>
          <a:endParaRPr lang="en-US" sz="1800" kern="1200" dirty="0">
            <a:latin typeface="+mn-lt"/>
            <a:cs typeface="Verdana"/>
          </a:endParaRPr>
        </a:p>
        <a:p>
          <a:pPr marL="171450" lvl="1" indent="-171450" algn="l" defTabSz="800100">
            <a:lnSpc>
              <a:spcPct val="90000"/>
            </a:lnSpc>
            <a:spcBef>
              <a:spcPct val="0"/>
            </a:spcBef>
            <a:spcAft>
              <a:spcPct val="15000"/>
            </a:spcAft>
            <a:buChar char="••"/>
          </a:pPr>
          <a:r>
            <a:rPr lang="en-US" sz="1800" kern="1200" dirty="0" smtClean="0">
              <a:latin typeface="+mn-lt"/>
              <a:cs typeface="Verdana"/>
            </a:rPr>
            <a:t>Improves over time with additional data by generating user profile</a:t>
          </a:r>
          <a:endParaRPr lang="en-US" sz="1800" kern="1200" dirty="0">
            <a:latin typeface="+mn-lt"/>
            <a:cs typeface="Verdana"/>
          </a:endParaRPr>
        </a:p>
      </dsp:txBody>
      <dsp:txXfrm>
        <a:off x="6725793" y="855833"/>
        <a:ext cx="2948582" cy="2810880"/>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876A6309-FA5B-184B-BF46-524DF0474AB7}" type="datetimeFigureOut">
              <a:rPr lang="en-US" smtClean="0"/>
              <a:t>5/17/17</a:t>
            </a:fld>
            <a:endParaRPr lang="en-US"/>
          </a:p>
        </p:txBody>
      </p:sp>
      <p:sp>
        <p:nvSpPr>
          <p:cNvPr id="4" name="Slide Image Placeholder 3"/>
          <p:cNvSpPr>
            <a:spLocks noGrp="1" noRot="1" noChangeAspect="1"/>
          </p:cNvSpPr>
          <p:nvPr>
            <p:ph type="sldImg" idx="2"/>
          </p:nvPr>
        </p:nvSpPr>
        <p:spPr>
          <a:xfrm>
            <a:off x="3143250" y="582613"/>
            <a:ext cx="3771900" cy="2914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6475" y="3692525"/>
            <a:ext cx="8045450" cy="34972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7381875"/>
            <a:ext cx="4359275" cy="3889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97538" y="7381875"/>
            <a:ext cx="4359275" cy="388938"/>
          </a:xfrm>
          <a:prstGeom prst="rect">
            <a:avLst/>
          </a:prstGeom>
        </p:spPr>
        <p:txBody>
          <a:bodyPr vert="horz" lIns="91440" tIns="45720" rIns="91440" bIns="45720" rtlCol="0" anchor="b"/>
          <a:lstStyle>
            <a:lvl1pPr algn="r">
              <a:defRPr sz="1200"/>
            </a:lvl1pPr>
          </a:lstStyle>
          <a:p>
            <a:fld id="{670C8410-37F8-324F-B4E5-D9FF241CA829}" type="slidenum">
              <a:rPr lang="en-US" smtClean="0"/>
              <a:t>‹#›</a:t>
            </a:fld>
            <a:endParaRPr lang="en-US"/>
          </a:p>
        </p:txBody>
      </p:sp>
    </p:spTree>
    <p:extLst>
      <p:ext uri="{BB962C8B-B14F-4D97-AF65-F5344CB8AC3E}">
        <p14:creationId xmlns:p14="http://schemas.microsoft.com/office/powerpoint/2010/main" val="29895039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Adaptive learning systems are still in their infancy. Building on the success of a handful of innovators, a number of adaptive learning systems are starting to be used in K-12 institutions around the globe. Much like LMSs in the K-12 market, however exciting the prospects of using an adaptive learning system to personalize learning may be, it is not yet viewed as essential. </a:t>
            </a:r>
          </a:p>
          <a:p>
            <a:endParaRPr lang="en-US" dirty="0" smtClean="0"/>
          </a:p>
          <a:p>
            <a:r>
              <a:rPr lang="en-US" dirty="0" smtClean="0"/>
              <a:t>In a 2013 report, </a:t>
            </a:r>
            <a:r>
              <a:rPr lang="en-US" dirty="0" err="1" smtClean="0"/>
              <a:t>Eduventures</a:t>
            </a:r>
            <a:r>
              <a:rPr lang="en-US" dirty="0" smtClean="0"/>
              <a:t> placed adaptive learning on Geoff Moore’s Crossing the Chasm graphic. The Chasm has not yet been crossed.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Although adaptive learning systems have seen tremendous growth in the past few years, important challenges still remain: </a:t>
            </a:r>
          </a:p>
          <a:p>
            <a:endParaRPr lang="en-US" dirty="0" smtClean="0"/>
          </a:p>
          <a:p>
            <a:r>
              <a:rPr lang="en-US" u="sng" dirty="0" smtClean="0"/>
              <a:t>Teaching more than math</a:t>
            </a:r>
            <a:r>
              <a:rPr lang="en-US" dirty="0" smtClean="0"/>
              <a:t>: At this point, most adaptive learning systems only target math instruction or other concrete topics. It is much more challenging to create systems for language-dependent learning like writing and reading, where there is no right or wrong answer. </a:t>
            </a:r>
          </a:p>
          <a:p>
            <a:endParaRPr lang="en-US" dirty="0" smtClean="0"/>
          </a:p>
          <a:p>
            <a:r>
              <a:rPr lang="en-US" u="sng" dirty="0" smtClean="0"/>
              <a:t>Moving from supplemental to core</a:t>
            </a:r>
            <a:r>
              <a:rPr lang="en-US" dirty="0" smtClean="0"/>
              <a:t>: Adaptive learning systems are still largely meant to be supplemental learning resources. Teachers may use them occasionally for independent study, but so far at least, they are not viewed as core instructional tools. As a result, it’s easy to view them as non-essential. </a:t>
            </a:r>
          </a:p>
          <a:p>
            <a:endParaRPr lang="en-US" dirty="0" smtClean="0"/>
          </a:p>
          <a:p>
            <a:r>
              <a:rPr lang="en-US" u="sng" dirty="0" smtClean="0"/>
              <a:t>Being actually adaptive</a:t>
            </a:r>
            <a:r>
              <a:rPr lang="en-US" dirty="0" smtClean="0"/>
              <a:t>: Many of these companies say their products are adaptive, but beyond providing some basic interactivity and monitoring student progress through their content, most do not approach the level of actually being an intelligent tutoring system capable of replacing in-person tutoring.</a:t>
            </a:r>
          </a:p>
          <a:p>
            <a:endParaRPr lang="en-US" dirty="0" smtClean="0"/>
          </a:p>
          <a:p>
            <a:r>
              <a:rPr lang="en-US" u="sng" dirty="0" smtClean="0"/>
              <a:t>Gather/interpret</a:t>
            </a:r>
            <a:r>
              <a:rPr lang="en-US" u="sng" baseline="0" dirty="0" smtClean="0"/>
              <a:t> new data sources</a:t>
            </a:r>
            <a:r>
              <a:rPr lang="en-US" u="none" baseline="0" dirty="0" smtClean="0"/>
              <a:t>: In the coming years, adaptive learning systems will also likely be able to gather and interpret new data sources, increasing systems’ validity across subject areas. For example, </a:t>
            </a:r>
            <a:r>
              <a:rPr lang="en-US" u="none" baseline="0" dirty="0" err="1" smtClean="0"/>
              <a:t>AutoTutor</a:t>
            </a:r>
            <a:r>
              <a:rPr lang="en-US" u="none" baseline="0" dirty="0" smtClean="0"/>
              <a:t>, developed at the University of Memphis, uses a conversational system to interact with students and is able to understand student-written responses and question.</a:t>
            </a:r>
          </a:p>
          <a:p>
            <a:endParaRPr lang="en-US" u="none" baseline="0" dirty="0" smtClean="0"/>
          </a:p>
          <a:p>
            <a:r>
              <a:rPr lang="en-US" u="none" baseline="0" dirty="0" smtClean="0"/>
              <a:t>Utilizing new hardware and software, adaptive learning systems will also start to gather “affective” data from students, seeking to interpret students’ emotional response to the learning activities. One possible example of this includes using device cameras to gauge understanding and emotions through facial expressions. </a:t>
            </a:r>
            <a:r>
              <a:rPr lang="en-US" u="none" baseline="0" dirty="0" err="1" smtClean="0"/>
              <a:t>Wearables</a:t>
            </a:r>
            <a:r>
              <a:rPr lang="en-US" u="none" baseline="0" dirty="0" smtClean="0"/>
              <a:t> may also record data from learners as they work through lessons and assessments.</a:t>
            </a:r>
          </a:p>
          <a:p>
            <a:endParaRPr lang="en-US" u="none" baseline="0" dirty="0" smtClean="0"/>
          </a:p>
          <a:p>
            <a:r>
              <a:rPr lang="en-US" u="sng" baseline="0" dirty="0" smtClean="0"/>
              <a:t>Drawing more meaningful conclusions from data: </a:t>
            </a:r>
            <a:r>
              <a:rPr lang="en-US" u="none" baseline="0" dirty="0" smtClean="0"/>
              <a:t>many adaptive learning systems are improving their ability to draw meaningful conclusions from the data that they gather. As these systems aggregate more and more students, they will be able to make more insights about students, such as levels of engagement and frustration.</a:t>
            </a:r>
            <a:endParaRPr u="non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As technology use increases in the classroom, more data is captured about student activities throughout the learning process. This information can be used to create individualized learning pathways for students. Systems that attempt to automate this process are called adaptive learning systems and have the potential to drastically change how we educate students. </a:t>
            </a:r>
          </a:p>
          <a:p>
            <a:endParaRPr lang="en-US" dirty="0" smtClean="0"/>
          </a:p>
          <a:p>
            <a:r>
              <a:rPr lang="en-US" dirty="0" smtClean="0"/>
              <a:t>Adaptive learning systems automate tasks traditionally reserved for teachers, from choosing content to providing just-in-time support. These systems are gradually transitioning from linear, rules-based systems to more complex, algorithm-based systems able to base decisions on more and more data events.</a:t>
            </a:r>
            <a:endParaRPr lang="en-US" dirty="0"/>
          </a:p>
          <a:p>
            <a:endParaRPr lang="en-US" dirty="0"/>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Adaptive Learning</a:t>
            </a:r>
            <a:r>
              <a:rPr lang="en-US" baseline="0" dirty="0" smtClean="0"/>
              <a:t> systems are not meant to replace the teacher. Rather, they can be used to support the classroom teacher.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An adaptive</a:t>
            </a:r>
            <a:r>
              <a:rPr lang="en-US" baseline="0" dirty="0" smtClean="0"/>
              <a:t> learning system involves at least three components:</a:t>
            </a:r>
          </a:p>
          <a:p>
            <a:r>
              <a:rPr lang="en-US" baseline="0" dirty="0" smtClean="0"/>
              <a:t>A model of the structure of the content to be learned (the Content Model)</a:t>
            </a:r>
          </a:p>
          <a:p>
            <a:r>
              <a:rPr lang="en-US" baseline="0" dirty="0" smtClean="0"/>
              <a:t>A means of understanding student abilities (the Learner Model)</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 way to  present content to the learner in a personalized and dynamic fashion (the Instructional Model)</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err="1" smtClean="0"/>
              <a:t>Adaptivity</a:t>
            </a:r>
            <a:r>
              <a:rPr lang="en-US" dirty="0" smtClean="0"/>
              <a:t> is a buzzword with a wide variation in meanings. While it is true that more adaptive learning programs can better adapt to the specific needs of individual students, levels of </a:t>
            </a:r>
            <a:r>
              <a:rPr lang="en-US" dirty="0" err="1" smtClean="0"/>
              <a:t>adaptivity</a:t>
            </a:r>
            <a:r>
              <a:rPr lang="en-US" dirty="0" smtClean="0"/>
              <a:t> are not indelibly linked to levels of personalization</a:t>
            </a:r>
            <a:r>
              <a:rPr lang="en-US" baseline="0" dirty="0" smtClean="0"/>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marL="285750" indent="-285750">
              <a:buFont typeface="Arial"/>
              <a:buChar char="•"/>
            </a:pPr>
            <a:endParaRPr lang="en-US" dirty="0" smtClean="0"/>
          </a:p>
          <a:p>
            <a:pPr marL="285750" indent="-285750">
              <a:buFont typeface="Arial"/>
              <a:buChar char="•"/>
            </a:pPr>
            <a:r>
              <a:rPr lang="en-US" dirty="0" err="1" smtClean="0"/>
              <a:t>LearnSmart</a:t>
            </a:r>
            <a:endParaRPr lang="en-US" dirty="0" smtClean="0"/>
          </a:p>
          <a:p>
            <a:pPr marL="0" indent="0">
              <a:buFont typeface="Arial"/>
              <a:buNone/>
            </a:pPr>
            <a:endParaRPr lang="en-US" dirty="0" smtClean="0"/>
          </a:p>
          <a:p>
            <a:pPr marL="0" indent="0">
              <a:buFont typeface="Arial"/>
              <a:buNone/>
            </a:pPr>
            <a:r>
              <a:rPr lang="en-US" dirty="0" err="1" smtClean="0"/>
              <a:t>LearnSmart</a:t>
            </a:r>
            <a:r>
              <a:rPr lang="en-US" dirty="0" smtClean="0"/>
              <a:t> helps craft personalized paths for students as they move through textbooks by asking students to answer questions, then mark their level of confidence in the answers. In this way, it determines which concepts have not been fully understood and adjusts content accordingly. </a:t>
            </a:r>
            <a:r>
              <a:rPr lang="en-US" dirty="0" err="1" smtClean="0"/>
              <a:t>LearnSmart</a:t>
            </a:r>
            <a:r>
              <a:rPr lang="en-US" dirty="0" smtClean="0"/>
              <a:t> also attempts to help with retention by revisiting concepts.</a:t>
            </a:r>
          </a:p>
          <a:p>
            <a:pPr marL="285750" indent="-285750">
              <a:buFont typeface="Arial"/>
              <a:buChar char="•"/>
            </a:pPr>
            <a:endParaRPr lang="en-US" dirty="0" smtClean="0"/>
          </a:p>
          <a:p>
            <a:pPr marL="285750" indent="-285750">
              <a:buFont typeface="Arial"/>
              <a:buChar char="•"/>
            </a:pPr>
            <a:r>
              <a:rPr lang="en-US" dirty="0" smtClean="0"/>
              <a:t>Waggle</a:t>
            </a:r>
          </a:p>
          <a:p>
            <a:pPr marL="285750" indent="-285750">
              <a:buFont typeface="Arial"/>
              <a:buChar char="•"/>
            </a:pPr>
            <a:endParaRPr lang="en-US" dirty="0" smtClean="0"/>
          </a:p>
          <a:p>
            <a:pPr marL="0" indent="0">
              <a:buFont typeface="Arial"/>
              <a:buNone/>
            </a:pPr>
            <a:r>
              <a:rPr lang="en-US" dirty="0" smtClean="0"/>
              <a:t>Waggle is marketed as a “personalized practice tool” that goes along with Triumph Learning’s all-inclusive math and English/Language Arts curriculum in grades 2-8. The program assesses what students get wrong, how and why they get it wrong, how much help they need, and how they fared in previous attempts to make sure students are learning at the point of struggle.</a:t>
            </a:r>
          </a:p>
          <a:p>
            <a:pPr marL="285750" indent="-285750">
              <a:buFont typeface="Arial"/>
              <a:buChar char="•"/>
            </a:pPr>
            <a:endParaRPr lang="en-US" dirty="0" smtClean="0"/>
          </a:p>
          <a:p>
            <a:pPr marL="285750" indent="-285750">
              <a:buFont typeface="Arial"/>
              <a:buChar char="•"/>
            </a:pPr>
            <a:r>
              <a:rPr lang="en-US" dirty="0" err="1" smtClean="0"/>
              <a:t>Brightspace</a:t>
            </a:r>
            <a:r>
              <a:rPr lang="en-US" dirty="0" smtClean="0"/>
              <a:t> Adaptive Learning Solutions</a:t>
            </a:r>
          </a:p>
          <a:p>
            <a:endParaRPr lang="en-US" dirty="0" smtClean="0"/>
          </a:p>
          <a:p>
            <a:r>
              <a:rPr lang="en-US" dirty="0" smtClean="0"/>
              <a:t>When D2L (previously known as Desire</a:t>
            </a:r>
            <a:r>
              <a:rPr lang="en-US" baseline="0" dirty="0" smtClean="0"/>
              <a:t> 2 Learn)</a:t>
            </a:r>
            <a:r>
              <a:rPr lang="en-US" dirty="0" smtClean="0"/>
              <a:t> acquired </a:t>
            </a:r>
            <a:r>
              <a:rPr lang="en-US" dirty="0" err="1" smtClean="0"/>
              <a:t>Knowillage</a:t>
            </a:r>
            <a:r>
              <a:rPr lang="en-US" dirty="0" smtClean="0"/>
              <a:t> in September 2013, the company added an adaptive learning platform to their list of services. </a:t>
            </a:r>
            <a:r>
              <a:rPr lang="en-US" dirty="0" err="1" smtClean="0"/>
              <a:t>Knowillage’s</a:t>
            </a:r>
            <a:r>
              <a:rPr lang="en-US" dirty="0" smtClean="0"/>
              <a:t> product, Learning Path (</a:t>
            </a:r>
            <a:r>
              <a:rPr lang="en-US" dirty="0" err="1" smtClean="0"/>
              <a:t>LeaP</a:t>
            </a:r>
            <a:r>
              <a:rPr lang="en-US" dirty="0" smtClean="0"/>
              <a:t>), now plays a central role in </a:t>
            </a:r>
            <a:r>
              <a:rPr lang="en-US" dirty="0" err="1" smtClean="0"/>
              <a:t>Brightspace</a:t>
            </a:r>
            <a:r>
              <a:rPr lang="en-US" dirty="0" smtClean="0"/>
              <a:t> and promises to personalize learning for individual students. Under D2L’s direction, </a:t>
            </a:r>
            <a:r>
              <a:rPr lang="en-US" dirty="0" err="1" smtClean="0"/>
              <a:t>LeaP</a:t>
            </a:r>
            <a:r>
              <a:rPr lang="en-US" dirty="0" smtClean="0"/>
              <a:t> incorporates standards alignment through the Achievement Standards Network, also recently acquired by D2L. Teachers select learning objects, then </a:t>
            </a:r>
            <a:r>
              <a:rPr lang="en-US" dirty="0" err="1" smtClean="0"/>
              <a:t>LeaP</a:t>
            </a:r>
            <a:r>
              <a:rPr lang="en-US" dirty="0" smtClean="0"/>
              <a:t> scours the content library as well as open education resources to create learning pathways for individual students that are modified and updated based on student performance.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marL="285750" indent="-285750">
              <a:buFont typeface="Arial"/>
              <a:buChar char="•"/>
            </a:pPr>
            <a:r>
              <a:rPr lang="en-US" dirty="0" smtClean="0"/>
              <a:t>ALEKS</a:t>
            </a:r>
          </a:p>
          <a:p>
            <a:pPr marL="0" indent="0">
              <a:buFont typeface="Arial"/>
              <a:buNone/>
            </a:pPr>
            <a:endParaRPr lang="en-US" dirty="0" smtClean="0"/>
          </a:p>
          <a:p>
            <a:pPr marL="0" indent="0">
              <a:buFont typeface="Arial"/>
              <a:buNone/>
            </a:pPr>
            <a:r>
              <a:rPr lang="en-US" dirty="0" smtClean="0"/>
              <a:t>Assessment and Learning Knowledge Spaces (ALEKS) was one of the first Internet-based tutoring programs. ALEKS uses a small number of questions to determine a student’s knowledge and ability level in math and science. Instead of using multiple choice questions, ALEKS asks students to fill in numeric fields, better equipping it to accurately identify points of misunderstanding.</a:t>
            </a:r>
          </a:p>
          <a:p>
            <a:pPr marL="285750" indent="-285750">
              <a:buFont typeface="Arial"/>
              <a:buChar char="•"/>
            </a:pPr>
            <a:endParaRPr lang="en-US" dirty="0" smtClean="0"/>
          </a:p>
          <a:p>
            <a:pPr marL="285750" indent="-285750">
              <a:buFont typeface="Arial"/>
              <a:buChar char="•"/>
            </a:pPr>
            <a:r>
              <a:rPr lang="en-US" dirty="0" err="1" smtClean="0"/>
              <a:t>Dreambox</a:t>
            </a:r>
            <a:r>
              <a:rPr lang="en-US" dirty="0" smtClean="0"/>
              <a:t> Learning</a:t>
            </a:r>
          </a:p>
          <a:p>
            <a:pPr marL="285750" indent="-285750">
              <a:buFont typeface="Arial"/>
              <a:buChar char="•"/>
            </a:pPr>
            <a:endParaRPr lang="en-US" dirty="0" smtClean="0"/>
          </a:p>
          <a:p>
            <a:r>
              <a:rPr lang="en-US" dirty="0" err="1" smtClean="0"/>
              <a:t>Dreambox</a:t>
            </a:r>
            <a:r>
              <a:rPr lang="en-US" dirty="0" smtClean="0"/>
              <a:t> Learning is an adaptive learning program targeting K-8 math concepts and skills. Designed to be a supplemental instructional resource, </a:t>
            </a:r>
            <a:r>
              <a:rPr lang="en-US" dirty="0" err="1" smtClean="0"/>
              <a:t>Dreambox’s</a:t>
            </a:r>
            <a:r>
              <a:rPr lang="en-US" dirty="0" smtClean="0"/>
              <a:t> platform is meant to adapt to individual learners, providing both enrichment and remediation. Its patented Intelligent Adaptive Learning technology collects more than 50,000 data points every hour that a student uses it. </a:t>
            </a:r>
            <a:r>
              <a:rPr lang="en-US" dirty="0" err="1" smtClean="0"/>
              <a:t>Dreambox</a:t>
            </a:r>
            <a:r>
              <a:rPr lang="en-US" dirty="0" smtClean="0"/>
              <a:t> uses this data to adjust the lesson and level of difficulty, as well as scaffolding, sequencing, number of hints, and pacing. The system also promotes personalization of learning paths by giving students choices about what type of learning activity they engage in.</a:t>
            </a:r>
          </a:p>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600" b="0" i="0">
                <a:solidFill>
                  <a:schemeClr val="tx1"/>
                </a:solidFill>
                <a:latin typeface="Arial Narrow"/>
                <a:cs typeface="Arial Narrow"/>
              </a:defRPr>
            </a:lvl1p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a:t>2</a:t>
            </a:r>
            <a:r>
              <a:rPr spc="-15" dirty="0"/>
              <a:t>0</a:t>
            </a:r>
            <a:r>
              <a:rPr spc="-20" dirty="0"/>
              <a:t>1</a:t>
            </a:r>
            <a:r>
              <a:rPr dirty="0"/>
              <a:t>4</a:t>
            </a:r>
            <a:r>
              <a:rPr spc="-25" dirty="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5" name="Holder 5"/>
          <p:cNvSpPr>
            <a:spLocks noGrp="1"/>
          </p:cNvSpPr>
          <p:nvPr>
            <p:ph type="dt" sz="half" idx="6"/>
          </p:nvPr>
        </p:nvSpPr>
        <p:spPr/>
        <p:txBody>
          <a:bodyPr lIns="0" tIns="0" rIns="0" bIns="0"/>
          <a:lstStyle>
            <a:lvl1pPr>
              <a:defRPr sz="700" b="1" i="0">
                <a:solidFill>
                  <a:srgbClr val="5B5A59"/>
                </a:solidFill>
                <a:latin typeface="Verdana"/>
                <a:cs typeface="Verdana"/>
              </a:defRPr>
            </a:lvl1pPr>
          </a:lstStyle>
          <a:p>
            <a:pPr marL="12700">
              <a:lnSpc>
                <a:spcPct val="100000"/>
              </a:lnSpc>
            </a:pPr>
            <a:r>
              <a:rPr spc="-5" dirty="0"/>
              <a:t>www.k12blueprint.com</a:t>
            </a: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443947"/>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1800" b="0" i="0">
                <a:solidFill>
                  <a:srgbClr val="443947"/>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defRPr sz="600" b="0" i="0">
                <a:solidFill>
                  <a:schemeClr val="tx1"/>
                </a:solidFill>
                <a:latin typeface="Arial Narrow"/>
                <a:cs typeface="Arial Narrow"/>
              </a:defRPr>
            </a:lvl1p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a:t>2</a:t>
            </a:r>
            <a:r>
              <a:rPr spc="-15" dirty="0"/>
              <a:t>0</a:t>
            </a:r>
            <a:r>
              <a:rPr spc="-20" dirty="0"/>
              <a:t>1</a:t>
            </a:r>
            <a:r>
              <a:rPr dirty="0"/>
              <a:t>4</a:t>
            </a:r>
            <a:r>
              <a:rPr spc="-25" dirty="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5" name="Holder 5"/>
          <p:cNvSpPr>
            <a:spLocks noGrp="1"/>
          </p:cNvSpPr>
          <p:nvPr>
            <p:ph type="dt" sz="half" idx="6"/>
          </p:nvPr>
        </p:nvSpPr>
        <p:spPr/>
        <p:txBody>
          <a:bodyPr lIns="0" tIns="0" rIns="0" bIns="0"/>
          <a:lstStyle>
            <a:lvl1pPr>
              <a:defRPr sz="700" b="1" i="0">
                <a:solidFill>
                  <a:srgbClr val="5B5A59"/>
                </a:solidFill>
                <a:latin typeface="Verdana"/>
                <a:cs typeface="Verdana"/>
              </a:defRPr>
            </a:lvl1pPr>
          </a:lstStyle>
          <a:p>
            <a:pPr marL="12700">
              <a:lnSpc>
                <a:spcPct val="100000"/>
              </a:lnSpc>
            </a:pPr>
            <a:r>
              <a:rPr spc="-5" dirty="0"/>
              <a:t>www.k12blueprint.com</a:t>
            </a: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443947"/>
                </a:solidFill>
                <a:latin typeface="Verdana"/>
                <a:cs typeface="Verdana"/>
              </a:defRPr>
            </a:lvl1pPr>
          </a:lstStyle>
          <a:p>
            <a:endParaRPr/>
          </a:p>
        </p:txBody>
      </p:sp>
      <p:sp>
        <p:nvSpPr>
          <p:cNvPr id="3" name="Holder 3"/>
          <p:cNvSpPr>
            <a:spLocks noGrp="1"/>
          </p:cNvSpPr>
          <p:nvPr>
            <p:ph sz="half" idx="2"/>
          </p:nvPr>
        </p:nvSpPr>
        <p:spPr>
          <a:xfrm>
            <a:off x="673100" y="1700191"/>
            <a:ext cx="4027804" cy="4115435"/>
          </a:xfrm>
          <a:prstGeom prst="rect">
            <a:avLst/>
          </a:prstGeom>
        </p:spPr>
        <p:txBody>
          <a:bodyPr wrap="square" lIns="0" tIns="0" rIns="0" bIns="0">
            <a:spAutoFit/>
          </a:bodyPr>
          <a:lstStyle>
            <a:lvl1pPr>
              <a:defRPr sz="1800" b="0" i="0">
                <a:solidFill>
                  <a:srgbClr val="443947"/>
                </a:solidFill>
                <a:latin typeface="Verdana"/>
                <a:cs typeface="Verdana"/>
              </a:defRPr>
            </a:lvl1pPr>
          </a:lstStyle>
          <a:p>
            <a:endParaRPr/>
          </a:p>
        </p:txBody>
      </p:sp>
      <p:sp>
        <p:nvSpPr>
          <p:cNvPr id="4" name="Holder 4"/>
          <p:cNvSpPr>
            <a:spLocks noGrp="1"/>
          </p:cNvSpPr>
          <p:nvPr>
            <p:ph sz="half" idx="3"/>
          </p:nvPr>
        </p:nvSpPr>
        <p:spPr>
          <a:xfrm>
            <a:off x="5270474" y="1698363"/>
            <a:ext cx="4017009" cy="4750435"/>
          </a:xfrm>
          <a:prstGeom prst="rect">
            <a:avLst/>
          </a:prstGeom>
        </p:spPr>
        <p:txBody>
          <a:bodyPr wrap="square" lIns="0" tIns="0" rIns="0" bIns="0">
            <a:spAutoFit/>
          </a:bodyPr>
          <a:lstStyle>
            <a:lvl1pPr>
              <a:defRPr sz="1800" b="0" i="0">
                <a:solidFill>
                  <a:srgbClr val="443947"/>
                </a:solidFill>
                <a:latin typeface="Verdana"/>
                <a:cs typeface="Verdana"/>
              </a:defRPr>
            </a:lvl1pPr>
          </a:lstStyle>
          <a:p>
            <a:endParaRPr/>
          </a:p>
        </p:txBody>
      </p:sp>
      <p:sp>
        <p:nvSpPr>
          <p:cNvPr id="5" name="Holder 5"/>
          <p:cNvSpPr>
            <a:spLocks noGrp="1"/>
          </p:cNvSpPr>
          <p:nvPr>
            <p:ph type="ftr" sz="quarter" idx="5"/>
          </p:nvPr>
        </p:nvSpPr>
        <p:spPr/>
        <p:txBody>
          <a:bodyPr lIns="0" tIns="0" rIns="0" bIns="0"/>
          <a:lstStyle>
            <a:lvl1pPr>
              <a:defRPr sz="600" b="0" i="0">
                <a:solidFill>
                  <a:schemeClr val="tx1"/>
                </a:solidFill>
                <a:latin typeface="Arial Narrow"/>
                <a:cs typeface="Arial Narrow"/>
              </a:defRPr>
            </a:lvl1p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a:t>2</a:t>
            </a:r>
            <a:r>
              <a:rPr spc="-15" dirty="0"/>
              <a:t>0</a:t>
            </a:r>
            <a:r>
              <a:rPr spc="-20" dirty="0"/>
              <a:t>1</a:t>
            </a:r>
            <a:r>
              <a:rPr dirty="0"/>
              <a:t>4</a:t>
            </a:r>
            <a:r>
              <a:rPr spc="-25" dirty="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Holder 6"/>
          <p:cNvSpPr>
            <a:spLocks noGrp="1"/>
          </p:cNvSpPr>
          <p:nvPr>
            <p:ph type="dt" sz="half" idx="6"/>
          </p:nvPr>
        </p:nvSpPr>
        <p:spPr/>
        <p:txBody>
          <a:bodyPr lIns="0" tIns="0" rIns="0" bIns="0"/>
          <a:lstStyle>
            <a:lvl1pPr>
              <a:defRPr sz="700" b="1" i="0">
                <a:solidFill>
                  <a:srgbClr val="5B5A59"/>
                </a:solidFill>
                <a:latin typeface="Verdana"/>
                <a:cs typeface="Verdana"/>
              </a:defRPr>
            </a:lvl1pPr>
          </a:lstStyle>
          <a:p>
            <a:pPr marL="12700">
              <a:lnSpc>
                <a:spcPct val="100000"/>
              </a:lnSpc>
            </a:pPr>
            <a:r>
              <a:rPr spc="-5" dirty="0"/>
              <a:t>www.k12blueprint.com</a:t>
            </a: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443947"/>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defRPr sz="600" b="0" i="0">
                <a:solidFill>
                  <a:schemeClr val="tx1"/>
                </a:solidFill>
                <a:latin typeface="Arial Narrow"/>
                <a:cs typeface="Arial Narrow"/>
              </a:defRPr>
            </a:lvl1p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a:t>2</a:t>
            </a:r>
            <a:r>
              <a:rPr spc="-15" dirty="0"/>
              <a:t>0</a:t>
            </a:r>
            <a:r>
              <a:rPr spc="-20" dirty="0"/>
              <a:t>1</a:t>
            </a:r>
            <a:r>
              <a:rPr dirty="0"/>
              <a:t>4</a:t>
            </a:r>
            <a:r>
              <a:rPr spc="-25" dirty="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4" name="Holder 4"/>
          <p:cNvSpPr>
            <a:spLocks noGrp="1"/>
          </p:cNvSpPr>
          <p:nvPr>
            <p:ph type="dt" sz="half" idx="6"/>
          </p:nvPr>
        </p:nvSpPr>
        <p:spPr/>
        <p:txBody>
          <a:bodyPr lIns="0" tIns="0" rIns="0" bIns="0"/>
          <a:lstStyle>
            <a:lvl1pPr>
              <a:defRPr sz="700" b="1" i="0">
                <a:solidFill>
                  <a:srgbClr val="5B5A59"/>
                </a:solidFill>
                <a:latin typeface="Verdana"/>
                <a:cs typeface="Verdana"/>
              </a:defRPr>
            </a:lvl1pPr>
          </a:lstStyle>
          <a:p>
            <a:pPr marL="12700">
              <a:lnSpc>
                <a:spcPct val="100000"/>
              </a:lnSpc>
            </a:pPr>
            <a:r>
              <a:rPr spc="-5" dirty="0"/>
              <a:t>www.k12blueprint.com</a:t>
            </a: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600" b="0" i="0">
                <a:solidFill>
                  <a:schemeClr val="tx1"/>
                </a:solidFill>
                <a:latin typeface="Arial Narrow"/>
                <a:cs typeface="Arial Narrow"/>
              </a:defRPr>
            </a:lvl1p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a:t>2</a:t>
            </a:r>
            <a:r>
              <a:rPr spc="-15" dirty="0"/>
              <a:t>0</a:t>
            </a:r>
            <a:r>
              <a:rPr spc="-20" dirty="0"/>
              <a:t>1</a:t>
            </a:r>
            <a:r>
              <a:rPr dirty="0"/>
              <a:t>4</a:t>
            </a:r>
            <a:r>
              <a:rPr spc="-25" dirty="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3" name="Holder 3"/>
          <p:cNvSpPr>
            <a:spLocks noGrp="1"/>
          </p:cNvSpPr>
          <p:nvPr>
            <p:ph type="dt" sz="half" idx="6"/>
          </p:nvPr>
        </p:nvSpPr>
        <p:spPr/>
        <p:txBody>
          <a:bodyPr lIns="0" tIns="0" rIns="0" bIns="0"/>
          <a:lstStyle>
            <a:lvl1pPr>
              <a:defRPr sz="700" b="1" i="0">
                <a:solidFill>
                  <a:srgbClr val="5B5A59"/>
                </a:solidFill>
                <a:latin typeface="Verdana"/>
                <a:cs typeface="Verdana"/>
              </a:defRPr>
            </a:lvl1pPr>
          </a:lstStyle>
          <a:p>
            <a:pPr marL="12700">
              <a:lnSpc>
                <a:spcPct val="100000"/>
              </a:lnSpc>
            </a:pPr>
            <a:r>
              <a:rPr spc="-5" dirty="0"/>
              <a:t>www.k12blueprint.com</a:t>
            </a: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304965"/>
            <a:ext cx="10058400" cy="297436"/>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791547" y="1117563"/>
            <a:ext cx="8475304" cy="406400"/>
          </a:xfrm>
          <a:prstGeom prst="rect">
            <a:avLst/>
          </a:prstGeom>
        </p:spPr>
        <p:txBody>
          <a:bodyPr wrap="square" lIns="0" tIns="0" rIns="0" bIns="0">
            <a:spAutoFit/>
          </a:bodyPr>
          <a:lstStyle>
            <a:lvl1pPr>
              <a:defRPr sz="3200" b="1" i="0">
                <a:solidFill>
                  <a:srgbClr val="443947"/>
                </a:solidFill>
                <a:latin typeface="Verdana"/>
                <a:cs typeface="Verdana"/>
              </a:defRPr>
            </a:lvl1pPr>
          </a:lstStyle>
          <a:p>
            <a:endParaRPr/>
          </a:p>
        </p:txBody>
      </p:sp>
      <p:sp>
        <p:nvSpPr>
          <p:cNvPr id="3" name="Holder 3"/>
          <p:cNvSpPr>
            <a:spLocks noGrp="1"/>
          </p:cNvSpPr>
          <p:nvPr>
            <p:ph type="body" idx="1"/>
          </p:nvPr>
        </p:nvSpPr>
        <p:spPr>
          <a:xfrm>
            <a:off x="1333500" y="1928791"/>
            <a:ext cx="7391400" cy="3956685"/>
          </a:xfrm>
          <a:prstGeom prst="rect">
            <a:avLst/>
          </a:prstGeom>
        </p:spPr>
        <p:txBody>
          <a:bodyPr wrap="square" lIns="0" tIns="0" rIns="0" bIns="0">
            <a:spAutoFit/>
          </a:bodyPr>
          <a:lstStyle>
            <a:lvl1pPr>
              <a:defRPr sz="1800" b="0" i="0">
                <a:solidFill>
                  <a:srgbClr val="443947"/>
                </a:solidFill>
                <a:latin typeface="Verdana"/>
                <a:cs typeface="Verdana"/>
              </a:defRPr>
            </a:lvl1pPr>
          </a:lstStyle>
          <a:p>
            <a:endParaRPr/>
          </a:p>
        </p:txBody>
      </p:sp>
      <p:sp>
        <p:nvSpPr>
          <p:cNvPr id="4" name="Holder 4"/>
          <p:cNvSpPr>
            <a:spLocks noGrp="1"/>
          </p:cNvSpPr>
          <p:nvPr>
            <p:ph type="ftr" sz="quarter" idx="5"/>
          </p:nvPr>
        </p:nvSpPr>
        <p:spPr>
          <a:xfrm>
            <a:off x="678180" y="7194248"/>
            <a:ext cx="1860550" cy="191134"/>
          </a:xfrm>
          <a:prstGeom prst="rect">
            <a:avLst/>
          </a:prstGeom>
        </p:spPr>
        <p:txBody>
          <a:bodyPr wrap="square" lIns="0" tIns="0" rIns="0" bIns="0">
            <a:spAutoFit/>
          </a:bodyPr>
          <a:lstStyle>
            <a:lvl1pPr>
              <a:defRPr sz="600" b="0" i="0">
                <a:solidFill>
                  <a:schemeClr val="tx1"/>
                </a:solidFill>
                <a:latin typeface="Arial Narrow"/>
                <a:cs typeface="Arial Narrow"/>
              </a:defRPr>
            </a:lvl1p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a:t>2</a:t>
            </a:r>
            <a:r>
              <a:rPr spc="-15" dirty="0"/>
              <a:t>0</a:t>
            </a:r>
            <a:r>
              <a:rPr spc="-20" dirty="0"/>
              <a:t>1</a:t>
            </a:r>
            <a:r>
              <a:rPr dirty="0"/>
              <a:t>4</a:t>
            </a:r>
            <a:r>
              <a:rPr spc="-25" dirty="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5" name="Holder 5"/>
          <p:cNvSpPr>
            <a:spLocks noGrp="1"/>
          </p:cNvSpPr>
          <p:nvPr>
            <p:ph type="dt" sz="half" idx="6"/>
          </p:nvPr>
        </p:nvSpPr>
        <p:spPr>
          <a:xfrm>
            <a:off x="8138668" y="7222004"/>
            <a:ext cx="1199515" cy="114300"/>
          </a:xfrm>
          <a:prstGeom prst="rect">
            <a:avLst/>
          </a:prstGeom>
        </p:spPr>
        <p:txBody>
          <a:bodyPr wrap="square" lIns="0" tIns="0" rIns="0" bIns="0">
            <a:spAutoFit/>
          </a:bodyPr>
          <a:lstStyle>
            <a:lvl1pPr>
              <a:defRPr sz="700" b="1" i="0">
                <a:solidFill>
                  <a:srgbClr val="5B5A59"/>
                </a:solidFill>
                <a:latin typeface="Verdana"/>
                <a:cs typeface="Verdana"/>
              </a:defRPr>
            </a:lvl1pPr>
          </a:lstStyle>
          <a:p>
            <a:pPr marL="12700">
              <a:lnSpc>
                <a:spcPct val="100000"/>
              </a:lnSpc>
            </a:pPr>
            <a:r>
              <a:rPr spc="-5" dirty="0"/>
              <a:t>www.k12blueprint.com</a:t>
            </a:r>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hyperlink" Target="http://www.k12blueprint.com/" TargetMode="External"/><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k12blueprint.com/" TargetMode="External"/><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k12blueprint.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k12blueprint.com/" TargetMode="External"/><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k12blueprint.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k12blueprint.com/" TargetMode="External"/><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k12blueprint.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hyperlink" Target="http://www.k12blueprint.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k12blueprint.com/" TargetMode="External"/><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www.k12blueprint.com/" TargetMode="External"/><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jpg"/><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www.k12blueprint.com/" TargetMode="External"/><Relationship Id="rId4" Type="http://schemas.openxmlformats.org/officeDocument/2006/relationships/image" Target="../media/image7.jpg"/><Relationship Id="rId5" Type="http://schemas.openxmlformats.org/officeDocument/2006/relationships/image" Target="../media/image8.png"/><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304965"/>
            <a:ext cx="10058400" cy="6269913"/>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678180" y="332697"/>
            <a:ext cx="1423670" cy="276860"/>
          </a:xfrm>
          <a:prstGeom prst="rect">
            <a:avLst/>
          </a:prstGeom>
        </p:spPr>
        <p:txBody>
          <a:bodyPr vert="horz" wrap="square" lIns="0" tIns="0" rIns="0" bIns="0" rtlCol="0">
            <a:spAutoFit/>
          </a:bodyPr>
          <a:lstStyle/>
          <a:p>
            <a:pPr marL="12700" marR="5080">
              <a:lnSpc>
                <a:spcPct val="100000"/>
              </a:lnSpc>
            </a:pPr>
            <a:r>
              <a:rPr sz="900" spc="-5" dirty="0">
                <a:solidFill>
                  <a:srgbClr val="7D868C"/>
                </a:solidFill>
                <a:latin typeface="Verdana"/>
                <a:cs typeface="Verdana"/>
              </a:rPr>
              <a:t>Thi</a:t>
            </a:r>
            <a:r>
              <a:rPr sz="900" dirty="0">
                <a:solidFill>
                  <a:srgbClr val="7D868C"/>
                </a:solidFill>
                <a:latin typeface="Verdana"/>
                <a:cs typeface="Verdana"/>
              </a:rPr>
              <a:t>s </a:t>
            </a:r>
            <a:r>
              <a:rPr sz="900" spc="-5" dirty="0">
                <a:solidFill>
                  <a:srgbClr val="7D868C"/>
                </a:solidFill>
                <a:latin typeface="Verdana"/>
                <a:cs typeface="Verdana"/>
              </a:rPr>
              <a:t>resource </a:t>
            </a:r>
            <a:r>
              <a:rPr sz="900" spc="-10" dirty="0">
                <a:solidFill>
                  <a:srgbClr val="7D868C"/>
                </a:solidFill>
                <a:latin typeface="Verdana"/>
                <a:cs typeface="Verdana"/>
              </a:rPr>
              <a:t>sponsored</a:t>
            </a:r>
            <a:r>
              <a:rPr sz="900" spc="-5" dirty="0">
                <a:solidFill>
                  <a:srgbClr val="7D868C"/>
                </a:solidFill>
                <a:latin typeface="Verdana"/>
                <a:cs typeface="Verdana"/>
              </a:rPr>
              <a:t> b</a:t>
            </a:r>
            <a:r>
              <a:rPr sz="900" spc="-10" dirty="0">
                <a:solidFill>
                  <a:srgbClr val="7D868C"/>
                </a:solidFill>
                <a:latin typeface="Verdana"/>
                <a:cs typeface="Verdana"/>
              </a:rPr>
              <a:t>y</a:t>
            </a:r>
            <a:r>
              <a:rPr sz="900" dirty="0">
                <a:solidFill>
                  <a:srgbClr val="7D868C"/>
                </a:solidFill>
                <a:latin typeface="Verdana"/>
                <a:cs typeface="Verdana"/>
              </a:rPr>
              <a:t> </a:t>
            </a:r>
            <a:r>
              <a:rPr lang="en-US" sz="900" spc="-5" dirty="0" smtClean="0">
                <a:solidFill>
                  <a:srgbClr val="7D868C"/>
                </a:solidFill>
                <a:latin typeface="Verdana"/>
                <a:cs typeface="Verdana"/>
              </a:rPr>
              <a:t>Clarity Innovations</a:t>
            </a:r>
            <a:endParaRPr sz="900" dirty="0">
              <a:latin typeface="Verdana"/>
              <a:cs typeface="Verdana"/>
            </a:endParaRPr>
          </a:p>
        </p:txBody>
      </p:sp>
      <p:sp>
        <p:nvSpPr>
          <p:cNvPr id="5" name="object 5"/>
          <p:cNvSpPr txBox="1">
            <a:spLocks noGrp="1"/>
          </p:cNvSpPr>
          <p:nvPr>
            <p:ph type="ftr" sz="quarter" idx="5"/>
          </p:nvPr>
        </p:nvSpPr>
        <p:spPr>
          <a:xfrm>
            <a:off x="678180" y="7194248"/>
            <a:ext cx="20650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4"/>
              </a:rPr>
              <a:t>www.k12blueprint.com</a:t>
            </a:r>
          </a:p>
        </p:txBody>
      </p:sp>
      <p:sp>
        <p:nvSpPr>
          <p:cNvPr id="4" name="object 4"/>
          <p:cNvSpPr txBox="1"/>
          <p:nvPr/>
        </p:nvSpPr>
        <p:spPr>
          <a:xfrm>
            <a:off x="1303141" y="3418629"/>
            <a:ext cx="7426325" cy="1384995"/>
          </a:xfrm>
          <a:prstGeom prst="rect">
            <a:avLst/>
          </a:prstGeom>
        </p:spPr>
        <p:txBody>
          <a:bodyPr vert="horz" wrap="square" lIns="0" tIns="0" rIns="0" bIns="0" rtlCol="0">
            <a:spAutoFit/>
          </a:bodyPr>
          <a:lstStyle/>
          <a:p>
            <a:pPr algn="ctr">
              <a:lnSpc>
                <a:spcPct val="100000"/>
              </a:lnSpc>
            </a:pPr>
            <a:r>
              <a:rPr lang="en-US" sz="4500" b="1" dirty="0" smtClean="0">
                <a:solidFill>
                  <a:srgbClr val="443947"/>
                </a:solidFill>
                <a:latin typeface="Verdana"/>
                <a:cs typeface="Verdana"/>
              </a:rPr>
              <a:t>Adaptive Learning Systems</a:t>
            </a:r>
            <a:endParaRPr sz="3200" dirty="0">
              <a:latin typeface="Verdana"/>
              <a:cs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1B49A"/>
          </a:solidFill>
        </p:spPr>
        <p:txBody>
          <a:bodyPr wrap="square" lIns="0" tIns="0" rIns="0" bIns="0" rtlCol="0"/>
          <a:lstStyle/>
          <a:p>
            <a:endParaRPr/>
          </a:p>
        </p:txBody>
      </p:sp>
      <p:sp>
        <p:nvSpPr>
          <p:cNvPr id="5" name="object 5"/>
          <p:cNvSpPr txBox="1">
            <a:spLocks noGrp="1"/>
          </p:cNvSpPr>
          <p:nvPr>
            <p:ph type="ftr" sz="quarter" idx="5"/>
          </p:nvPr>
        </p:nvSpPr>
        <p:spPr>
          <a:xfrm>
            <a:off x="678180" y="7194248"/>
            <a:ext cx="20650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sp>
        <p:nvSpPr>
          <p:cNvPr id="7" name="Title 6"/>
          <p:cNvSpPr>
            <a:spLocks noGrp="1"/>
          </p:cNvSpPr>
          <p:nvPr>
            <p:ph type="title"/>
          </p:nvPr>
        </p:nvSpPr>
        <p:spPr>
          <a:xfrm>
            <a:off x="304800" y="1117563"/>
            <a:ext cx="9753600" cy="492443"/>
          </a:xfrm>
        </p:spPr>
        <p:txBody>
          <a:bodyPr/>
          <a:lstStyle/>
          <a:p>
            <a:pPr algn="ctr"/>
            <a:r>
              <a:rPr lang="en-US" dirty="0" smtClean="0"/>
              <a:t>Adaptive Learning – Still in its Infancy</a:t>
            </a:r>
            <a:endParaRPr lang="en-US" dirty="0"/>
          </a:p>
        </p:txBody>
      </p:sp>
      <p:sp>
        <p:nvSpPr>
          <p:cNvPr id="4" name="TextBox 3"/>
          <p:cNvSpPr txBox="1"/>
          <p:nvPr/>
        </p:nvSpPr>
        <p:spPr>
          <a:xfrm>
            <a:off x="304800" y="1752600"/>
            <a:ext cx="4191000" cy="4247317"/>
          </a:xfrm>
          <a:prstGeom prst="rect">
            <a:avLst/>
          </a:prstGeom>
          <a:noFill/>
        </p:spPr>
        <p:txBody>
          <a:bodyPr wrap="square" rtlCol="0">
            <a:spAutoFit/>
          </a:bodyPr>
          <a:lstStyle/>
          <a:p>
            <a:r>
              <a:rPr lang="en-US" dirty="0" smtClean="0"/>
              <a:t>Three pieces </a:t>
            </a:r>
            <a:r>
              <a:rPr lang="en-US" dirty="0"/>
              <a:t>of evidence in the coming </a:t>
            </a:r>
            <a:r>
              <a:rPr lang="en-US" dirty="0" smtClean="0"/>
              <a:t>years will indicate that </a:t>
            </a:r>
            <a:r>
              <a:rPr lang="en-US" dirty="0"/>
              <a:t>adaptive learning is transitioning more into the mainstream market: </a:t>
            </a:r>
            <a:endParaRPr lang="en-US" dirty="0" smtClean="0"/>
          </a:p>
          <a:p>
            <a:endParaRPr lang="en-US" dirty="0"/>
          </a:p>
          <a:p>
            <a:pPr marL="285750" indent="-285750">
              <a:buFont typeface="Arial"/>
              <a:buChar char="•"/>
            </a:pPr>
            <a:r>
              <a:rPr lang="en-US" dirty="0"/>
              <a:t>Additional companies touting adaptive learning solutions </a:t>
            </a:r>
            <a:r>
              <a:rPr lang="en-US" dirty="0" smtClean="0"/>
              <a:t/>
            </a:r>
            <a:br>
              <a:rPr lang="en-US" dirty="0" smtClean="0"/>
            </a:br>
            <a:endParaRPr lang="en-US" dirty="0"/>
          </a:p>
          <a:p>
            <a:pPr marL="285750" indent="-285750">
              <a:buFont typeface="Arial"/>
              <a:buChar char="•"/>
            </a:pPr>
            <a:r>
              <a:rPr lang="en-US" dirty="0"/>
              <a:t>Additional adaptive learning programs and products appearing in the </a:t>
            </a:r>
            <a:r>
              <a:rPr lang="en-US" dirty="0" smtClean="0"/>
              <a:t>market</a:t>
            </a:r>
            <a:br>
              <a:rPr lang="en-US" dirty="0" smtClean="0"/>
            </a:br>
            <a:endParaRPr lang="en-US" dirty="0"/>
          </a:p>
          <a:p>
            <a:pPr marL="285750" indent="-285750">
              <a:buFont typeface="Arial"/>
              <a:buChar char="•"/>
            </a:pPr>
            <a:r>
              <a:rPr lang="en-US" dirty="0"/>
              <a:t>Additional evidence, both anecdotal and research-based, highlighting student success with adaptive learning</a:t>
            </a:r>
          </a:p>
          <a:p>
            <a:endParaRPr lang="en-US" dirty="0"/>
          </a:p>
        </p:txBody>
      </p:sp>
      <p:pic>
        <p:nvPicPr>
          <p:cNvPr id="9" name="Picture 8" descr="Screen Shot 2016-05-09 at 5.43.07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55067" y="2362200"/>
            <a:ext cx="5486400" cy="2857500"/>
          </a:xfrm>
          <a:prstGeom prst="rect">
            <a:avLst/>
          </a:prstGeom>
        </p:spPr>
      </p:pic>
    </p:spTree>
    <p:extLst>
      <p:ext uri="{BB962C8B-B14F-4D97-AF65-F5344CB8AC3E}">
        <p14:creationId xmlns:p14="http://schemas.microsoft.com/office/powerpoint/2010/main" val="2945896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1B49A"/>
          </a:solidFill>
        </p:spPr>
        <p:txBody>
          <a:bodyPr wrap="square" lIns="0" tIns="0" rIns="0" bIns="0" rtlCol="0"/>
          <a:lstStyle/>
          <a:p>
            <a:endParaRPr/>
          </a:p>
        </p:txBody>
      </p:sp>
      <p:sp>
        <p:nvSpPr>
          <p:cNvPr id="5" name="object 5"/>
          <p:cNvSpPr txBox="1">
            <a:spLocks noGrp="1"/>
          </p:cNvSpPr>
          <p:nvPr>
            <p:ph type="ftr" sz="quarter" idx="5"/>
          </p:nvPr>
        </p:nvSpPr>
        <p:spPr>
          <a:xfrm>
            <a:off x="678180" y="7194248"/>
            <a:ext cx="19888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sp>
        <p:nvSpPr>
          <p:cNvPr id="4" name="object 4"/>
          <p:cNvSpPr txBox="1"/>
          <p:nvPr/>
        </p:nvSpPr>
        <p:spPr>
          <a:xfrm>
            <a:off x="1295400" y="2590800"/>
            <a:ext cx="7288530" cy="2995949"/>
          </a:xfrm>
          <a:prstGeom prst="rect">
            <a:avLst/>
          </a:prstGeom>
        </p:spPr>
        <p:txBody>
          <a:bodyPr vert="horz" wrap="square" lIns="0" tIns="0" rIns="0" bIns="0" rtlCol="0">
            <a:spAutoFit/>
          </a:bodyPr>
          <a:lstStyle/>
          <a:p>
            <a:pPr marL="266065" indent="-253365">
              <a:lnSpc>
                <a:spcPct val="100000"/>
              </a:lnSpc>
              <a:buClr>
                <a:srgbClr val="443947"/>
              </a:buClr>
              <a:buFont typeface="Verdana"/>
              <a:buChar char="•"/>
              <a:tabLst>
                <a:tab pos="266700" algn="l"/>
              </a:tabLst>
            </a:pPr>
            <a:r>
              <a:rPr lang="en-US" sz="1800" dirty="0" smtClean="0">
                <a:solidFill>
                  <a:srgbClr val="443947"/>
                </a:solidFill>
                <a:latin typeface="Verdana"/>
                <a:cs typeface="Verdana"/>
              </a:rPr>
              <a:t>Teaching more than math</a:t>
            </a:r>
          </a:p>
          <a:p>
            <a:pPr marL="266065" indent="-253365">
              <a:lnSpc>
                <a:spcPct val="100000"/>
              </a:lnSpc>
              <a:buClr>
                <a:srgbClr val="443947"/>
              </a:buClr>
              <a:buFont typeface="Verdana"/>
              <a:buChar char="•"/>
              <a:tabLst>
                <a:tab pos="266700" algn="l"/>
              </a:tabLst>
            </a:pPr>
            <a:endParaRPr lang="en-US" dirty="0">
              <a:solidFill>
                <a:srgbClr val="443947"/>
              </a:solidFill>
              <a:latin typeface="Verdana"/>
              <a:cs typeface="Verdana"/>
            </a:endParaRPr>
          </a:p>
          <a:p>
            <a:pPr marL="266065" indent="-253365">
              <a:lnSpc>
                <a:spcPct val="100000"/>
              </a:lnSpc>
              <a:buClr>
                <a:srgbClr val="443947"/>
              </a:buClr>
              <a:buFont typeface="Verdana"/>
              <a:buChar char="•"/>
              <a:tabLst>
                <a:tab pos="266700" algn="l"/>
              </a:tabLst>
            </a:pPr>
            <a:r>
              <a:rPr lang="en-US" sz="1800" dirty="0" smtClean="0">
                <a:solidFill>
                  <a:srgbClr val="443947"/>
                </a:solidFill>
                <a:latin typeface="Verdana"/>
                <a:cs typeface="Verdana"/>
              </a:rPr>
              <a:t>Moving from supplemental to core</a:t>
            </a:r>
          </a:p>
          <a:p>
            <a:pPr marL="266065" indent="-253365">
              <a:lnSpc>
                <a:spcPct val="100000"/>
              </a:lnSpc>
              <a:buClr>
                <a:srgbClr val="443947"/>
              </a:buClr>
              <a:buFont typeface="Verdana"/>
              <a:buChar char="•"/>
              <a:tabLst>
                <a:tab pos="266700" algn="l"/>
              </a:tabLst>
            </a:pPr>
            <a:endParaRPr lang="en-US" dirty="0">
              <a:solidFill>
                <a:srgbClr val="443947"/>
              </a:solidFill>
              <a:latin typeface="Verdana"/>
              <a:cs typeface="Verdana"/>
            </a:endParaRPr>
          </a:p>
          <a:p>
            <a:pPr marL="266065" indent="-253365">
              <a:lnSpc>
                <a:spcPct val="100000"/>
              </a:lnSpc>
              <a:buClr>
                <a:srgbClr val="443947"/>
              </a:buClr>
              <a:buFont typeface="Verdana"/>
              <a:buChar char="•"/>
              <a:tabLst>
                <a:tab pos="266700" algn="l"/>
              </a:tabLst>
            </a:pPr>
            <a:r>
              <a:rPr lang="en-US" sz="1800" dirty="0" smtClean="0">
                <a:solidFill>
                  <a:srgbClr val="443947"/>
                </a:solidFill>
                <a:latin typeface="Verdana"/>
                <a:cs typeface="Verdana"/>
              </a:rPr>
              <a:t>Being actually adaptive</a:t>
            </a:r>
          </a:p>
          <a:p>
            <a:pPr marL="266065" indent="-253365">
              <a:lnSpc>
                <a:spcPct val="100000"/>
              </a:lnSpc>
              <a:buClr>
                <a:srgbClr val="443947"/>
              </a:buClr>
              <a:buFont typeface="Verdana"/>
              <a:buChar char="•"/>
              <a:tabLst>
                <a:tab pos="266700" algn="l"/>
              </a:tabLst>
            </a:pPr>
            <a:endParaRPr lang="en-US" dirty="0">
              <a:solidFill>
                <a:srgbClr val="443947"/>
              </a:solidFill>
              <a:latin typeface="Verdana"/>
              <a:cs typeface="Verdana"/>
            </a:endParaRPr>
          </a:p>
          <a:p>
            <a:pPr marL="266065" indent="-253365">
              <a:lnSpc>
                <a:spcPct val="100000"/>
              </a:lnSpc>
              <a:buClr>
                <a:srgbClr val="443947"/>
              </a:buClr>
              <a:buFont typeface="Verdana"/>
              <a:buChar char="•"/>
              <a:tabLst>
                <a:tab pos="266700" algn="l"/>
              </a:tabLst>
            </a:pPr>
            <a:r>
              <a:rPr lang="en-US" sz="1800" dirty="0" smtClean="0">
                <a:solidFill>
                  <a:srgbClr val="443947"/>
                </a:solidFill>
                <a:latin typeface="Verdana"/>
                <a:cs typeface="Verdana"/>
              </a:rPr>
              <a:t>Gather/interpret new data sources</a:t>
            </a:r>
          </a:p>
          <a:p>
            <a:pPr marL="266065" indent="-253365">
              <a:lnSpc>
                <a:spcPct val="100000"/>
              </a:lnSpc>
              <a:buClr>
                <a:srgbClr val="443947"/>
              </a:buClr>
              <a:buFont typeface="Verdana"/>
              <a:buChar char="•"/>
              <a:tabLst>
                <a:tab pos="266700" algn="l"/>
              </a:tabLst>
            </a:pPr>
            <a:endParaRPr lang="en-US" dirty="0">
              <a:solidFill>
                <a:srgbClr val="443947"/>
              </a:solidFill>
              <a:latin typeface="Verdana"/>
              <a:cs typeface="Verdana"/>
            </a:endParaRPr>
          </a:p>
          <a:p>
            <a:pPr marL="266065" indent="-253365">
              <a:lnSpc>
                <a:spcPct val="100000"/>
              </a:lnSpc>
              <a:buClr>
                <a:srgbClr val="443947"/>
              </a:buClr>
              <a:buFont typeface="Verdana"/>
              <a:buChar char="•"/>
              <a:tabLst>
                <a:tab pos="266700" algn="l"/>
              </a:tabLst>
            </a:pPr>
            <a:r>
              <a:rPr lang="en-US" sz="1800" dirty="0" smtClean="0">
                <a:solidFill>
                  <a:srgbClr val="443947"/>
                </a:solidFill>
                <a:latin typeface="Verdana"/>
                <a:cs typeface="Verdana"/>
              </a:rPr>
              <a:t>Drawing more meaningful conclusions from data</a:t>
            </a:r>
            <a:endParaRPr sz="1800" dirty="0">
              <a:latin typeface="Verdana"/>
              <a:cs typeface="Verdana"/>
            </a:endParaRPr>
          </a:p>
          <a:p>
            <a:pPr>
              <a:lnSpc>
                <a:spcPct val="100000"/>
              </a:lnSpc>
              <a:spcBef>
                <a:spcPts val="22"/>
              </a:spcBef>
              <a:buClr>
                <a:srgbClr val="443947"/>
              </a:buClr>
              <a:buFont typeface="Verdana"/>
              <a:buChar char="•"/>
            </a:pPr>
            <a:endParaRPr sz="1450" dirty="0">
              <a:latin typeface="Times New Roman"/>
              <a:cs typeface="Times New Roman"/>
            </a:endParaRPr>
          </a:p>
          <a:p>
            <a:pPr marL="266065" indent="-253365">
              <a:lnSpc>
                <a:spcPct val="100000"/>
              </a:lnSpc>
              <a:buClr>
                <a:srgbClr val="443947"/>
              </a:buClr>
              <a:buFont typeface="Verdana"/>
              <a:buChar char="•"/>
              <a:tabLst>
                <a:tab pos="266700" algn="l"/>
              </a:tabLst>
            </a:pPr>
            <a:endParaRPr sz="1800" dirty="0">
              <a:latin typeface="Verdana"/>
              <a:cs typeface="Verdana"/>
            </a:endParaRPr>
          </a:p>
        </p:txBody>
      </p:sp>
      <p:sp>
        <p:nvSpPr>
          <p:cNvPr id="7" name="Title 6"/>
          <p:cNvSpPr>
            <a:spLocks noGrp="1"/>
          </p:cNvSpPr>
          <p:nvPr>
            <p:ph type="title"/>
          </p:nvPr>
        </p:nvSpPr>
        <p:spPr>
          <a:xfrm>
            <a:off x="838200" y="1143000"/>
            <a:ext cx="8305800" cy="984885"/>
          </a:xfrm>
        </p:spPr>
        <p:txBody>
          <a:bodyPr/>
          <a:lstStyle/>
          <a:p>
            <a:pPr algn="ctr"/>
            <a:r>
              <a:rPr lang="en-US" dirty="0" smtClean="0"/>
              <a:t>What’s Next in Adaptive Learning Systems?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1B49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3029585">
              <a:lnSpc>
                <a:spcPts val="3754"/>
              </a:lnSpc>
            </a:pPr>
            <a:r>
              <a:rPr spc="-5" dirty="0"/>
              <a:t>Objectives</a:t>
            </a:r>
          </a:p>
        </p:txBody>
      </p:sp>
      <p:sp>
        <p:nvSpPr>
          <p:cNvPr id="4" name="object 4"/>
          <p:cNvSpPr txBox="1"/>
          <p:nvPr/>
        </p:nvSpPr>
        <p:spPr>
          <a:xfrm>
            <a:off x="914400" y="1905000"/>
            <a:ext cx="4459605" cy="2721304"/>
          </a:xfrm>
          <a:prstGeom prst="rect">
            <a:avLst/>
          </a:prstGeom>
        </p:spPr>
        <p:txBody>
          <a:bodyPr vert="horz" wrap="square" lIns="0" tIns="0" rIns="0" bIns="0" rtlCol="0">
            <a:spAutoFit/>
          </a:bodyPr>
          <a:lstStyle/>
          <a:p>
            <a:pPr marL="266065" marR="74930" indent="-253365">
              <a:lnSpc>
                <a:spcPct val="115700"/>
              </a:lnSpc>
              <a:buClr>
                <a:srgbClr val="443947"/>
              </a:buClr>
              <a:buFont typeface="Verdana"/>
              <a:buChar char="•"/>
              <a:tabLst>
                <a:tab pos="266700" algn="l"/>
              </a:tabLst>
            </a:pPr>
            <a:r>
              <a:rPr lang="en-US" sz="1800" spc="-10" dirty="0" smtClean="0">
                <a:solidFill>
                  <a:srgbClr val="443947"/>
                </a:solidFill>
                <a:latin typeface="Verdana"/>
                <a:cs typeface="Verdana"/>
              </a:rPr>
              <a:t>Define Adaptive Learning Systems</a:t>
            </a:r>
            <a:endParaRPr sz="1800" dirty="0">
              <a:latin typeface="Verdana"/>
              <a:cs typeface="Verdana"/>
            </a:endParaRPr>
          </a:p>
          <a:p>
            <a:pPr marL="266065" marR="446405" indent="-253365">
              <a:lnSpc>
                <a:spcPct val="115799"/>
              </a:lnSpc>
              <a:spcBef>
                <a:spcPts val="1345"/>
              </a:spcBef>
              <a:buClr>
                <a:srgbClr val="443947"/>
              </a:buClr>
              <a:buFont typeface="Verdana"/>
              <a:buChar char="•"/>
              <a:tabLst>
                <a:tab pos="266700" algn="l"/>
              </a:tabLst>
            </a:pPr>
            <a:r>
              <a:rPr lang="en-US" sz="1800" dirty="0" smtClean="0">
                <a:solidFill>
                  <a:srgbClr val="443947"/>
                </a:solidFill>
                <a:latin typeface="Verdana"/>
                <a:cs typeface="Verdana"/>
              </a:rPr>
              <a:t>Examine Levels of Adaptivity and Personalization</a:t>
            </a:r>
            <a:endParaRPr sz="1800" dirty="0">
              <a:latin typeface="Verdana"/>
              <a:cs typeface="Verdana"/>
            </a:endParaRPr>
          </a:p>
          <a:p>
            <a:pPr>
              <a:lnSpc>
                <a:spcPct val="100000"/>
              </a:lnSpc>
              <a:spcBef>
                <a:spcPts val="22"/>
              </a:spcBef>
              <a:buClr>
                <a:srgbClr val="443947"/>
              </a:buClr>
              <a:buFont typeface="Verdana"/>
              <a:buChar char="•"/>
            </a:pPr>
            <a:endParaRPr sz="1450" dirty="0" smtClean="0">
              <a:latin typeface="Times New Roman"/>
              <a:cs typeface="Times New Roman"/>
            </a:endParaRPr>
          </a:p>
          <a:p>
            <a:pPr marL="266065" indent="-253365">
              <a:lnSpc>
                <a:spcPct val="100000"/>
              </a:lnSpc>
              <a:buClr>
                <a:srgbClr val="443947"/>
              </a:buClr>
              <a:buFont typeface="Verdana"/>
              <a:buChar char="•"/>
              <a:tabLst>
                <a:tab pos="266700" algn="l"/>
              </a:tabLst>
            </a:pPr>
            <a:r>
              <a:rPr sz="1800" dirty="0" smtClean="0">
                <a:solidFill>
                  <a:srgbClr val="443947"/>
                </a:solidFill>
                <a:latin typeface="Verdana"/>
                <a:cs typeface="Verdana"/>
              </a:rPr>
              <a:t>Explore </a:t>
            </a:r>
            <a:r>
              <a:rPr lang="en-US" sz="1800" dirty="0" smtClean="0">
                <a:solidFill>
                  <a:srgbClr val="443947"/>
                </a:solidFill>
                <a:latin typeface="Verdana"/>
                <a:cs typeface="Verdana"/>
              </a:rPr>
              <a:t>Examples of Adaptive Learning Systems</a:t>
            </a:r>
            <a:endParaRPr sz="1800" dirty="0" smtClean="0">
              <a:latin typeface="Verdana"/>
              <a:cs typeface="Verdana"/>
            </a:endParaRPr>
          </a:p>
          <a:p>
            <a:pPr marL="266065" marR="5080" indent="-253365">
              <a:lnSpc>
                <a:spcPct val="115700"/>
              </a:lnSpc>
              <a:spcBef>
                <a:spcPts val="1350"/>
              </a:spcBef>
              <a:buClr>
                <a:srgbClr val="443947"/>
              </a:buClr>
              <a:buFont typeface="Verdana"/>
              <a:buChar char="•"/>
              <a:tabLst>
                <a:tab pos="266700" algn="l"/>
              </a:tabLst>
            </a:pPr>
            <a:r>
              <a:rPr lang="en-US" sz="1800" dirty="0" smtClean="0">
                <a:solidFill>
                  <a:srgbClr val="443947"/>
                </a:solidFill>
                <a:latin typeface="Verdana"/>
                <a:cs typeface="Verdana"/>
              </a:rPr>
              <a:t>Explore What’s Next in Adaptive Learning Systems</a:t>
            </a:r>
            <a:endParaRPr sz="1800" dirty="0">
              <a:latin typeface="Verdana"/>
              <a:cs typeface="Verdana"/>
            </a:endParaRPr>
          </a:p>
        </p:txBody>
      </p:sp>
      <p:sp>
        <p:nvSpPr>
          <p:cNvPr id="6" name="object 6"/>
          <p:cNvSpPr txBox="1">
            <a:spLocks noGrp="1"/>
          </p:cNvSpPr>
          <p:nvPr>
            <p:ph type="ftr" sz="quarter" idx="5"/>
          </p:nvPr>
        </p:nvSpPr>
        <p:spPr>
          <a:xfrm>
            <a:off x="678180" y="7194248"/>
            <a:ext cx="19888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pic>
        <p:nvPicPr>
          <p:cNvPr id="8" name="Picture 7" descr="chameleon-384957_960_720.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0200" y="1905000"/>
            <a:ext cx="4229100" cy="2819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1B49A"/>
          </a:solidFill>
        </p:spPr>
        <p:txBody>
          <a:bodyPr wrap="square" lIns="0" tIns="0" rIns="0" bIns="0" rtlCol="0"/>
          <a:lstStyle/>
          <a:p>
            <a:endParaRPr/>
          </a:p>
        </p:txBody>
      </p:sp>
      <p:sp>
        <p:nvSpPr>
          <p:cNvPr id="5" name="object 5"/>
          <p:cNvSpPr txBox="1">
            <a:spLocks noGrp="1"/>
          </p:cNvSpPr>
          <p:nvPr>
            <p:ph type="ftr" sz="quarter" idx="5"/>
          </p:nvPr>
        </p:nvSpPr>
        <p:spPr>
          <a:xfrm>
            <a:off x="678180" y="7194248"/>
            <a:ext cx="20650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sp>
        <p:nvSpPr>
          <p:cNvPr id="7" name="Title 6"/>
          <p:cNvSpPr>
            <a:spLocks noGrp="1"/>
          </p:cNvSpPr>
          <p:nvPr>
            <p:ph type="title"/>
          </p:nvPr>
        </p:nvSpPr>
        <p:spPr>
          <a:xfrm>
            <a:off x="791547" y="1117563"/>
            <a:ext cx="8475304" cy="492443"/>
          </a:xfrm>
        </p:spPr>
        <p:txBody>
          <a:bodyPr/>
          <a:lstStyle/>
          <a:p>
            <a:pPr algn="ctr"/>
            <a:r>
              <a:rPr lang="en-US" dirty="0" smtClean="0"/>
              <a:t>Adaptive Learning – a Definition</a:t>
            </a:r>
            <a:endParaRPr lang="en-US" dirty="0"/>
          </a:p>
        </p:txBody>
      </p:sp>
      <p:sp>
        <p:nvSpPr>
          <p:cNvPr id="8" name="TextBox 7"/>
          <p:cNvSpPr txBox="1"/>
          <p:nvPr/>
        </p:nvSpPr>
        <p:spPr>
          <a:xfrm>
            <a:off x="838200" y="2057400"/>
            <a:ext cx="8077200" cy="3139321"/>
          </a:xfrm>
          <a:prstGeom prst="rect">
            <a:avLst/>
          </a:prstGeom>
          <a:noFill/>
        </p:spPr>
        <p:txBody>
          <a:bodyPr wrap="square" rtlCol="0">
            <a:spAutoFit/>
          </a:bodyPr>
          <a:lstStyle/>
          <a:p>
            <a:endParaRPr lang="en-US" dirty="0"/>
          </a:p>
          <a:p>
            <a:r>
              <a:rPr lang="en-US" dirty="0"/>
              <a:t>The US Department of Education Office of Educational Technology defines adaptive </a:t>
            </a:r>
            <a:r>
              <a:rPr lang="en-US" dirty="0" smtClean="0"/>
              <a:t>learning systems </a:t>
            </a:r>
            <a:r>
              <a:rPr lang="en-US" dirty="0"/>
              <a:t>as follows:</a:t>
            </a:r>
          </a:p>
          <a:p>
            <a:endParaRPr lang="en-US" dirty="0" smtClean="0"/>
          </a:p>
          <a:p>
            <a:r>
              <a:rPr lang="en-US" dirty="0" smtClean="0"/>
              <a:t>“</a:t>
            </a:r>
            <a:r>
              <a:rPr lang="en-US" dirty="0"/>
              <a:t>Digital learning systems are considered adaptive when they can dynamically change to better suit the learning in response to information collected during the course of learning rather than on the basis of preexisting information such as a learner’s gender, age, or achievement test score.  </a:t>
            </a:r>
            <a:r>
              <a:rPr lang="en-US" dirty="0" smtClean="0"/>
              <a:t>Adaptive </a:t>
            </a:r>
            <a:r>
              <a:rPr lang="en-US" dirty="0"/>
              <a:t>learning systems use information gained as the learner works with them to vary such features as the way a concept is represented, its difficulty, the sequencing of problems or tasks, and the nature of hints and feedback provided.”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1B49A"/>
          </a:solidFill>
        </p:spPr>
        <p:txBody>
          <a:bodyPr wrap="square" lIns="0" tIns="0" rIns="0" bIns="0" rtlCol="0"/>
          <a:lstStyle/>
          <a:p>
            <a:endParaRPr/>
          </a:p>
        </p:txBody>
      </p:sp>
      <p:sp>
        <p:nvSpPr>
          <p:cNvPr id="5" name="object 5"/>
          <p:cNvSpPr txBox="1">
            <a:spLocks noGrp="1"/>
          </p:cNvSpPr>
          <p:nvPr>
            <p:ph type="ftr" sz="quarter" idx="5"/>
          </p:nvPr>
        </p:nvSpPr>
        <p:spPr>
          <a:xfrm>
            <a:off x="678180" y="7194248"/>
            <a:ext cx="20650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sp>
        <p:nvSpPr>
          <p:cNvPr id="7" name="Title 6"/>
          <p:cNvSpPr>
            <a:spLocks noGrp="1"/>
          </p:cNvSpPr>
          <p:nvPr>
            <p:ph type="title"/>
          </p:nvPr>
        </p:nvSpPr>
        <p:spPr>
          <a:xfrm>
            <a:off x="791547" y="1117563"/>
            <a:ext cx="8475304" cy="492443"/>
          </a:xfrm>
        </p:spPr>
        <p:txBody>
          <a:bodyPr/>
          <a:lstStyle/>
          <a:p>
            <a:pPr algn="ctr"/>
            <a:r>
              <a:rPr lang="en-US" dirty="0" smtClean="0"/>
              <a:t>Adaptive Learning – a Definition</a:t>
            </a:r>
            <a:endParaRPr lang="en-US" dirty="0"/>
          </a:p>
        </p:txBody>
      </p:sp>
      <p:sp>
        <p:nvSpPr>
          <p:cNvPr id="4" name="Up Arrow 3"/>
          <p:cNvSpPr/>
          <p:nvPr/>
        </p:nvSpPr>
        <p:spPr>
          <a:xfrm>
            <a:off x="228600" y="1905000"/>
            <a:ext cx="1524000" cy="27432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990600" y="3352800"/>
            <a:ext cx="2667000" cy="1477328"/>
          </a:xfrm>
          <a:prstGeom prst="rect">
            <a:avLst/>
          </a:prstGeom>
          <a:solidFill>
            <a:schemeClr val="bg1"/>
          </a:solidFill>
        </p:spPr>
        <p:txBody>
          <a:bodyPr wrap="square" rtlCol="0">
            <a:spAutoFit/>
          </a:bodyPr>
          <a:lstStyle/>
          <a:p>
            <a:r>
              <a:rPr lang="en-US" dirty="0" smtClean="0"/>
              <a:t>More technology use in the classroom = more data captured about student activity throughout the learning process</a:t>
            </a:r>
            <a:endParaRPr lang="en-US" dirty="0"/>
          </a:p>
        </p:txBody>
      </p:sp>
      <p:graphicFrame>
        <p:nvGraphicFramePr>
          <p:cNvPr id="10" name="Diagram 9"/>
          <p:cNvGraphicFramePr/>
          <p:nvPr>
            <p:extLst>
              <p:ext uri="{D42A27DB-BD31-4B8C-83A1-F6EECF244321}">
                <p14:modId xmlns:p14="http://schemas.microsoft.com/office/powerpoint/2010/main" val="574434196"/>
              </p:ext>
            </p:extLst>
          </p:nvPr>
        </p:nvGraphicFramePr>
        <p:xfrm>
          <a:off x="2286000" y="1905000"/>
          <a:ext cx="6705600" cy="3606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TextBox 10"/>
          <p:cNvSpPr txBox="1"/>
          <p:nvPr/>
        </p:nvSpPr>
        <p:spPr>
          <a:xfrm>
            <a:off x="6553200" y="2057400"/>
            <a:ext cx="2819400" cy="1200329"/>
          </a:xfrm>
          <a:prstGeom prst="rect">
            <a:avLst/>
          </a:prstGeom>
          <a:solidFill>
            <a:schemeClr val="bg1"/>
          </a:solidFill>
        </p:spPr>
        <p:txBody>
          <a:bodyPr wrap="square" rtlCol="0">
            <a:spAutoFit/>
          </a:bodyPr>
          <a:lstStyle/>
          <a:p>
            <a:r>
              <a:rPr lang="en-US" dirty="0"/>
              <a:t>Adaptive learning systems </a:t>
            </a:r>
            <a:r>
              <a:rPr lang="en-US" dirty="0" smtClean="0"/>
              <a:t>can use this data to automate </a:t>
            </a:r>
            <a:r>
              <a:rPr lang="en-US" dirty="0"/>
              <a:t>tasks traditionally reserved for teachers</a:t>
            </a:r>
          </a:p>
        </p:txBody>
      </p:sp>
      <p:sp>
        <p:nvSpPr>
          <p:cNvPr id="12" name="TextBox 11"/>
          <p:cNvSpPr txBox="1"/>
          <p:nvPr/>
        </p:nvSpPr>
        <p:spPr>
          <a:xfrm>
            <a:off x="4114800" y="5638800"/>
            <a:ext cx="5257800" cy="646331"/>
          </a:xfrm>
          <a:prstGeom prst="rect">
            <a:avLst/>
          </a:prstGeom>
          <a:solidFill>
            <a:schemeClr val="bg1"/>
          </a:solidFill>
        </p:spPr>
        <p:txBody>
          <a:bodyPr wrap="square" rtlCol="0">
            <a:spAutoFit/>
          </a:bodyPr>
          <a:lstStyle/>
          <a:p>
            <a:r>
              <a:rPr lang="en-US" dirty="0" smtClean="0"/>
              <a:t>This same data can also be used by students, teachers, administrators and parents to create learning goals</a:t>
            </a:r>
            <a:endParaRPr lang="en-US" dirty="0"/>
          </a:p>
        </p:txBody>
      </p:sp>
    </p:spTree>
    <p:extLst>
      <p:ext uri="{BB962C8B-B14F-4D97-AF65-F5344CB8AC3E}">
        <p14:creationId xmlns:p14="http://schemas.microsoft.com/office/powerpoint/2010/main" val="331786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1B49A"/>
          </a:solidFill>
        </p:spPr>
        <p:txBody>
          <a:bodyPr wrap="square" lIns="0" tIns="0" rIns="0" bIns="0" rtlCol="0"/>
          <a:lstStyle/>
          <a:p>
            <a:endParaRPr/>
          </a:p>
        </p:txBody>
      </p:sp>
      <p:sp>
        <p:nvSpPr>
          <p:cNvPr id="5" name="object 5"/>
          <p:cNvSpPr txBox="1">
            <a:spLocks noGrp="1"/>
          </p:cNvSpPr>
          <p:nvPr>
            <p:ph type="ftr" sz="quarter" idx="5"/>
          </p:nvPr>
        </p:nvSpPr>
        <p:spPr>
          <a:xfrm>
            <a:off x="678180" y="7194248"/>
            <a:ext cx="20650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sp>
        <p:nvSpPr>
          <p:cNvPr id="7" name="Title 6"/>
          <p:cNvSpPr>
            <a:spLocks noGrp="1"/>
          </p:cNvSpPr>
          <p:nvPr>
            <p:ph type="title"/>
          </p:nvPr>
        </p:nvSpPr>
        <p:spPr>
          <a:xfrm>
            <a:off x="0" y="1117563"/>
            <a:ext cx="10058400" cy="492443"/>
          </a:xfrm>
        </p:spPr>
        <p:txBody>
          <a:bodyPr/>
          <a:lstStyle/>
          <a:p>
            <a:pPr algn="ctr"/>
            <a:r>
              <a:rPr lang="en-US" dirty="0" smtClean="0"/>
              <a:t>Practices vs. Products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7134612"/>
              </p:ext>
            </p:extLst>
          </p:nvPr>
        </p:nvGraphicFramePr>
        <p:xfrm>
          <a:off x="685800" y="1828800"/>
          <a:ext cx="8534400" cy="4267200"/>
        </p:xfrm>
        <a:graphic>
          <a:graphicData uri="http://schemas.openxmlformats.org/drawingml/2006/table">
            <a:tbl>
              <a:tblPr firstRow="1" bandRow="1">
                <a:tableStyleId>{5C22544A-7EE6-4342-B048-85BDC9FD1C3A}</a:tableStyleId>
              </a:tblPr>
              <a:tblGrid>
                <a:gridCol w="4267200"/>
                <a:gridCol w="4267200"/>
              </a:tblGrid>
              <a:tr h="467025">
                <a:tc>
                  <a:txBody>
                    <a:bodyPr/>
                    <a:lstStyle/>
                    <a:p>
                      <a:pPr marL="0" indent="0">
                        <a:buFont typeface="Arial"/>
                        <a:buNone/>
                      </a:pPr>
                      <a:r>
                        <a:rPr lang="en-US" dirty="0" smtClean="0"/>
                        <a:t>Personalized Learning describes</a:t>
                      </a:r>
                      <a:r>
                        <a:rPr lang="en-US" baseline="0" dirty="0" smtClean="0"/>
                        <a:t> </a:t>
                      </a:r>
                      <a:r>
                        <a:rPr lang="en-US" dirty="0" smtClean="0"/>
                        <a:t>Practices</a:t>
                      </a:r>
                      <a:endParaRPr lang="en-US" dirty="0"/>
                    </a:p>
                  </a:txBody>
                  <a:tcPr/>
                </a:tc>
                <a:tc>
                  <a:txBody>
                    <a:bodyPr/>
                    <a:lstStyle/>
                    <a:p>
                      <a:r>
                        <a:rPr lang="en-US" dirty="0" smtClean="0"/>
                        <a:t>Adaptive Learning describes Products</a:t>
                      </a:r>
                      <a:endParaRPr lang="en-US" dirty="0"/>
                    </a:p>
                  </a:txBody>
                  <a:tcPr/>
                </a:tc>
              </a:tr>
              <a:tr h="1151568">
                <a:tc>
                  <a:txBody>
                    <a:bodyPr/>
                    <a:lstStyle/>
                    <a:p>
                      <a:pPr marL="285750" indent="-285750">
                        <a:buFont typeface="Arial"/>
                        <a:buChar char="•"/>
                      </a:pPr>
                      <a:r>
                        <a:rPr lang="en-US" dirty="0" smtClean="0"/>
                        <a:t>Less class</a:t>
                      </a:r>
                      <a:r>
                        <a:rPr lang="en-US" baseline="0" dirty="0" smtClean="0"/>
                        <a:t> time taken up by announcements and lectures/</a:t>
                      </a:r>
                      <a:br>
                        <a:rPr lang="en-US" baseline="0" dirty="0" smtClean="0"/>
                      </a:br>
                      <a:r>
                        <a:rPr lang="en-US" baseline="0" dirty="0" smtClean="0"/>
                        <a:t>More class time used for conversation</a:t>
                      </a:r>
                    </a:p>
                  </a:txBody>
                  <a:tcPr anchor="ctr"/>
                </a:tc>
                <a:tc>
                  <a:txBody>
                    <a:bodyPr/>
                    <a:lstStyle/>
                    <a:p>
                      <a:pPr marL="285750" indent="-285750">
                        <a:buFont typeface="Arial"/>
                        <a:buChar char="•"/>
                      </a:pPr>
                      <a:r>
                        <a:rPr lang="en-US" dirty="0" smtClean="0"/>
                        <a:t>Students can use software</a:t>
                      </a:r>
                      <a:r>
                        <a:rPr lang="en-US" baseline="0" dirty="0" smtClean="0"/>
                        <a:t> and online services outside of class to interact with content traditionally covered in lectures</a:t>
                      </a:r>
                    </a:p>
                  </a:txBody>
                  <a:tcPr anchor="ctr"/>
                </a:tc>
              </a:tr>
              <a:tr h="1497039">
                <a:tc>
                  <a:txBody>
                    <a:bodyPr/>
                    <a:lstStyle/>
                    <a:p>
                      <a:pPr marL="285750" marR="0" indent="-285750" defTabSz="914400" eaLnBrk="1" fontAlgn="auto" latinLnBrk="0" hangingPunct="1">
                        <a:lnSpc>
                          <a:spcPct val="100000"/>
                        </a:lnSpc>
                        <a:spcBef>
                          <a:spcPts val="0"/>
                        </a:spcBef>
                        <a:spcAft>
                          <a:spcPts val="0"/>
                        </a:spcAft>
                        <a:buClrTx/>
                        <a:buSzTx/>
                        <a:buFont typeface="Arial"/>
                        <a:buChar char="•"/>
                        <a:tabLst/>
                        <a:defRPr/>
                      </a:pPr>
                      <a:r>
                        <a:rPr lang="en-US" baseline="0" dirty="0" smtClean="0"/>
                        <a:t>Less work assigned for students to complete outside of class/More observation of work done by students during class time </a:t>
                      </a:r>
                    </a:p>
                  </a:txBody>
                  <a:tcPr anchor="ctr"/>
                </a:tc>
                <a:tc>
                  <a:txBody>
                    <a:bodyPr/>
                    <a:lstStyle/>
                    <a:p>
                      <a:pPr marL="285750" marR="0" indent="-285750" defTabSz="914400" eaLnBrk="1" fontAlgn="auto" latinLnBrk="0" hangingPunct="1">
                        <a:lnSpc>
                          <a:spcPct val="100000"/>
                        </a:lnSpc>
                        <a:spcBef>
                          <a:spcPts val="0"/>
                        </a:spcBef>
                        <a:spcAft>
                          <a:spcPts val="0"/>
                        </a:spcAft>
                        <a:buClrTx/>
                        <a:buSzTx/>
                        <a:buFont typeface="Arial"/>
                        <a:buChar char="•"/>
                        <a:tabLst/>
                        <a:defRPr/>
                      </a:pPr>
                      <a:r>
                        <a:rPr lang="en-US" baseline="0" dirty="0" smtClean="0"/>
                        <a:t>Dashboards and reports generated by products give teachers a view into class-wide trends and individual progress made by students</a:t>
                      </a:r>
                    </a:p>
                  </a:txBody>
                  <a:tcPr anchor="ctr"/>
                </a:tc>
              </a:tr>
              <a:tr h="1151568">
                <a:tc>
                  <a:txBody>
                    <a:bodyPr/>
                    <a:lstStyle/>
                    <a:p>
                      <a:pPr marL="285750" marR="0" indent="-285750" defTabSz="914400" eaLnBrk="1" fontAlgn="auto" latinLnBrk="0" hangingPunct="1">
                        <a:lnSpc>
                          <a:spcPct val="100000"/>
                        </a:lnSpc>
                        <a:spcBef>
                          <a:spcPts val="0"/>
                        </a:spcBef>
                        <a:spcAft>
                          <a:spcPts val="0"/>
                        </a:spcAft>
                        <a:buClrTx/>
                        <a:buSzTx/>
                        <a:buFont typeface="Arial"/>
                        <a:buChar char="•"/>
                        <a:tabLst/>
                        <a:defRPr/>
                      </a:pPr>
                      <a:r>
                        <a:rPr lang="en-US" baseline="0" dirty="0" smtClean="0"/>
                        <a:t>One-on-one tutoring/coaching provided to all students, either by a human instructor or by software</a:t>
                      </a:r>
                      <a:endParaRPr lang="en-US" dirty="0" smtClean="0"/>
                    </a:p>
                  </a:txBody>
                  <a:tcPr anchor="ctr"/>
                </a:tc>
                <a:tc>
                  <a:txBody>
                    <a:bodyPr/>
                    <a:lstStyle/>
                    <a:p>
                      <a:pPr marL="285750" marR="0" indent="-285750" defTabSz="914400" eaLnBrk="1" fontAlgn="auto" latinLnBrk="0" hangingPunct="1">
                        <a:lnSpc>
                          <a:spcPct val="100000"/>
                        </a:lnSpc>
                        <a:spcBef>
                          <a:spcPts val="0"/>
                        </a:spcBef>
                        <a:spcAft>
                          <a:spcPts val="0"/>
                        </a:spcAft>
                        <a:buClrTx/>
                        <a:buSzTx/>
                        <a:buFont typeface="Arial"/>
                        <a:buChar char="•"/>
                        <a:tabLst/>
                        <a:defRPr/>
                      </a:pPr>
                      <a:r>
                        <a:rPr lang="en-US" baseline="0" dirty="0" smtClean="0"/>
                        <a:t>These products function partly as tutors by providing Interactive feedback and recommended learning paths</a:t>
                      </a:r>
                      <a:endParaRPr lang="en-US" dirty="0" smtClean="0"/>
                    </a:p>
                  </a:txBody>
                  <a:tcPr anchor="ctr"/>
                </a:tc>
              </a:tr>
            </a:tbl>
          </a:graphicData>
        </a:graphic>
      </p:graphicFrame>
    </p:spTree>
    <p:extLst>
      <p:ext uri="{BB962C8B-B14F-4D97-AF65-F5344CB8AC3E}">
        <p14:creationId xmlns:p14="http://schemas.microsoft.com/office/powerpoint/2010/main" val="2993039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3BBC8"/>
          </a:solidFill>
        </p:spPr>
        <p:txBody>
          <a:bodyPr wrap="square" lIns="0" tIns="0" rIns="0" bIns="0" rtlCol="0"/>
          <a:lstStyle/>
          <a:p>
            <a:endParaRPr/>
          </a:p>
        </p:txBody>
      </p:sp>
      <p:sp>
        <p:nvSpPr>
          <p:cNvPr id="3" name="object 3"/>
          <p:cNvSpPr txBox="1"/>
          <p:nvPr/>
        </p:nvSpPr>
        <p:spPr>
          <a:xfrm>
            <a:off x="1600200" y="1104863"/>
            <a:ext cx="6858000" cy="984885"/>
          </a:xfrm>
          <a:prstGeom prst="rect">
            <a:avLst/>
          </a:prstGeom>
        </p:spPr>
        <p:txBody>
          <a:bodyPr vert="horz" wrap="square" lIns="0" tIns="0" rIns="0" bIns="0" rtlCol="0">
            <a:spAutoFit/>
          </a:bodyPr>
          <a:lstStyle/>
          <a:p>
            <a:pPr marL="239395" marR="5080" indent="-227329" algn="ctr">
              <a:lnSpc>
                <a:spcPct val="100000"/>
              </a:lnSpc>
            </a:pPr>
            <a:r>
              <a:rPr lang="en-US" sz="3200" b="1" spc="-5" dirty="0" smtClean="0">
                <a:solidFill>
                  <a:srgbClr val="443947"/>
                </a:solidFill>
                <a:latin typeface="Verdana"/>
                <a:cs typeface="Verdana"/>
              </a:rPr>
              <a:t>Core Components of an Adaptive Learning System</a:t>
            </a:r>
            <a:endParaRPr sz="3200" dirty="0">
              <a:latin typeface="Verdana"/>
              <a:cs typeface="Verdana"/>
            </a:endParaRPr>
          </a:p>
        </p:txBody>
      </p:sp>
      <p:sp>
        <p:nvSpPr>
          <p:cNvPr id="5" name="object 5"/>
          <p:cNvSpPr txBox="1">
            <a:spLocks noGrp="1"/>
          </p:cNvSpPr>
          <p:nvPr>
            <p:ph type="ftr" sz="quarter" idx="5"/>
          </p:nvPr>
        </p:nvSpPr>
        <p:spPr>
          <a:xfrm>
            <a:off x="678180" y="7194248"/>
            <a:ext cx="19888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sp>
        <p:nvSpPr>
          <p:cNvPr id="4" name="TextBox 3"/>
          <p:cNvSpPr txBox="1"/>
          <p:nvPr/>
        </p:nvSpPr>
        <p:spPr>
          <a:xfrm>
            <a:off x="990600" y="2362200"/>
            <a:ext cx="7848600" cy="3139321"/>
          </a:xfrm>
          <a:prstGeom prst="rect">
            <a:avLst/>
          </a:prstGeom>
          <a:noFill/>
        </p:spPr>
        <p:txBody>
          <a:bodyPr wrap="square" rtlCol="0">
            <a:spAutoFit/>
          </a:bodyPr>
          <a:lstStyle/>
          <a:p>
            <a:r>
              <a:rPr lang="en-US" dirty="0" smtClean="0"/>
              <a:t>Content Model:</a:t>
            </a:r>
          </a:p>
          <a:p>
            <a:r>
              <a:rPr lang="en-US" dirty="0"/>
              <a:t>Adaptive learning systems need substantial content tied to standards and learning objectives to use with learners.</a:t>
            </a:r>
            <a:endParaRPr lang="en-US" dirty="0" smtClean="0"/>
          </a:p>
          <a:p>
            <a:endParaRPr lang="en-US" dirty="0"/>
          </a:p>
          <a:p>
            <a:r>
              <a:rPr lang="en-US" dirty="0" smtClean="0"/>
              <a:t>Learner Model:</a:t>
            </a:r>
          </a:p>
          <a:p>
            <a:r>
              <a:rPr lang="en-US" dirty="0"/>
              <a:t>Adaptive learning systems need to gather info about the learners themselves from simple (what students know) to complex (how students best learn).</a:t>
            </a:r>
            <a:endParaRPr lang="en-US" dirty="0" smtClean="0"/>
          </a:p>
          <a:p>
            <a:endParaRPr lang="en-US" dirty="0"/>
          </a:p>
          <a:p>
            <a:r>
              <a:rPr lang="en-US" dirty="0" smtClean="0"/>
              <a:t>Instructional Model:</a:t>
            </a:r>
          </a:p>
          <a:p>
            <a:r>
              <a:rPr lang="en-US" dirty="0"/>
              <a:t>Adaptive learning systems need to make decisions about next instructional steps, and get the right content to the right learner at the right time.</a:t>
            </a:r>
          </a:p>
        </p:txBody>
      </p:sp>
    </p:spTree>
    <p:extLst>
      <p:ext uri="{BB962C8B-B14F-4D97-AF65-F5344CB8AC3E}">
        <p14:creationId xmlns:p14="http://schemas.microsoft.com/office/powerpoint/2010/main" val="1881833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0"/>
                </a:moveTo>
                <a:lnTo>
                  <a:pt x="0" y="5961888"/>
                </a:lnTo>
                <a:lnTo>
                  <a:pt x="10058400" y="5961888"/>
                </a:lnTo>
                <a:lnTo>
                  <a:pt x="10058400" y="0"/>
                </a:lnTo>
                <a:lnTo>
                  <a:pt x="0" y="0"/>
                </a:lnTo>
                <a:close/>
              </a:path>
            </a:pathLst>
          </a:custGeom>
          <a:solidFill>
            <a:srgbClr val="97ADB1"/>
          </a:solidFill>
        </p:spPr>
        <p:txBody>
          <a:bodyPr wrap="square" lIns="0" tIns="0" rIns="0" bIns="0" rtlCol="0"/>
          <a:lstStyle/>
          <a:p>
            <a:endParaRPr/>
          </a:p>
        </p:txBody>
      </p:sp>
      <p:sp>
        <p:nvSpPr>
          <p:cNvPr id="5" name="object 5"/>
          <p:cNvSpPr txBox="1">
            <a:spLocks noGrp="1"/>
          </p:cNvSpPr>
          <p:nvPr>
            <p:ph type="ftr" sz="quarter" idx="5"/>
          </p:nvPr>
        </p:nvSpPr>
        <p:spPr>
          <a:xfrm>
            <a:off x="678180" y="7194248"/>
            <a:ext cx="20650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sp>
        <p:nvSpPr>
          <p:cNvPr id="7" name="Title 6"/>
          <p:cNvSpPr>
            <a:spLocks noGrp="1"/>
          </p:cNvSpPr>
          <p:nvPr>
            <p:ph type="title"/>
          </p:nvPr>
        </p:nvSpPr>
        <p:spPr>
          <a:xfrm>
            <a:off x="0" y="1117563"/>
            <a:ext cx="10058400" cy="492443"/>
          </a:xfrm>
        </p:spPr>
        <p:txBody>
          <a:bodyPr/>
          <a:lstStyle/>
          <a:p>
            <a:pPr algn="ctr"/>
            <a:r>
              <a:rPr lang="en-US" dirty="0" smtClean="0"/>
              <a:t>Levels of Adaptivity and Personalization</a:t>
            </a:r>
            <a:endParaRPr lang="en-US" dirty="0"/>
          </a:p>
        </p:txBody>
      </p:sp>
      <p:graphicFrame>
        <p:nvGraphicFramePr>
          <p:cNvPr id="3" name="Diagram 2"/>
          <p:cNvGraphicFramePr/>
          <p:nvPr>
            <p:extLst>
              <p:ext uri="{D42A27DB-BD31-4B8C-83A1-F6EECF244321}">
                <p14:modId xmlns:p14="http://schemas.microsoft.com/office/powerpoint/2010/main" val="543040906"/>
              </p:ext>
            </p:extLst>
          </p:nvPr>
        </p:nvGraphicFramePr>
        <p:xfrm>
          <a:off x="228600" y="1752600"/>
          <a:ext cx="9677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07490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1B49A"/>
          </a:solidFill>
        </p:spPr>
        <p:txBody>
          <a:bodyPr wrap="square" lIns="0" tIns="0" rIns="0" bIns="0" rtlCol="0"/>
          <a:lstStyle/>
          <a:p>
            <a:pPr marL="285750" indent="-285750">
              <a:buFont typeface="Arial"/>
              <a:buChar char="•"/>
            </a:pPr>
            <a:endParaRPr/>
          </a:p>
        </p:txBody>
      </p:sp>
      <p:sp>
        <p:nvSpPr>
          <p:cNvPr id="3" name="object 3"/>
          <p:cNvSpPr txBox="1"/>
          <p:nvPr/>
        </p:nvSpPr>
        <p:spPr>
          <a:xfrm>
            <a:off x="1524000" y="1104863"/>
            <a:ext cx="7010400" cy="984885"/>
          </a:xfrm>
          <a:prstGeom prst="rect">
            <a:avLst/>
          </a:prstGeom>
        </p:spPr>
        <p:txBody>
          <a:bodyPr vert="horz" wrap="square" lIns="0" tIns="0" rIns="0" bIns="0" rtlCol="0">
            <a:spAutoFit/>
          </a:bodyPr>
          <a:lstStyle/>
          <a:p>
            <a:pPr marL="12700" marR="5080" indent="1270" algn="ctr">
              <a:lnSpc>
                <a:spcPct val="100000"/>
              </a:lnSpc>
              <a:tabLst>
                <a:tab pos="2525395" algn="l"/>
              </a:tabLst>
            </a:pPr>
            <a:r>
              <a:rPr lang="en-US" sz="3200" b="1" spc="-5" dirty="0" smtClean="0">
                <a:solidFill>
                  <a:srgbClr val="443947"/>
                </a:solidFill>
                <a:latin typeface="Verdana"/>
                <a:cs typeface="Verdana"/>
              </a:rPr>
              <a:t>Examples of Adaptive Learning Systems</a:t>
            </a:r>
            <a:endParaRPr sz="3200" dirty="0">
              <a:latin typeface="Verdana"/>
              <a:cs typeface="Verdana"/>
            </a:endParaRPr>
          </a:p>
        </p:txBody>
      </p:sp>
      <p:sp>
        <p:nvSpPr>
          <p:cNvPr id="6" name="object 6"/>
          <p:cNvSpPr txBox="1">
            <a:spLocks noGrp="1"/>
          </p:cNvSpPr>
          <p:nvPr>
            <p:ph type="ftr" sz="quarter" idx="5"/>
          </p:nvPr>
        </p:nvSpPr>
        <p:spPr>
          <a:xfrm>
            <a:off x="678180" y="7194248"/>
            <a:ext cx="19888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pic>
        <p:nvPicPr>
          <p:cNvPr id="10" name="Picture 9" descr="learnsma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 y="2590800"/>
            <a:ext cx="1600200" cy="1600200"/>
          </a:xfrm>
          <a:prstGeom prst="rect">
            <a:avLst/>
          </a:prstGeom>
        </p:spPr>
      </p:pic>
      <p:pic>
        <p:nvPicPr>
          <p:cNvPr id="11" name="Picture 10" descr="waggle-log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10000" y="2590800"/>
            <a:ext cx="2269135" cy="1600200"/>
          </a:xfrm>
          <a:prstGeom prst="rect">
            <a:avLst/>
          </a:prstGeom>
        </p:spPr>
      </p:pic>
      <p:pic>
        <p:nvPicPr>
          <p:cNvPr id="12" name="Picture 11" descr="Brightspace-logo.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39000" y="2590800"/>
            <a:ext cx="1600200" cy="1594162"/>
          </a:xfrm>
          <a:prstGeom prst="rect">
            <a:avLst/>
          </a:prstGeom>
        </p:spPr>
      </p:pic>
      <p:sp>
        <p:nvSpPr>
          <p:cNvPr id="4" name="TextBox 3"/>
          <p:cNvSpPr txBox="1"/>
          <p:nvPr/>
        </p:nvSpPr>
        <p:spPr>
          <a:xfrm>
            <a:off x="304800" y="4343400"/>
            <a:ext cx="2514600" cy="1200329"/>
          </a:xfrm>
          <a:prstGeom prst="rect">
            <a:avLst/>
          </a:prstGeom>
          <a:noFill/>
        </p:spPr>
        <p:txBody>
          <a:bodyPr wrap="square" rtlCol="0">
            <a:spAutoFit/>
          </a:bodyPr>
          <a:lstStyle/>
          <a:p>
            <a:pPr algn="ctr"/>
            <a:r>
              <a:rPr lang="en-US" dirty="0" smtClean="0"/>
              <a:t>Crafts personalized paths for students and revisits concepts to help with retention</a:t>
            </a:r>
            <a:endParaRPr lang="en-US" dirty="0"/>
          </a:p>
        </p:txBody>
      </p:sp>
      <p:sp>
        <p:nvSpPr>
          <p:cNvPr id="5" name="TextBox 4"/>
          <p:cNvSpPr txBox="1"/>
          <p:nvPr/>
        </p:nvSpPr>
        <p:spPr>
          <a:xfrm>
            <a:off x="3657600" y="4343400"/>
            <a:ext cx="2438400" cy="1200329"/>
          </a:xfrm>
          <a:prstGeom prst="rect">
            <a:avLst/>
          </a:prstGeom>
          <a:noFill/>
        </p:spPr>
        <p:txBody>
          <a:bodyPr wrap="square" rtlCol="0">
            <a:spAutoFit/>
          </a:bodyPr>
          <a:lstStyle/>
          <a:p>
            <a:pPr algn="ctr"/>
            <a:r>
              <a:rPr lang="en-US" dirty="0" smtClean="0"/>
              <a:t>Triumph Learning’s “personalized practice tool” for math and English/Language Arts</a:t>
            </a:r>
            <a:endParaRPr lang="en-US" dirty="0"/>
          </a:p>
        </p:txBody>
      </p:sp>
      <p:sp>
        <p:nvSpPr>
          <p:cNvPr id="13" name="TextBox 12"/>
          <p:cNvSpPr txBox="1"/>
          <p:nvPr/>
        </p:nvSpPr>
        <p:spPr>
          <a:xfrm>
            <a:off x="6705600" y="4343400"/>
            <a:ext cx="2514600" cy="1477328"/>
          </a:xfrm>
          <a:prstGeom prst="rect">
            <a:avLst/>
          </a:prstGeom>
          <a:noFill/>
        </p:spPr>
        <p:txBody>
          <a:bodyPr wrap="square" rtlCol="0">
            <a:spAutoFit/>
          </a:bodyPr>
          <a:lstStyle/>
          <a:p>
            <a:pPr algn="ctr"/>
            <a:r>
              <a:rPr lang="en-US" dirty="0" smtClean="0"/>
              <a:t>Creates learning pathways for students from a content library and open education resources</a:t>
            </a:r>
            <a:endParaRPr lang="en-US" dirty="0"/>
          </a:p>
        </p:txBody>
      </p:sp>
    </p:spTree>
    <p:extLst>
      <p:ext uri="{BB962C8B-B14F-4D97-AF65-F5344CB8AC3E}">
        <p14:creationId xmlns:p14="http://schemas.microsoft.com/office/powerpoint/2010/main" val="385184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1B49A"/>
          </a:solidFill>
        </p:spPr>
        <p:txBody>
          <a:bodyPr wrap="square" lIns="0" tIns="0" rIns="0" bIns="0" rtlCol="0"/>
          <a:lstStyle/>
          <a:p>
            <a:endParaRPr/>
          </a:p>
        </p:txBody>
      </p:sp>
      <p:sp>
        <p:nvSpPr>
          <p:cNvPr id="3" name="object 3"/>
          <p:cNvSpPr txBox="1"/>
          <p:nvPr/>
        </p:nvSpPr>
        <p:spPr>
          <a:xfrm>
            <a:off x="1524000" y="1104863"/>
            <a:ext cx="7010400" cy="984885"/>
          </a:xfrm>
          <a:prstGeom prst="rect">
            <a:avLst/>
          </a:prstGeom>
        </p:spPr>
        <p:txBody>
          <a:bodyPr vert="horz" wrap="square" lIns="0" tIns="0" rIns="0" bIns="0" rtlCol="0">
            <a:spAutoFit/>
          </a:bodyPr>
          <a:lstStyle/>
          <a:p>
            <a:pPr marL="12700" marR="5080" indent="1270" algn="ctr">
              <a:lnSpc>
                <a:spcPct val="100000"/>
              </a:lnSpc>
              <a:tabLst>
                <a:tab pos="2525395" algn="l"/>
              </a:tabLst>
            </a:pPr>
            <a:r>
              <a:rPr lang="en-US" sz="3200" b="1" spc="-5" dirty="0" smtClean="0">
                <a:solidFill>
                  <a:srgbClr val="443947"/>
                </a:solidFill>
                <a:latin typeface="Verdana"/>
                <a:cs typeface="Verdana"/>
              </a:rPr>
              <a:t>Examples of Adaptive Learning Systems</a:t>
            </a:r>
            <a:endParaRPr sz="3200" dirty="0">
              <a:latin typeface="Verdana"/>
              <a:cs typeface="Verdana"/>
            </a:endParaRPr>
          </a:p>
        </p:txBody>
      </p:sp>
      <p:sp>
        <p:nvSpPr>
          <p:cNvPr id="6" name="object 6"/>
          <p:cNvSpPr txBox="1">
            <a:spLocks noGrp="1"/>
          </p:cNvSpPr>
          <p:nvPr>
            <p:ph type="ftr" sz="quarter" idx="5"/>
          </p:nvPr>
        </p:nvSpPr>
        <p:spPr>
          <a:xfrm>
            <a:off x="678180" y="7194248"/>
            <a:ext cx="19888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pic>
        <p:nvPicPr>
          <p:cNvPr id="8" name="Picture 7" descr="alek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7800" y="2590800"/>
            <a:ext cx="1600200" cy="1600200"/>
          </a:xfrm>
          <a:prstGeom prst="rect">
            <a:avLst/>
          </a:prstGeom>
        </p:spPr>
      </p:pic>
      <p:pic>
        <p:nvPicPr>
          <p:cNvPr id="9" name="Picture 8" descr="dreambox.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43600" y="2590800"/>
            <a:ext cx="2016439" cy="1600200"/>
          </a:xfrm>
          <a:prstGeom prst="rect">
            <a:avLst/>
          </a:prstGeom>
        </p:spPr>
      </p:pic>
      <p:sp>
        <p:nvSpPr>
          <p:cNvPr id="4" name="TextBox 3"/>
          <p:cNvSpPr txBox="1"/>
          <p:nvPr/>
        </p:nvSpPr>
        <p:spPr>
          <a:xfrm>
            <a:off x="1143000" y="4419600"/>
            <a:ext cx="2209800" cy="923330"/>
          </a:xfrm>
          <a:prstGeom prst="rect">
            <a:avLst/>
          </a:prstGeom>
          <a:noFill/>
        </p:spPr>
        <p:txBody>
          <a:bodyPr wrap="square" rtlCol="0">
            <a:spAutoFit/>
          </a:bodyPr>
          <a:lstStyle/>
          <a:p>
            <a:pPr algn="ctr"/>
            <a:r>
              <a:rPr lang="en-US" dirty="0" smtClean="0"/>
              <a:t>One of the first Internet-based tutoring programs</a:t>
            </a:r>
            <a:endParaRPr lang="en-US" dirty="0"/>
          </a:p>
        </p:txBody>
      </p:sp>
      <p:sp>
        <p:nvSpPr>
          <p:cNvPr id="5" name="TextBox 4"/>
          <p:cNvSpPr txBox="1"/>
          <p:nvPr/>
        </p:nvSpPr>
        <p:spPr>
          <a:xfrm>
            <a:off x="5791200" y="4343400"/>
            <a:ext cx="2286000" cy="1200329"/>
          </a:xfrm>
          <a:prstGeom prst="rect">
            <a:avLst/>
          </a:prstGeom>
          <a:noFill/>
        </p:spPr>
        <p:txBody>
          <a:bodyPr wrap="square" rtlCol="0">
            <a:spAutoFit/>
          </a:bodyPr>
          <a:lstStyle/>
          <a:p>
            <a:pPr algn="ctr"/>
            <a:r>
              <a:rPr lang="en-US" dirty="0" smtClean="0"/>
              <a:t>Adaptive </a:t>
            </a:r>
            <a:r>
              <a:rPr lang="en-US" dirty="0"/>
              <a:t>learning program targeting K-8 math concepts and skills</a:t>
            </a:r>
          </a:p>
        </p:txBody>
      </p:sp>
    </p:spTree>
    <p:extLst>
      <p:ext uri="{BB962C8B-B14F-4D97-AF65-F5344CB8AC3E}">
        <p14:creationId xmlns:p14="http://schemas.microsoft.com/office/powerpoint/2010/main" val="2306713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B5A59"/>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591</TotalTime>
  <Words>1999</Words>
  <Application>Microsoft Macintosh PowerPoint</Application>
  <PresentationFormat>Custom</PresentationFormat>
  <Paragraphs>150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Objectives</vt:lpstr>
      <vt:lpstr>Adaptive Learning – a Definition</vt:lpstr>
      <vt:lpstr>Adaptive Learning – a Definition</vt:lpstr>
      <vt:lpstr>Practices vs. Products</vt:lpstr>
      <vt:lpstr>PowerPoint Presentation</vt:lpstr>
      <vt:lpstr>Levels of Adaptivity and Personalization</vt:lpstr>
      <vt:lpstr>PowerPoint Presentation</vt:lpstr>
      <vt:lpstr>PowerPoint Presentation</vt:lpstr>
      <vt:lpstr>Adaptive Learning – Still in its Infancy</vt:lpstr>
      <vt:lpstr>What’s Next in Adaptive Learning Systems?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BYOD-Presentation-for-Educators.indd</dc:title>
  <cp:lastModifiedBy>Allison Parker</cp:lastModifiedBy>
  <cp:revision>28</cp:revision>
  <dcterms:created xsi:type="dcterms:W3CDTF">2014-08-15T18:31:54Z</dcterms:created>
  <dcterms:modified xsi:type="dcterms:W3CDTF">2017-05-17T16:38:05Z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2014-08-15T00:00:00Z</vt:filetime>
  </property>
  <property fmtid="{D5CDD505-2E9C-101B-9397-08002B2CF9AE}" pid="3" name="LastSaved">
    <vt:filetime>2014-08-16T00:00:00Z</vt:filetime>
  </property>
</Properties>
</file>