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528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A6309-FA5B-184B-BF46-524DF0474AB7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C8410-37F8-324F-B4E5-D9FF241C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100" y="1700191"/>
            <a:ext cx="4027804" cy="411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70474" y="1698363"/>
            <a:ext cx="4017009" cy="475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547" y="1117563"/>
            <a:ext cx="847530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1928791"/>
            <a:ext cx="7391400" cy="395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8180" y="7194248"/>
            <a:ext cx="1860550" cy="19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8668" y="7222004"/>
            <a:ext cx="1199515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k12blueprin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k12blueprin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k12blueprint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k12blueprint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k12blueprint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k12blueprin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k12blueprin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k12blueprint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k12blueprint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k12blueprin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65"/>
            <a:ext cx="10058400" cy="6269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lang="en-US" sz="900" spc="-5" dirty="0" smtClean="0">
                <a:solidFill>
                  <a:srgbClr val="7D868C"/>
                </a:solidFill>
                <a:latin typeface="Verdana"/>
                <a:cs typeface="Verdana"/>
              </a:rPr>
              <a:t>Clarity Innovations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3141" y="3418629"/>
            <a:ext cx="7426325" cy="1285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Bring</a:t>
            </a:r>
            <a:r>
              <a:rPr sz="45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 Ow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 Device</a:t>
            </a:r>
            <a:endParaRPr sz="4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Presentation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fo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Educators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60579" y="1923227"/>
            <a:ext cx="3713479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Constantly 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Changing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061" y="4955868"/>
            <a:ext cx="660082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Constant change requires independent learners with new skills for changing work 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vironments: critical thinking, 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ation, creativi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7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, and communication.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6193" y="2438920"/>
            <a:ext cx="3252990" cy="2218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3227"/>
            <a:ext cx="6736715" cy="368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9230">
              <a:lnSpc>
                <a:spcPct val="10000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New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Skill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25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Literacies</a:t>
            </a:r>
            <a:endParaRPr sz="2500">
              <a:latin typeface="Verdana"/>
              <a:cs typeface="Verdana"/>
            </a:endParaRPr>
          </a:p>
          <a:p>
            <a:pPr marL="266065" indent="-253365">
              <a:lnSpc>
                <a:spcPct val="100000"/>
              </a:lnSpc>
              <a:spcBef>
                <a:spcPts val="110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Critical Thinking and Problem Solving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ation across Networks and Leading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Influence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Agili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and Adaptabili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Initiati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and Entrepreneurialism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Effecti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 and </a:t>
            </a:r>
            <a:r>
              <a:rPr sz="1800" spc="-6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ritten Communication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Accessing and Analyzing Information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Curiosi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and Imagination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8484" y="1923227"/>
            <a:ext cx="66008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Physical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Virtual</a:t>
            </a:r>
            <a:r>
              <a:rPr sz="25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Learnin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g 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Spaces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5480" y="5590868"/>
            <a:ext cx="652780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9895" marR="5080" indent="-1687830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Students li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in a world where they can learn a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ywhere, a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time and from a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one.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96578" y="2355088"/>
            <a:ext cx="4431611" cy="2947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4973" y="1104863"/>
            <a:ext cx="597535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tabLst>
                <a:tab pos="2525395" algn="l"/>
              </a:tabLst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hav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	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clea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vision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of 21st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centur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learning,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but ho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ge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there?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" y="2826511"/>
            <a:ext cx="4485132" cy="299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8265" y="2830249"/>
            <a:ext cx="4485129" cy="2986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5"/>
              </a:rPr>
              <a:t>www.k12blueprint.com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5915">
              <a:lnSpc>
                <a:spcPct val="100000"/>
              </a:lnSpc>
            </a:pPr>
            <a:r>
              <a:rPr dirty="0"/>
              <a:t>Bring</a:t>
            </a:r>
            <a:r>
              <a:rPr spc="-10" dirty="0"/>
              <a:t> </a:t>
            </a:r>
            <a:r>
              <a:rPr spc="-25" dirty="0"/>
              <a:t>Your</a:t>
            </a:r>
            <a:r>
              <a:rPr spc="-5" dirty="0"/>
              <a:t> Ow</a:t>
            </a:r>
            <a:r>
              <a:rPr dirty="0"/>
              <a:t>n</a:t>
            </a:r>
            <a:r>
              <a:rPr spc="-5" dirty="0"/>
              <a:t> Device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100" y="1910527"/>
            <a:ext cx="3862704" cy="254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95" algn="ctr">
              <a:lnSpc>
                <a:spcPct val="10000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PROS</a:t>
            </a:r>
            <a:endParaRPr sz="2500">
              <a:latin typeface="Verdana"/>
              <a:cs typeface="Verdana"/>
            </a:endParaRPr>
          </a:p>
          <a:p>
            <a:pPr marL="266065" marR="675005" indent="-253365">
              <a:lnSpc>
                <a:spcPct val="115700"/>
              </a:lnSpc>
              <a:spcBef>
                <a:spcPts val="76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 for 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ery student, a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ytime access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aren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-financed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ypically up-to-date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No cost for upg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ades or repairs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0500" y="1910527"/>
            <a:ext cx="4092575" cy="317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algn="ctr">
              <a:lnSpc>
                <a:spcPct val="100000"/>
              </a:lnSpc>
            </a:pP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CONS</a:t>
            </a:r>
            <a:endParaRPr sz="25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76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Lack of uniformi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of devices and platforms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Uncontrolled network access</a:t>
            </a:r>
            <a:endParaRPr sz="1800">
              <a:latin typeface="Verdana"/>
              <a:cs typeface="Verdana"/>
            </a:endParaRPr>
          </a:p>
          <a:p>
            <a:pPr marL="266065" marR="78422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equires a robust network inf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astructure with large bandwidth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Limitations of mobile devices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7350" y="1104863"/>
            <a:ext cx="516064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734" marR="5080" indent="-407670">
              <a:lnSpc>
                <a:spcPct val="100000"/>
              </a:lnSpc>
            </a:pP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Comparing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 technology integration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models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0244" y="2247912"/>
            <a:ext cx="5070855" cy="3991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8100" y="5921418"/>
            <a:ext cx="233426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(Click</a:t>
            </a:r>
            <a:r>
              <a:rPr sz="1800" u="sng" spc="180" dirty="0">
                <a:solidFill>
                  <a:srgbClr val="26A9E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to</a:t>
            </a:r>
            <a:r>
              <a:rPr sz="1800" u="sng" spc="180" dirty="0">
                <a:solidFill>
                  <a:srgbClr val="26A9E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pl</a:t>
            </a:r>
            <a:r>
              <a:rPr sz="1800" u="sng" spc="-15" dirty="0">
                <a:solidFill>
                  <a:srgbClr val="26A9E0"/>
                </a:solidFill>
                <a:latin typeface="Verdana"/>
                <a:cs typeface="Verdana"/>
              </a:rPr>
              <a:t>a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y</a:t>
            </a:r>
            <a:r>
              <a:rPr sz="1800" u="sng" spc="180" dirty="0">
                <a:solidFill>
                  <a:srgbClr val="26A9E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video)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0758" y="1104863"/>
            <a:ext cx="33172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BYOD	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Benefits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126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47307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Learning a</a:t>
            </a:r>
            <a:r>
              <a:rPr spc="-25" dirty="0"/>
              <a:t>n</a:t>
            </a:r>
            <a:r>
              <a:rPr dirty="0"/>
              <a:t>ytime, a</a:t>
            </a:r>
            <a:r>
              <a:rPr spc="-25" dirty="0"/>
              <a:t>n</a:t>
            </a:r>
            <a:r>
              <a:rPr dirty="0"/>
              <a:t>ywhere without schedule or access restrictions</a:t>
            </a:r>
          </a:p>
          <a:p>
            <a:pPr marL="266065" marR="9080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P</a:t>
            </a:r>
            <a:r>
              <a:rPr dirty="0"/>
              <a:t>aren</a:t>
            </a:r>
            <a:r>
              <a:rPr spc="-40" dirty="0"/>
              <a:t>t</a:t>
            </a:r>
            <a:r>
              <a:rPr spc="-10" dirty="0"/>
              <a:t>-financed,</a:t>
            </a:r>
            <a:r>
              <a:rPr dirty="0"/>
              <a:t> allowing schools to de</a:t>
            </a:r>
            <a:r>
              <a:rPr spc="-20" dirty="0"/>
              <a:t>v</a:t>
            </a:r>
            <a:r>
              <a:rPr dirty="0"/>
              <a:t>ote much-needed funding to other prog</a:t>
            </a:r>
            <a:r>
              <a:rPr spc="-40" dirty="0"/>
              <a:t>r</a:t>
            </a:r>
            <a:r>
              <a:rPr dirty="0"/>
              <a:t>ams or technologies</a:t>
            </a: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P</a:t>
            </a:r>
            <a:r>
              <a:rPr dirty="0"/>
              <a:t>ersonali</a:t>
            </a:r>
            <a:r>
              <a:rPr spc="-15" dirty="0"/>
              <a:t>z</a:t>
            </a:r>
            <a:r>
              <a:rPr dirty="0"/>
              <a:t>ed devices</a:t>
            </a: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Devices are commonly more up- to-date with newer features</a:t>
            </a: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No repairs or maintenance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173355" indent="-253365">
              <a:lnSpc>
                <a:spcPct val="115799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Cos</a:t>
            </a:r>
            <a:r>
              <a:rPr spc="-35" dirty="0"/>
              <a:t>t</a:t>
            </a:r>
            <a:r>
              <a:rPr dirty="0"/>
              <a:t>-effecti</a:t>
            </a:r>
            <a:r>
              <a:rPr spc="-20" dirty="0"/>
              <a:t>v</a:t>
            </a:r>
            <a:r>
              <a:rPr dirty="0"/>
              <a:t>e, works with decreasing technology budgets</a:t>
            </a: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Allows for immediate application in the classroom</a:t>
            </a:r>
          </a:p>
          <a:p>
            <a:pPr marL="266065" marR="27432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Competiti</a:t>
            </a:r>
            <a:r>
              <a:rPr spc="-20" dirty="0"/>
              <a:t>v</a:t>
            </a:r>
            <a:r>
              <a:rPr dirty="0"/>
              <a:t>e pricing of tablets, smartphones, and laptop computers—B</a:t>
            </a:r>
            <a:r>
              <a:rPr spc="-20" dirty="0"/>
              <a:t>Y</a:t>
            </a:r>
            <a:r>
              <a:rPr dirty="0"/>
              <a:t>OD a viable option for ma</a:t>
            </a:r>
            <a:r>
              <a:rPr spc="-25" dirty="0"/>
              <a:t>n</a:t>
            </a:r>
            <a:r>
              <a:rPr dirty="0"/>
              <a:t>y families</a:t>
            </a:r>
          </a:p>
          <a:p>
            <a:pPr marL="266065" marR="698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R</a:t>
            </a:r>
            <a:r>
              <a:rPr dirty="0"/>
              <a:t>eplicates a technolog</a:t>
            </a:r>
            <a:r>
              <a:rPr spc="-40" dirty="0"/>
              <a:t>y</a:t>
            </a:r>
            <a:r>
              <a:rPr dirty="0"/>
              <a:t>-rich e</a:t>
            </a:r>
            <a:r>
              <a:rPr spc="-20" dirty="0"/>
              <a:t>n</a:t>
            </a:r>
            <a:r>
              <a:rPr dirty="0"/>
              <a:t>vironment already common in higher education and business</a:t>
            </a:r>
          </a:p>
          <a:p>
            <a:pPr marL="266065" marR="43497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Flexibili</a:t>
            </a:r>
            <a:r>
              <a:rPr spc="-10" dirty="0"/>
              <a:t>t</a:t>
            </a:r>
            <a:r>
              <a:rPr spc="-40" dirty="0"/>
              <a:t>y</a:t>
            </a:r>
            <a:r>
              <a:rPr dirty="0"/>
              <a:t>—support different learners with different needs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9F8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</a:t>
            </a:r>
            <a:r>
              <a:rPr dirty="0"/>
              <a:t>Challenges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20" dirty="0"/>
              <a:t>Considerations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100" y="1928791"/>
            <a:ext cx="8713470" cy="443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19494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9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spc="30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students be dist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acted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their devices? How am I 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 going to compete for their attention?</a:t>
            </a:r>
            <a:endParaRPr sz="1800">
              <a:latin typeface="Verdana"/>
              <a:cs typeface="Verdana"/>
            </a:endParaRPr>
          </a:p>
          <a:p>
            <a:pPr marL="266700" marR="5080">
              <a:lnSpc>
                <a:spcPts val="2200"/>
              </a:lnSpc>
              <a:spcBef>
                <a:spcPts val="80"/>
              </a:spcBef>
            </a:pP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Teacher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found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success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h simple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signals,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word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“Devices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Down” </a:t>
            </a:r>
            <a:r>
              <a:rPr sz="1500" i="1" spc="-20" dirty="0">
                <a:solidFill>
                  <a:srgbClr val="FFFFFF"/>
                </a:solidFill>
                <a:latin typeface="Verdana"/>
                <a:cs typeface="Verdana"/>
              </a:rPr>
              <a:t>whe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thei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stop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listen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Verdana"/>
                <a:cs typeface="Verdana"/>
              </a:rPr>
              <a:t>Whe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device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integra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par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learnin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won’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distracted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wil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engaged</a:t>
            </a:r>
            <a:endParaRPr sz="15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560"/>
              </a:spcBef>
            </a:pP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learn.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00">
              <a:latin typeface="Times New Roman"/>
              <a:cs typeface="Times New Roman"/>
            </a:endParaRPr>
          </a:p>
          <a:p>
            <a:pPr marL="266065" marR="461009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How will I pre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ent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students from accessing inappropriate sites on their devices?</a:t>
            </a:r>
            <a:endParaRPr sz="1800">
              <a:latin typeface="Verdana"/>
              <a:cs typeface="Verdana"/>
            </a:endParaRPr>
          </a:p>
          <a:p>
            <a:pPr marL="266700" marR="798195">
              <a:lnSpc>
                <a:spcPts val="2200"/>
              </a:lnSpc>
              <a:spcBef>
                <a:spcPts val="80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Successful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BYOD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strategies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plac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wit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h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classroom </a:t>
            </a:r>
            <a:r>
              <a:rPr sz="1500" i="1" spc="-20" dirty="0">
                <a:solidFill>
                  <a:srgbClr val="FFFFFF"/>
                </a:solidFill>
                <a:latin typeface="Verdana"/>
                <a:cs typeface="Verdana"/>
              </a:rPr>
              <a:t>managemen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persona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devices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school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AUP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establish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communicate specifically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where and when devices can be used, as well as policies for social</a:t>
            </a:r>
            <a:endParaRPr sz="15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560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networking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messaging.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How will I learn so ma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different devices?</a:t>
            </a:r>
            <a:endParaRPr sz="18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340"/>
              </a:spcBef>
            </a:pP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Yo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rely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another-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technolog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experts.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9F8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</a:t>
            </a:r>
            <a:r>
              <a:rPr dirty="0"/>
              <a:t>Challenges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20" dirty="0"/>
              <a:t>Considerations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100" y="1928791"/>
            <a:ext cx="8520430" cy="415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61976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 soft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 that I use won</a:t>
            </a:r>
            <a:r>
              <a:rPr sz="1800" spc="2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work on cell phones or tablets. With so ma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different platforms and devices in one class, how will we 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ate and share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files?</a:t>
            </a:r>
            <a:endParaRPr sz="1800">
              <a:latin typeface="Verdana"/>
              <a:cs typeface="Verdana"/>
            </a:endParaRPr>
          </a:p>
          <a:p>
            <a:pPr marL="266700" marR="27940">
              <a:lnSpc>
                <a:spcPts val="2200"/>
              </a:lnSpc>
              <a:spcBef>
                <a:spcPts val="80"/>
              </a:spcBef>
            </a:pP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Web-base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applications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 wor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mos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t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accommodate common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needs,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includin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phot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editing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multimedi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presentations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endParaRPr sz="15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560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free.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5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What about 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students who can</a:t>
            </a:r>
            <a:r>
              <a:rPr sz="1800" spc="2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afford a device?</a:t>
            </a:r>
            <a:endParaRPr sz="1800">
              <a:latin typeface="Verdana"/>
              <a:cs typeface="Verdana"/>
            </a:endParaRPr>
          </a:p>
          <a:p>
            <a:pPr marL="266700" marR="5080">
              <a:lnSpc>
                <a:spcPts val="2200"/>
              </a:lnSpc>
              <a:spcBef>
                <a:spcPts val="80"/>
              </a:spcBef>
            </a:pP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Withou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t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cost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supplying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devic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every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student,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schools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apply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their technolog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budge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purchasin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device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loaning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BYOD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programs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ask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parent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donat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device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Verdana"/>
                <a:cs typeface="Verdana"/>
              </a:rPr>
              <a:t>whe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purchas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ones,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ask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15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560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share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h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another.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Will B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 cause more theft problems?</a:t>
            </a:r>
            <a:endParaRPr sz="18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340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schools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actually report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decreas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thef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devices.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9F8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</a:t>
            </a:r>
            <a:r>
              <a:rPr dirty="0"/>
              <a:t>Challenges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20" dirty="0"/>
              <a:t>Considerations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100" y="1928791"/>
            <a:ext cx="8614410" cy="370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508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I’m interested, but I don</a:t>
            </a:r>
            <a:r>
              <a:rPr sz="1800" spc="2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know how to start. I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erwhelming to think about changing 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entire teaching approach.</a:t>
            </a:r>
            <a:endParaRPr sz="1800">
              <a:latin typeface="Verdana"/>
              <a:cs typeface="Verdana"/>
            </a:endParaRPr>
          </a:p>
          <a:p>
            <a:pPr marL="266700" marR="94615">
              <a:lnSpc>
                <a:spcPts val="2200"/>
              </a:lnSpc>
              <a:spcBef>
                <a:spcPts val="80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Successful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BYOD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buil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network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teacher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whic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h </a:t>
            </a:r>
            <a:r>
              <a:rPr sz="1500" i="1" spc="-2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include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professiona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in-clas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visits,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lesso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demonstration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instructional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technolog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specialists.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Ther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BYOD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professiona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communities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endParaRPr sz="15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560"/>
              </a:spcBef>
            </a:pP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advice.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00">
              <a:latin typeface="Times New Roman"/>
              <a:cs typeface="Times New Roman"/>
            </a:endParaRPr>
          </a:p>
          <a:p>
            <a:pPr marL="266065" marR="46926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I’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tried using online videos with 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class in the computer la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. The videos streamed too slowly and the network 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ept c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ashing. If 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ery student in the school has a device, i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just going to slow down the network 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en more.</a:t>
            </a:r>
            <a:endParaRPr sz="1800">
              <a:latin typeface="Verdana"/>
              <a:cs typeface="Verdana"/>
            </a:endParaRPr>
          </a:p>
          <a:p>
            <a:pPr marL="266700" marR="163830">
              <a:lnSpc>
                <a:spcPts val="2200"/>
              </a:lnSpc>
              <a:spcBef>
                <a:spcPts val="80"/>
              </a:spcBef>
            </a:pP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BYOD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requires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school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upgrade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it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network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infrastructur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handle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Verdana"/>
                <a:cs typeface="Verdana"/>
              </a:rPr>
              <a:t>increased demand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Verdana"/>
                <a:cs typeface="Verdana"/>
              </a:rPr>
              <a:t>bandwidth.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9585">
              <a:lnSpc>
                <a:spcPts val="3754"/>
              </a:lnSpc>
            </a:pPr>
            <a:r>
              <a:rPr spc="-5"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4459605" cy="266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7493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Define the cha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acteristics of tod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students</a:t>
            </a:r>
            <a:endParaRPr sz="1800">
              <a:latin typeface="Verdana"/>
              <a:cs typeface="Verdana"/>
            </a:endParaRPr>
          </a:p>
          <a:p>
            <a:pPr marL="266065" marR="44640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Examine a 21st century learning 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vironment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Explore B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 in the classroom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 st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ategies for implementing B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7925" y="1943100"/>
            <a:ext cx="2504706" cy="3035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455">
              <a:lnSpc>
                <a:spcPct val="100000"/>
              </a:lnSpc>
            </a:pPr>
            <a:r>
              <a:rPr spc="-30" dirty="0"/>
              <a:t>BYOD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5" dirty="0"/>
              <a:t>Classroom</a:t>
            </a:r>
          </a:p>
        </p:txBody>
      </p:sp>
      <p:sp>
        <p:nvSpPr>
          <p:cNvPr id="4" name="object 4"/>
          <p:cNvSpPr/>
          <p:nvPr/>
        </p:nvSpPr>
        <p:spPr>
          <a:xfrm>
            <a:off x="1150696" y="1780539"/>
            <a:ext cx="7757009" cy="4462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455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5" dirty="0"/>
              <a:t>Classroom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7288530" cy="415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Data organization tools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9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eb-based applications for classroom polling and quick tests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udio for podcasting and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adio broadcasts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QR codes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Digital storytelling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Language learning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Probe attachments for measuring data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Course companion sites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0">
              <a:lnSpc>
                <a:spcPts val="3754"/>
              </a:lnSpc>
            </a:pPr>
            <a:r>
              <a:rPr spc="-25" dirty="0"/>
              <a:t>Meet</a:t>
            </a:r>
            <a:r>
              <a:rPr spc="-5" dirty="0"/>
              <a:t> </a:t>
            </a:r>
            <a:r>
              <a:rPr spc="-25" dirty="0"/>
              <a:t>Mike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398" y="1928791"/>
            <a:ext cx="7347584" cy="435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0">
              <a:lnSpc>
                <a:spcPct val="1000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arri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es at school with his cell phone</a:t>
            </a:r>
            <a:endParaRPr sz="1800">
              <a:latin typeface="Verdana"/>
              <a:cs typeface="Verdana"/>
            </a:endParaRPr>
          </a:p>
          <a:p>
            <a:pPr marL="2273300" marR="5080">
              <a:lnSpc>
                <a:spcPct val="115799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in his hand. Already he has connected with three of his friends and made plans to meet up at lunch time. During his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first class, the teacher posts a question on the inte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whiteboard.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and the other students</a:t>
            </a:r>
            <a:endParaRPr sz="1800">
              <a:latin typeface="Verdana"/>
              <a:cs typeface="Verdana"/>
            </a:endParaRPr>
          </a:p>
          <a:p>
            <a:pPr marL="12700" marR="28575">
              <a:lnSpc>
                <a:spcPct val="115799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respond to the question using their cell phones, then view the results in real-time on the board. This starts a class discussion, where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pulls his tablet computer out of his backpack to look up information that will support his opinion. 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the height of discussion, the bell signals the end of class. The teacher promptly posts the question on the class website discussion forum. Mi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reads and responds to his classmates’ continued discussion on his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to the next class.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4300" y="1943100"/>
            <a:ext cx="2019680" cy="1753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0">
              <a:lnSpc>
                <a:spcPts val="3754"/>
              </a:lnSpc>
            </a:pPr>
            <a:r>
              <a:rPr spc="-25" dirty="0"/>
              <a:t>Meet</a:t>
            </a:r>
            <a:r>
              <a:rPr spc="-5" dirty="0"/>
              <a:t> </a:t>
            </a:r>
            <a:r>
              <a:rPr spc="-25" dirty="0"/>
              <a:t>Mike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398" y="1928791"/>
            <a:ext cx="7294245" cy="372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0" marR="109855">
              <a:lnSpc>
                <a:spcPct val="115799"/>
              </a:lnSpc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lunch,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asks his friends for their opinions and adds their point of view to the discussion forum. Later that e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ening,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is at home listening to a podcast that he has downloaded. This inspires him to create his own podcast to present and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discuss his opinion on the topic. He uploads the podcast to the class website, where his peers promptly recei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it on their own mobile devices. They le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comments on the site. The next 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7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, the teacher uses these comments as material to launch</a:t>
            </a:r>
            <a:endParaRPr sz="1800">
              <a:latin typeface="Verdana"/>
              <a:cs typeface="Verdana"/>
            </a:endParaRPr>
          </a:p>
          <a:p>
            <a:pPr marL="12700" marR="600075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 new discussion. Mi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eagerly pulls out his cell phone for another real-time poll.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4300" y="1943100"/>
            <a:ext cx="2019680" cy="1753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1855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encourage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Mike</a:t>
            </a:r>
            <a:r>
              <a:rPr spc="-5" dirty="0"/>
              <a:t> </a:t>
            </a:r>
            <a:r>
              <a:rPr spc="-20" dirty="0"/>
              <a:t>to</a:t>
            </a:r>
            <a:r>
              <a:rPr dirty="0"/>
              <a:t> </a:t>
            </a:r>
            <a:r>
              <a:rPr spc="-5" dirty="0"/>
              <a:t>be: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2566670" cy="366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Engaged in learning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Sel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-moti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ated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Sel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-directed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Independent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Creati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Communicati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 critical thin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4290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Educationa</a:t>
            </a:r>
            <a:r>
              <a:rPr dirty="0"/>
              <a:t>l</a:t>
            </a:r>
            <a:r>
              <a:rPr spc="5" dirty="0"/>
              <a:t> </a:t>
            </a:r>
            <a:r>
              <a:rPr dirty="0"/>
              <a:t>Impact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More engaged and moti</a:t>
            </a:r>
            <a:r>
              <a:rPr spc="-45" dirty="0"/>
              <a:t>v</a:t>
            </a:r>
            <a:r>
              <a:rPr dirty="0"/>
              <a:t>ated students</a:t>
            </a:r>
          </a:p>
          <a:p>
            <a:pPr marL="266065" marR="23749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Students are held accountable for their learning, puts them in charge</a:t>
            </a: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Encou</a:t>
            </a:r>
            <a:r>
              <a:rPr spc="-35" dirty="0"/>
              <a:t>r</a:t>
            </a:r>
            <a:r>
              <a:rPr dirty="0"/>
              <a:t>ages continued learning outside of the classroom </a:t>
            </a:r>
            <a:r>
              <a:rPr spc="-30" dirty="0"/>
              <a:t>w</a:t>
            </a:r>
            <a:r>
              <a:rPr dirty="0"/>
              <a:t>alls</a:t>
            </a:r>
          </a:p>
          <a:p>
            <a:pPr marL="266065" marR="73977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P</a:t>
            </a:r>
            <a:r>
              <a:rPr dirty="0"/>
              <a:t>ersonali</a:t>
            </a:r>
            <a:r>
              <a:rPr spc="-15" dirty="0"/>
              <a:t>z</a:t>
            </a:r>
            <a:r>
              <a:rPr dirty="0"/>
              <a:t>ed, students tap into their individual learning preferences</a:t>
            </a:r>
          </a:p>
          <a:p>
            <a:pPr marL="266065" marR="413384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Helps students identi</a:t>
            </a:r>
            <a:r>
              <a:rPr spc="-15" dirty="0"/>
              <a:t>f</a:t>
            </a:r>
            <a:r>
              <a:rPr dirty="0"/>
              <a:t>y skills that will ma</a:t>
            </a:r>
            <a:r>
              <a:rPr spc="-20" dirty="0"/>
              <a:t>k</a:t>
            </a:r>
            <a:r>
              <a:rPr dirty="0"/>
              <a:t>e them life-long learners</a:t>
            </a:r>
          </a:p>
          <a:p>
            <a:pPr marL="266065" marR="1447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Gi</a:t>
            </a:r>
            <a:r>
              <a:rPr spc="-15" dirty="0"/>
              <a:t>v</a:t>
            </a:r>
            <a:r>
              <a:rPr dirty="0"/>
              <a:t>es students a preview of how their future workplaces will ope</a:t>
            </a:r>
            <a:r>
              <a:rPr spc="-35" dirty="0"/>
              <a:t>r</a:t>
            </a:r>
            <a:r>
              <a:rPr dirty="0"/>
              <a:t>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65"/>
            <a:ext cx="10058400" cy="6269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lang="en-US" sz="900" spc="-5" dirty="0" smtClean="0">
                <a:solidFill>
                  <a:srgbClr val="7D868C"/>
                </a:solidFill>
                <a:latin typeface="Verdana"/>
                <a:cs typeface="Verdana"/>
              </a:rPr>
              <a:t>Clarity Innovations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3684" y="3428963"/>
            <a:ext cx="611759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wil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inspire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engag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them in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21st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centur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learning?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1828" y="1104863"/>
            <a:ext cx="550291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9770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Whic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word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best describ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students?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7304" y="2488704"/>
            <a:ext cx="4815928" cy="3494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8220">
              <a:lnSpc>
                <a:spcPts val="3754"/>
              </a:lnSpc>
            </a:pPr>
            <a:r>
              <a:rPr spc="-20" dirty="0"/>
              <a:t>Today’s</a:t>
            </a:r>
            <a:r>
              <a:rPr spc="-15" dirty="0"/>
              <a:t> </a:t>
            </a:r>
            <a:r>
              <a:rPr spc="-5" dirty="0"/>
              <a:t>Students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159" y="1928791"/>
            <a:ext cx="5778500" cy="366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digita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natives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li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in 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multimedi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world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Their media is all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color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prioriti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z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visual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demand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creativity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learn best through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trial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error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constantly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connec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b="1" spc="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collaborate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access information that is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live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linked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6000" y="1104863"/>
            <a:ext cx="602361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Wha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shoul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look like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in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21st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century?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200" y="2768600"/>
            <a:ext cx="7340599" cy="2637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9135" y="1923227"/>
            <a:ext cx="119507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Mobile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1082" y="5273368"/>
            <a:ext cx="559054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4505" marR="5080" indent="-472440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Students li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in a world with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ytime,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ywhere access to information at their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fingertips.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12655" y="2375407"/>
            <a:ext cx="4008197" cy="2659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6950" y="1928815"/>
            <a:ext cx="23844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Collaborative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223" y="5278956"/>
            <a:ext cx="597662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echnology has pr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vided our students with a social, 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world. They thri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on tea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work and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figuring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things out with their friends.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6" name="object 6"/>
          <p:cNvSpPr/>
          <p:nvPr/>
        </p:nvSpPr>
        <p:spPr>
          <a:xfrm>
            <a:off x="3012655" y="2375407"/>
            <a:ext cx="4008197" cy="2659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126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6343" y="1923227"/>
            <a:ext cx="19018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Connected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3752" y="5273368"/>
            <a:ext cx="602742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5080" indent="-320040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students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ant to connect with others in real time through social media and mobile devices.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6" name="object 6"/>
          <p:cNvSpPr/>
          <p:nvPr/>
        </p:nvSpPr>
        <p:spPr>
          <a:xfrm>
            <a:off x="3071367" y="2322067"/>
            <a:ext cx="3913631" cy="2783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09632" y="1923227"/>
            <a:ext cx="200469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Multimedia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2559" y="4638368"/>
            <a:ext cx="6798945" cy="152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marR="76835" indent="-1905" algn="ctr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students are equal parts consumer and creato</a:t>
            </a:r>
            <a:r>
              <a:rPr sz="1800" spc="-27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. They download and view audio and vide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, then create their own to upload and share with others. They are used</a:t>
            </a:r>
            <a:endParaRPr sz="1800">
              <a:latin typeface="Verdana"/>
              <a:cs typeface="Verdana"/>
            </a:endParaRPr>
          </a:p>
          <a:p>
            <a:pPr marL="12700" marR="5080" algn="ctr">
              <a:lnSpc>
                <a:spcPct val="115799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to h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ving multimedia tools at their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fingertips,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and they are adept at using these tools to express their creativi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7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6" name="object 6"/>
          <p:cNvSpPr/>
          <p:nvPr/>
        </p:nvSpPr>
        <p:spPr>
          <a:xfrm>
            <a:off x="3215639" y="2288044"/>
            <a:ext cx="3590455" cy="2231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5A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1899</Words>
  <Application>Microsoft Macintosh PowerPoint</Application>
  <PresentationFormat>Custom</PresentationFormat>
  <Paragraphs>253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Objectives</vt:lpstr>
      <vt:lpstr>PowerPoint Presentation</vt:lpstr>
      <vt:lpstr>Today’s Students</vt:lpstr>
      <vt:lpstr>PowerPoint Presentation</vt:lpstr>
      <vt:lpstr>21st Century Learning is…</vt:lpstr>
      <vt:lpstr>21st Century Learning is…</vt:lpstr>
      <vt:lpstr>21st Century Learning is…</vt:lpstr>
      <vt:lpstr>21st Century Learning is…</vt:lpstr>
      <vt:lpstr>21st Century Learning is…</vt:lpstr>
      <vt:lpstr>21st Century Learning is…</vt:lpstr>
      <vt:lpstr>21st Century Learning is…</vt:lpstr>
      <vt:lpstr>PowerPoint Presentation</vt:lpstr>
      <vt:lpstr>Bring Your Own Device</vt:lpstr>
      <vt:lpstr>PowerPoint Presentation</vt:lpstr>
      <vt:lpstr>PowerPoint Presentation</vt:lpstr>
      <vt:lpstr>BYOD Challenges and Considerations</vt:lpstr>
      <vt:lpstr>BYOD Challenges and Considerations</vt:lpstr>
      <vt:lpstr>BYOD Challenges and Considerations</vt:lpstr>
      <vt:lpstr>BYOD in the Classroom</vt:lpstr>
      <vt:lpstr>BYOD in the Classroom</vt:lpstr>
      <vt:lpstr>Meet Mike</vt:lpstr>
      <vt:lpstr>Meet Mike</vt:lpstr>
      <vt:lpstr>BYOD encourages Mike to be:</vt:lpstr>
      <vt:lpstr>BYOD Educational Impact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BYOD-Presentation-for-Educators.indd</dc:title>
  <cp:lastModifiedBy>Allison Parker</cp:lastModifiedBy>
  <cp:revision>2</cp:revision>
  <dcterms:created xsi:type="dcterms:W3CDTF">2014-08-15T18:31:54Z</dcterms:created>
  <dcterms:modified xsi:type="dcterms:W3CDTF">2017-05-17T15:17:17Z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2014-08-15T00:00:00Z</vt:filetime>
  </property>
  <property fmtid="{D5CDD505-2E9C-101B-9397-08002B2CF9AE}" pid="3" name="LastSaved">
    <vt:filetime>2014-08-16T00:00:00Z</vt:filetime>
  </property>
</Properties>
</file>