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3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768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97538" y="0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893A-003B-914C-84BA-B739EA66D3B6}" type="datetimeFigureOut">
              <a:rPr lang="en-US" smtClean="0"/>
              <a:t>2/3/15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43250" y="582613"/>
            <a:ext cx="377190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6475" y="3692525"/>
            <a:ext cx="8045450" cy="3497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97538" y="7381875"/>
            <a:ext cx="4359275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290AD-6A09-F946-BF92-F5E791A4A0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2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6269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04965"/>
            <a:ext cx="10058400" cy="2974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78650" y="1104863"/>
            <a:ext cx="6501099" cy="919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3500" y="1928791"/>
            <a:ext cx="7391400" cy="2807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443947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78180" y="7194248"/>
            <a:ext cx="2217420" cy="182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8668" y="7222004"/>
            <a:ext cx="1199515" cy="11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1" i="0">
                <a:solidFill>
                  <a:srgbClr val="5B5A59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</a:pPr>
            <a:r>
              <a:rPr spc="-5" dirty="0"/>
              <a:t>www.k12blueprint.com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ww.k12blueprint.com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k12blueprint.com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k12blueprint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k12blueprint.com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k12blueprint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k12blueprin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k12blueprint.com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k12blueprint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k12blueprint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hyperlink" Target="http://www.k12blueprint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8180" y="332697"/>
            <a:ext cx="1423670" cy="276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Thi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s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resource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sponsored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 b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y</a:t>
            </a:r>
            <a:r>
              <a:rPr sz="900" dirty="0">
                <a:solidFill>
                  <a:srgbClr val="7D868C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7D868C"/>
                </a:solidFill>
                <a:latin typeface="Verdana"/>
                <a:cs typeface="Verdana"/>
              </a:rPr>
              <a:t>Intel </a:t>
            </a:r>
            <a:r>
              <a:rPr sz="900" spc="-10" dirty="0">
                <a:solidFill>
                  <a:srgbClr val="7D868C"/>
                </a:solidFill>
                <a:latin typeface="Verdana"/>
                <a:cs typeface="Verdana"/>
              </a:rPr>
              <a:t>Education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34657" y="2819400"/>
            <a:ext cx="8164830" cy="256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4250" marR="977900" indent="2540" algn="ctr">
              <a:lnSpc>
                <a:spcPct val="100000"/>
              </a:lnSpc>
            </a:pP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Educatio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45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25" dirty="0">
                <a:solidFill>
                  <a:srgbClr val="443947"/>
                </a:solidFill>
                <a:latin typeface="Verdana"/>
                <a:cs typeface="Verdana"/>
              </a:rPr>
              <a:t>Client</a:t>
            </a:r>
            <a:r>
              <a:rPr sz="4500" b="1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dirty="0">
                <a:solidFill>
                  <a:srgbClr val="443947"/>
                </a:solidFill>
                <a:latin typeface="Verdana"/>
                <a:cs typeface="Verdana"/>
              </a:rPr>
              <a:t>Procurement</a:t>
            </a:r>
            <a:r>
              <a:rPr sz="45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4500" b="1" spc="-5" dirty="0">
                <a:solidFill>
                  <a:srgbClr val="443947"/>
                </a:solidFill>
                <a:latin typeface="Verdana"/>
                <a:cs typeface="Verdana"/>
              </a:rPr>
              <a:t>Guide</a:t>
            </a:r>
            <a:endParaRPr sz="4500" dirty="0">
              <a:latin typeface="Verdana"/>
              <a:cs typeface="Verdana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540"/>
              </a:spcBef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Ho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Selec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Righ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Client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 Computing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Platform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fo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Your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Needs</a:t>
            </a:r>
            <a:endParaRPr sz="320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65312" y="1117563"/>
            <a:ext cx="630237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  <a:tabLst>
                <a:tab pos="1178560" algn="l"/>
              </a:tabLst>
            </a:pPr>
            <a:r>
              <a:rPr sz="3200" b="1" spc="-35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	Current</a:t>
            </a:r>
            <a:r>
              <a:rPr sz="3200" b="1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State</a:t>
            </a:r>
            <a:r>
              <a:rPr sz="3200" b="1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Analysis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4843145" cy="29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entory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current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assets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Assess current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CO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Break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dow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departmen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70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ope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ating costs</a:t>
            </a:r>
            <a:endParaRPr sz="1800">
              <a:latin typeface="Verdana"/>
              <a:cs typeface="Verdana"/>
            </a:endParaRPr>
          </a:p>
          <a:p>
            <a:pPr marL="266065" marR="429259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Assess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current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model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includin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term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conditions,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-o</a:t>
            </a:r>
            <a:r>
              <a:rPr sz="1800" spc="-55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-w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repair costs,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service-le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agreements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41172" y="1112482"/>
            <a:ext cx="7361555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RF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P and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Procurement</a:t>
            </a:r>
            <a:r>
              <a:rPr sz="32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Execution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3550" y="1951989"/>
            <a:ext cx="3041650" cy="333121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738505">
              <a:lnSpc>
                <a:spcPct val="100000"/>
              </a:lnSpc>
            </a:pPr>
            <a:r>
              <a:rPr sz="1700" b="1" dirty="0">
                <a:solidFill>
                  <a:srgbClr val="443947"/>
                </a:solidFill>
                <a:latin typeface="Verdana"/>
                <a:cs typeface="Verdana"/>
              </a:rPr>
              <a:t>Purchase</a:t>
            </a: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700" b="1" dirty="0">
                <a:solidFill>
                  <a:srgbClr val="443947"/>
                </a:solidFill>
                <a:latin typeface="Verdana"/>
                <a:cs typeface="Verdana"/>
              </a:rPr>
              <a:t>Plan</a:t>
            </a:r>
            <a:endParaRPr sz="17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Configuration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Quantit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Estimates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Purchase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Schedule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Terms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Conditions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4447" y="1951989"/>
            <a:ext cx="2725420" cy="333121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 algn="ctr">
              <a:lnSpc>
                <a:spcPct val="100000"/>
              </a:lnSpc>
            </a:pP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RFP</a:t>
            </a:r>
            <a:endParaRPr sz="1700">
              <a:latin typeface="Verdana"/>
              <a:cs typeface="Verdana"/>
            </a:endParaRPr>
          </a:p>
          <a:p>
            <a:pPr marL="367030" marR="207010" indent="-254000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Develo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RF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Scorecard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Documen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RFP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Process</a:t>
            </a:r>
            <a:endParaRPr sz="1300">
              <a:latin typeface="Verdana"/>
              <a:cs typeface="Verdana"/>
            </a:endParaRPr>
          </a:p>
          <a:p>
            <a:pPr marL="367030" marR="951865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Solici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Supplier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Participation</a:t>
            </a:r>
            <a:endParaRPr sz="1300">
              <a:latin typeface="Verdana"/>
              <a:cs typeface="Verdana"/>
            </a:endParaRPr>
          </a:p>
          <a:p>
            <a:pPr marL="367030" marR="67691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Map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Response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Requirements</a:t>
            </a:r>
            <a:endParaRPr sz="13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Scor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RF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Responses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0800" y="1951989"/>
            <a:ext cx="3041650" cy="333121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723265">
              <a:lnSpc>
                <a:spcPct val="100000"/>
              </a:lnSpc>
            </a:pPr>
            <a:r>
              <a:rPr sz="1700" b="1" dirty="0">
                <a:solidFill>
                  <a:srgbClr val="443947"/>
                </a:solidFill>
                <a:latin typeface="Verdana"/>
                <a:cs typeface="Verdana"/>
              </a:rPr>
              <a:t>Procurement</a:t>
            </a:r>
            <a:endParaRPr sz="17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Awar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d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Contract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Allocat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Funds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Procure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Deploy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6675" marR="5080" indent="-432434">
              <a:lnSpc>
                <a:spcPct val="100000"/>
              </a:lnSpc>
            </a:pPr>
            <a:r>
              <a:rPr dirty="0"/>
              <a:t>Plan</a:t>
            </a:r>
            <a:r>
              <a:rPr spc="-5" dirty="0"/>
              <a:t> Aroun</a:t>
            </a:r>
            <a:r>
              <a:rPr dirty="0"/>
              <a:t>d</a:t>
            </a:r>
            <a:r>
              <a:rPr spc="5" dirty="0"/>
              <a:t> </a:t>
            </a:r>
            <a:r>
              <a:rPr dirty="0"/>
              <a:t>Current </a:t>
            </a:r>
            <a:r>
              <a:rPr spc="-5" dirty="0"/>
              <a:t>Educatio</a:t>
            </a:r>
            <a:r>
              <a:rPr dirty="0"/>
              <a:t>n Needs</a:t>
            </a:r>
          </a:p>
        </p:txBody>
      </p:sp>
      <p:sp>
        <p:nvSpPr>
          <p:cNvPr id="4" name="object 4"/>
          <p:cNvSpPr/>
          <p:nvPr/>
        </p:nvSpPr>
        <p:spPr>
          <a:xfrm>
            <a:off x="1374139" y="2423160"/>
            <a:ext cx="7291070" cy="3108325"/>
          </a:xfrm>
          <a:custGeom>
            <a:avLst/>
            <a:gdLst/>
            <a:ahLst/>
            <a:cxnLst/>
            <a:rect l="l" t="t" r="r" b="b"/>
            <a:pathLst>
              <a:path w="7291070" h="3108325">
                <a:moveTo>
                  <a:pt x="0" y="3108325"/>
                </a:moveTo>
                <a:lnTo>
                  <a:pt x="7290625" y="3108325"/>
                </a:lnTo>
                <a:lnTo>
                  <a:pt x="7290625" y="0"/>
                </a:lnTo>
                <a:lnTo>
                  <a:pt x="0" y="0"/>
                </a:lnTo>
                <a:lnTo>
                  <a:pt x="0" y="31083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4140" y="2423159"/>
            <a:ext cx="7290622" cy="3108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70152" y="5599731"/>
            <a:ext cx="5083175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443947"/>
                </a:solidFill>
                <a:latin typeface="Verdana"/>
                <a:cs typeface="Verdana"/>
              </a:rPr>
              <a:t>Increasing</a:t>
            </a:r>
            <a:r>
              <a:rPr sz="14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400" b="1" spc="-15" dirty="0">
                <a:solidFill>
                  <a:srgbClr val="443947"/>
                </a:solidFill>
                <a:latin typeface="Verdana"/>
                <a:cs typeface="Verdana"/>
              </a:rPr>
              <a:t>Workload</a:t>
            </a:r>
            <a:r>
              <a:rPr sz="1400" b="1" spc="-10" dirty="0">
                <a:solidFill>
                  <a:srgbClr val="443947"/>
                </a:solidFill>
                <a:latin typeface="Verdana"/>
                <a:cs typeface="Verdana"/>
              </a:rPr>
              <a:t>:</a:t>
            </a:r>
            <a:r>
              <a:rPr sz="14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3947"/>
                </a:solidFill>
                <a:latin typeface="Verdana"/>
                <a:cs typeface="Verdana"/>
              </a:rPr>
              <a:t>Background</a:t>
            </a:r>
            <a:r>
              <a:rPr sz="14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400" b="1" spc="-5" dirty="0">
                <a:solidFill>
                  <a:srgbClr val="443947"/>
                </a:solidFill>
                <a:latin typeface="Verdana"/>
                <a:cs typeface="Verdana"/>
              </a:rPr>
              <a:t> Foreground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71675" y="2634027"/>
            <a:ext cx="318008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443947"/>
                </a:solidFill>
                <a:latin typeface="Verdana"/>
                <a:cs typeface="Verdana"/>
              </a:rPr>
              <a:t>Educatio</a:t>
            </a:r>
            <a:r>
              <a:rPr sz="1400" b="1" dirty="0">
                <a:solidFill>
                  <a:srgbClr val="443947"/>
                </a:solidFill>
                <a:latin typeface="Verdana"/>
                <a:cs typeface="Verdana"/>
              </a:rPr>
              <a:t>n Needs</a:t>
            </a:r>
            <a:r>
              <a:rPr sz="1400" b="1" spc="-5" dirty="0">
                <a:solidFill>
                  <a:srgbClr val="443947"/>
                </a:solidFill>
                <a:latin typeface="Verdana"/>
                <a:cs typeface="Verdana"/>
              </a:rPr>
              <a:t> Hav</a:t>
            </a:r>
            <a:r>
              <a:rPr sz="1400" b="1" dirty="0">
                <a:solidFill>
                  <a:srgbClr val="443947"/>
                </a:solidFill>
                <a:latin typeface="Verdana"/>
                <a:cs typeface="Verdana"/>
              </a:rPr>
              <a:t>e Changed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11400">
              <a:lnSpc>
                <a:spcPct val="100000"/>
              </a:lnSpc>
            </a:pPr>
            <a:r>
              <a:rPr spc="-5" dirty="0"/>
              <a:t>Security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52668"/>
            <a:ext cx="6027420" cy="1721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 comprehensi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solution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buil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upon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three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pillars: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Threat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management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Identity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access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Monitoring,</a:t>
            </a:r>
            <a:r>
              <a:rPr sz="18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reporting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, and</a:t>
            </a: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remediation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450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6259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6783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980">
              <a:lnSpc>
                <a:spcPct val="100000"/>
              </a:lnSpc>
            </a:pPr>
            <a:r>
              <a:rPr spc="-5" dirty="0"/>
              <a:t>For</a:t>
            </a:r>
            <a:r>
              <a:rPr dirty="0"/>
              <a:t>m</a:t>
            </a:r>
            <a:r>
              <a:rPr spc="5" dirty="0"/>
              <a:t> </a:t>
            </a:r>
            <a:r>
              <a:rPr spc="-5" dirty="0"/>
              <a:t>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8200" y="2704286"/>
            <a:ext cx="2505075" cy="301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468630" indent="743585">
              <a:lnSpc>
                <a:spcPct val="130800"/>
              </a:lnSpc>
            </a:pPr>
            <a:r>
              <a:rPr sz="1700" b="1" spc="-20" dirty="0">
                <a:solidFill>
                  <a:srgbClr val="443947"/>
                </a:solidFill>
                <a:latin typeface="Verdana"/>
                <a:cs typeface="Verdana"/>
              </a:rPr>
              <a:t>Desktops </a:t>
            </a:r>
            <a:r>
              <a:rPr sz="16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regular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at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single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location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this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</a:pP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category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include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tow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spc="-2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 small-form-facto</a:t>
            </a:r>
            <a:r>
              <a:rPr sz="1600" spc="-2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all-in-one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 designs.</a:t>
            </a:r>
            <a:endParaRPr sz="1600">
              <a:latin typeface="Verdana"/>
              <a:cs typeface="Verdana"/>
            </a:endParaRPr>
          </a:p>
          <a:p>
            <a:pPr marL="12700" marR="97155">
              <a:lnSpc>
                <a:spcPct val="125000"/>
              </a:lnSpc>
            </a:pP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Ideal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computer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labs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intensi</a:t>
            </a:r>
            <a:r>
              <a:rPr sz="16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content creation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(such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as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video and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audio).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3259" y="2704286"/>
            <a:ext cx="2479675" cy="2668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4685" marR="429259" indent="-94615">
              <a:lnSpc>
                <a:spcPct val="100000"/>
              </a:lnSpc>
            </a:pPr>
            <a:r>
              <a:rPr sz="1700" b="1" spc="-20" dirty="0">
                <a:solidFill>
                  <a:srgbClr val="443947"/>
                </a:solidFill>
                <a:latin typeface="Verdana"/>
                <a:cs typeface="Verdana"/>
              </a:rPr>
              <a:t>Laptop</a:t>
            </a:r>
            <a:r>
              <a:rPr sz="1700" b="1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700" b="1" dirty="0">
                <a:solidFill>
                  <a:srgbClr val="443947"/>
                </a:solidFill>
                <a:latin typeface="Verdana"/>
                <a:cs typeface="Verdana"/>
              </a:rPr>
              <a:t> and </a:t>
            </a: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Notebooks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265"/>
              </a:spcBef>
            </a:pPr>
            <a:r>
              <a:rPr sz="1600" spc="-5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classroom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mobile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use,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ersatile,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portabl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computers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can accomplish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most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spc="-3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 tas</a:t>
            </a:r>
            <a:r>
              <a:rPr sz="1600" spc="-9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—from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research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to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report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writin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online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testing.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98995" y="2704286"/>
            <a:ext cx="2603500" cy="2105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94360" indent="589280">
              <a:lnSpc>
                <a:spcPct val="128899"/>
              </a:lnSpc>
            </a:pP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Ultrabook™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thi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n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ligh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notebooks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deli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maximum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</a:pP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responsi</a:t>
            </a:r>
            <a:r>
              <a:rPr sz="16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eness,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long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batter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life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mobili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hard</a:t>
            </a:r>
            <a:r>
              <a:rPr sz="1600" spc="-3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are-based</a:t>
            </a:r>
            <a:r>
              <a:rPr sz="1600" spc="-4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securi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9767" y="1753615"/>
            <a:ext cx="709820" cy="9015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09868" y="1801368"/>
            <a:ext cx="1224436" cy="79716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78623" y="1801368"/>
            <a:ext cx="1224432" cy="747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6"/>
              </a:rPr>
              <a:t>www.k12blueprint.com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9450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96259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26783" y="1691639"/>
            <a:ext cx="2846070" cy="4681855"/>
          </a:xfrm>
          <a:custGeom>
            <a:avLst/>
            <a:gdLst/>
            <a:ahLst/>
            <a:cxnLst/>
            <a:rect l="l" t="t" r="r" b="b"/>
            <a:pathLst>
              <a:path w="2846070" h="4681855">
                <a:moveTo>
                  <a:pt x="0" y="4681728"/>
                </a:moveTo>
                <a:lnTo>
                  <a:pt x="2845816" y="4681728"/>
                </a:lnTo>
                <a:lnTo>
                  <a:pt x="2845816" y="0"/>
                </a:lnTo>
                <a:lnTo>
                  <a:pt x="0" y="0"/>
                </a:lnTo>
                <a:lnTo>
                  <a:pt x="0" y="46817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44980">
              <a:lnSpc>
                <a:spcPct val="100000"/>
              </a:lnSpc>
            </a:pPr>
            <a:r>
              <a:rPr spc="-5" dirty="0"/>
              <a:t>For</a:t>
            </a:r>
            <a:r>
              <a:rPr dirty="0"/>
              <a:t>m</a:t>
            </a:r>
            <a:r>
              <a:rPr spc="5" dirty="0"/>
              <a:t> </a:t>
            </a:r>
            <a:r>
              <a:rPr spc="-5" dirty="0"/>
              <a:t>Factors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8200" y="2704286"/>
            <a:ext cx="2456180" cy="332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75360">
              <a:lnSpc>
                <a:spcPct val="100000"/>
              </a:lnSpc>
            </a:pP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2 in</a:t>
            </a: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1</a:t>
            </a:r>
            <a:endParaRPr sz="1700">
              <a:latin typeface="Verdana"/>
              <a:cs typeface="Verdana"/>
            </a:endParaRPr>
          </a:p>
          <a:p>
            <a:pPr marL="12700" marR="41910">
              <a:lnSpc>
                <a:spcPct val="125000"/>
              </a:lnSpc>
              <a:spcBef>
                <a:spcPts val="265"/>
              </a:spcBef>
            </a:pP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ersatile </a:t>
            </a:r>
            <a:r>
              <a:rPr sz="1600" spc="-35" dirty="0">
                <a:solidFill>
                  <a:srgbClr val="443947"/>
                </a:solidFill>
                <a:latin typeface="Verdana"/>
                <a:cs typeface="Verdana"/>
              </a:rPr>
              <a:t>h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ybrids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can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function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li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table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whe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ou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ant 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lapto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whe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3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ou need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it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.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Ideal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upper elementary g</a:t>
            </a:r>
            <a:r>
              <a:rPr sz="16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ades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that 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m</a:t>
            </a:r>
            <a:r>
              <a:rPr sz="1600" spc="-2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touch-based</a:t>
            </a:r>
            <a:endParaRPr sz="1600">
              <a:latin typeface="Verdana"/>
              <a:cs typeface="Verdana"/>
            </a:endParaRPr>
          </a:p>
          <a:p>
            <a:pPr marL="12700" marR="5080" algn="just">
              <a:lnSpc>
                <a:spcPct val="125000"/>
              </a:lnSpc>
            </a:pP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education apps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bu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also require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productivi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options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lapto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3259" y="2704286"/>
            <a:ext cx="2375535" cy="271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23875">
              <a:lnSpc>
                <a:spcPct val="127299"/>
              </a:lnSpc>
            </a:pP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Chromebook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thin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ligh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primaril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cloud-based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laptop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feature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school-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friendly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performance,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lon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g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batter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life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easy</a:t>
            </a:r>
            <a:endParaRPr sz="1600">
              <a:latin typeface="Verdana"/>
              <a:cs typeface="Verdana"/>
            </a:endParaRPr>
          </a:p>
          <a:p>
            <a:pPr marL="12700" marR="81280">
              <a:lnSpc>
                <a:spcPct val="125000"/>
              </a:lnSpc>
            </a:pP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manageabili</a:t>
            </a:r>
            <a:r>
              <a:rPr sz="16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automatically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updated securi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3595" y="2704286"/>
            <a:ext cx="2671445" cy="3324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" algn="ctr">
              <a:lnSpc>
                <a:spcPct val="100000"/>
              </a:lnSpc>
            </a:pPr>
            <a:r>
              <a:rPr sz="1700" b="1" spc="-10" dirty="0">
                <a:solidFill>
                  <a:srgbClr val="443947"/>
                </a:solidFill>
                <a:latin typeface="Verdana"/>
                <a:cs typeface="Verdana"/>
              </a:rPr>
              <a:t>Tablet</a:t>
            </a:r>
            <a:endParaRPr sz="1700">
              <a:latin typeface="Verdana"/>
              <a:cs typeface="Verdana"/>
            </a:endParaRPr>
          </a:p>
          <a:p>
            <a:pPr marL="12700" marR="5080">
              <a:lnSpc>
                <a:spcPct val="125000"/>
              </a:lnSpc>
              <a:spcBef>
                <a:spcPts val="265"/>
              </a:spcBef>
            </a:pP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ult</a:t>
            </a:r>
            <a:r>
              <a:rPr sz="16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a-mobile computers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combine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the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displ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spc="-16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circuit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6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batter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int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o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single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unit. Ideal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earlier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6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ades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utilizing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 education apps. Also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useful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teacher presentation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real-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tim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feedback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du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enhanced</a:t>
            </a:r>
            <a:r>
              <a:rPr sz="16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600" dirty="0">
                <a:solidFill>
                  <a:srgbClr val="443947"/>
                </a:solidFill>
                <a:latin typeface="Verdana"/>
                <a:cs typeface="Verdana"/>
              </a:rPr>
              <a:t>mobili</a:t>
            </a:r>
            <a:r>
              <a:rPr sz="1600" spc="-2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600" spc="-16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600" spc="-10" dirty="0">
                <a:solidFill>
                  <a:srgbClr val="443947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11072" y="1837944"/>
            <a:ext cx="1803488" cy="751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46368" y="1801367"/>
            <a:ext cx="1408106" cy="8259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15123" y="1877568"/>
            <a:ext cx="1481572" cy="6969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6"/>
              </a:rPr>
              <a:t>www.k12blueprint.com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2160">
              <a:lnSpc>
                <a:spcPts val="3754"/>
              </a:lnSpc>
            </a:pPr>
            <a:r>
              <a:rPr spc="-5" dirty="0"/>
              <a:t>Objectives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4730115" cy="4102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1594">
              <a:lnSpc>
                <a:spcPct val="115700"/>
              </a:lnSpc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Thi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guid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help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bu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ers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in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education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informed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choices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when:</a:t>
            </a:r>
            <a:endParaRPr sz="1800">
              <a:latin typeface="Verdana"/>
              <a:cs typeface="Verdana"/>
            </a:endParaRPr>
          </a:p>
          <a:p>
            <a:pPr marL="266065" marR="80645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aluating student,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teache</a:t>
            </a:r>
            <a:r>
              <a:rPr sz="1800" spc="-27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administ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platform computing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performance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securi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8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 management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cha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acteristics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Determining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importanc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6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arious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technology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capabili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criteria</a:t>
            </a:r>
            <a:endParaRPr sz="1800">
              <a:latin typeface="Verdana"/>
              <a:cs typeface="Verdana"/>
            </a:endParaRPr>
          </a:p>
          <a:p>
            <a:pPr marL="266065" marR="14287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Considerin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factors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contribute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 </a:t>
            </a: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otal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Cos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Ownershi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p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(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CO)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D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afting technical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specifications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234925" y="1943100"/>
            <a:ext cx="2504706" cy="3035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75797" y="1112482"/>
            <a:ext cx="8893810" cy="431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5" dirty="0">
                <a:solidFill>
                  <a:srgbClr val="443947"/>
                </a:solidFill>
                <a:latin typeface="Verdana"/>
                <a:cs typeface="Verdana"/>
              </a:rPr>
              <a:t>Education’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Evolving</a:t>
            </a:r>
            <a:r>
              <a:rPr sz="32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spc="-25" dirty="0">
                <a:solidFill>
                  <a:srgbClr val="443947"/>
                </a:solidFill>
                <a:latin typeface="Verdana"/>
                <a:cs typeface="Verdana"/>
              </a:rPr>
              <a:t>Computing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Needs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63550" y="1697989"/>
            <a:ext cx="3041650" cy="458216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930910">
              <a:lnSpc>
                <a:spcPct val="100000"/>
              </a:lnSpc>
            </a:pP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Experience</a:t>
            </a:r>
            <a:endParaRPr sz="1700">
              <a:latin typeface="Verdana"/>
              <a:cs typeface="Verdana"/>
            </a:endParaRPr>
          </a:p>
          <a:p>
            <a:pPr marL="475615" marR="256540" indent="-253365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Acces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Information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from An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Responsiveness</a:t>
            </a:r>
            <a:endParaRPr sz="1300">
              <a:latin typeface="Verdana"/>
              <a:cs typeface="Verdana"/>
            </a:endParaRPr>
          </a:p>
          <a:p>
            <a:pPr marL="475615" marR="80708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Eas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Collaboration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Between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Students,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Teachers,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Administrators</a:t>
            </a:r>
            <a:endParaRPr sz="1300">
              <a:latin typeface="Verdana"/>
              <a:cs typeface="Verdana"/>
            </a:endParaRPr>
          </a:p>
          <a:p>
            <a:pPr marL="475615" marR="607060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Ensur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Anywhere/ Anytim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Productivity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Consistent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Performance</a:t>
            </a:r>
            <a:endParaRPr sz="1300">
              <a:latin typeface="Verdana"/>
              <a:cs typeface="Verdana"/>
            </a:endParaRPr>
          </a:p>
          <a:p>
            <a:pPr marL="47561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Intuitive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Use</a:t>
            </a:r>
            <a:endParaRPr sz="1300">
              <a:latin typeface="Verdana"/>
              <a:cs typeface="Verdana"/>
            </a:endParaRPr>
          </a:p>
          <a:p>
            <a:pPr marL="475615" marR="66230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476250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Relevan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Additio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Curriculum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84447" y="1697989"/>
            <a:ext cx="2725420" cy="458216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79375" algn="ctr">
              <a:lnSpc>
                <a:spcPct val="100000"/>
              </a:lnSpc>
            </a:pP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endParaRPr sz="17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Mobile</a:t>
            </a:r>
            <a:endParaRPr sz="13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All-Da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Battery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Life</a:t>
            </a:r>
            <a:endParaRPr sz="1300">
              <a:latin typeface="Verdana"/>
              <a:cs typeface="Verdana"/>
            </a:endParaRPr>
          </a:p>
          <a:p>
            <a:pPr marL="367030" marR="549275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Durabl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Enoug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Schoo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Use</a:t>
            </a:r>
            <a:endParaRPr sz="13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Touch-Enabled</a:t>
            </a:r>
            <a:endParaRPr sz="13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Instant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On</a:t>
            </a:r>
            <a:endParaRPr sz="1300">
              <a:latin typeface="Verdana"/>
              <a:cs typeface="Verdana"/>
            </a:endParaRPr>
          </a:p>
          <a:p>
            <a:pPr marL="367030" marR="25654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Alway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 Connected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and Up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Date</a:t>
            </a:r>
            <a:endParaRPr sz="1300">
              <a:latin typeface="Verdana"/>
              <a:cs typeface="Verdana"/>
            </a:endParaRPr>
          </a:p>
          <a:p>
            <a:pPr marL="367030" marR="615315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Suitabl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fo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Online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Testing</a:t>
            </a:r>
            <a:endParaRPr sz="1300">
              <a:latin typeface="Verdana"/>
              <a:cs typeface="Verdana"/>
            </a:endParaRPr>
          </a:p>
          <a:p>
            <a:pPr marL="367030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Collaboration</a:t>
            </a:r>
            <a:endParaRPr sz="1300">
              <a:latin typeface="Verdana"/>
              <a:cs typeface="Verdana"/>
            </a:endParaRPr>
          </a:p>
          <a:p>
            <a:pPr marL="367030" marR="211454" indent="-254000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67665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Promotes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21st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Century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00800" y="1697989"/>
            <a:ext cx="3041650" cy="4582160"/>
          </a:xfrm>
          <a:prstGeom prst="rect">
            <a:avLst/>
          </a:prstGeom>
          <a:solidFill>
            <a:srgbClr val="DCF6F3"/>
          </a:solidFill>
        </p:spPr>
        <p:txBody>
          <a:bodyPr vert="horz" wrap="square" lIns="0" tIns="0" rIns="0" bIns="0" rtlCol="0">
            <a:spAutoFit/>
          </a:bodyPr>
          <a:lstStyle/>
          <a:p>
            <a:pPr marL="491490">
              <a:lnSpc>
                <a:spcPct val="100000"/>
              </a:lnSpc>
            </a:pPr>
            <a:r>
              <a:rPr sz="1700" b="1" spc="-15" dirty="0">
                <a:solidFill>
                  <a:srgbClr val="443947"/>
                </a:solidFill>
                <a:latin typeface="Verdana"/>
                <a:cs typeface="Verdana"/>
              </a:rPr>
              <a:t>IT </a:t>
            </a:r>
            <a:r>
              <a:rPr sz="1700" b="1" spc="-5" dirty="0">
                <a:solidFill>
                  <a:srgbClr val="443947"/>
                </a:solidFill>
                <a:latin typeface="Verdana"/>
                <a:cs typeface="Verdana"/>
              </a:rPr>
              <a:t>Requirements</a:t>
            </a:r>
            <a:endParaRPr sz="17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204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Lo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w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TCO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Compliance</a:t>
            </a:r>
            <a:endParaRPr sz="1300">
              <a:latin typeface="Verdana"/>
              <a:cs typeface="Verdana"/>
            </a:endParaRPr>
          </a:p>
          <a:p>
            <a:pPr marL="380365" marR="213360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Eas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Integration of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Differen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 Teaching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and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Learnin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g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Systems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Compatibility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Studen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Dat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Security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Devic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Security</a:t>
            </a:r>
            <a:endParaRPr sz="1300">
              <a:latin typeface="Verdana"/>
              <a:cs typeface="Verdana"/>
            </a:endParaRPr>
          </a:p>
          <a:p>
            <a:pPr marL="38036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Eas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y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Manageability</a:t>
            </a:r>
            <a:endParaRPr sz="1300">
              <a:latin typeface="Verdana"/>
              <a:cs typeface="Verdana"/>
            </a:endParaRPr>
          </a:p>
          <a:p>
            <a:pPr marL="380365" marR="222250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Suppor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Standards-Based,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Personalized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Learning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Plans</a:t>
            </a:r>
            <a:endParaRPr sz="1300">
              <a:latin typeface="Verdana"/>
              <a:cs typeface="Verdana"/>
            </a:endParaRPr>
          </a:p>
          <a:p>
            <a:pPr marL="380365" marR="376555" indent="-253365">
              <a:lnSpc>
                <a:spcPct val="100000"/>
              </a:lnSpc>
              <a:spcBef>
                <a:spcPts val="900"/>
              </a:spcBef>
              <a:buClr>
                <a:srgbClr val="443947"/>
              </a:buClr>
              <a:buFont typeface="Verdana"/>
              <a:buChar char="•"/>
              <a:tabLst>
                <a:tab pos="380365" algn="l"/>
                <a:tab pos="381000" algn="l"/>
              </a:tabLst>
            </a:pP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Safel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Collects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Student- Leve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l </a:t>
            </a:r>
            <a:r>
              <a:rPr sz="1300" b="1" spc="-15" dirty="0">
                <a:solidFill>
                  <a:srgbClr val="443947"/>
                </a:solidFill>
                <a:latin typeface="Verdana"/>
                <a:cs typeface="Verdana"/>
              </a:rPr>
              <a:t>Dat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Enable Analysi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300" b="1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300" b="1" dirty="0">
                <a:solidFill>
                  <a:srgbClr val="443947"/>
                </a:solidFill>
                <a:latin typeface="Verdana"/>
                <a:cs typeface="Verdana"/>
              </a:rPr>
              <a:t>Instructional </a:t>
            </a:r>
            <a:r>
              <a:rPr sz="1300" b="1" spc="-5" dirty="0">
                <a:solidFill>
                  <a:srgbClr val="443947"/>
                </a:solidFill>
                <a:latin typeface="Verdana"/>
                <a:cs typeface="Verdana"/>
              </a:rPr>
              <a:t>Approaches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065" marR="5080" indent="-253365">
              <a:lnSpc>
                <a:spcPct val="1157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15" dirty="0"/>
              <a:t>User </a:t>
            </a:r>
            <a:r>
              <a:rPr spc="-10" dirty="0"/>
              <a:t>requirements. </a:t>
            </a:r>
            <a:r>
              <a:rPr spc="-15" dirty="0"/>
              <a:t>Do</a:t>
            </a:r>
            <a:r>
              <a:rPr spc="-5" dirty="0"/>
              <a:t> </a:t>
            </a:r>
            <a:r>
              <a:rPr spc="-10" dirty="0"/>
              <a:t>students,</a:t>
            </a:r>
            <a:r>
              <a:rPr dirty="0"/>
              <a:t> </a:t>
            </a:r>
            <a:r>
              <a:rPr spc="-15" dirty="0"/>
              <a:t>teachers</a:t>
            </a:r>
            <a:r>
              <a:rPr spc="-10" dirty="0"/>
              <a:t>,</a:t>
            </a:r>
            <a:r>
              <a:rPr dirty="0"/>
              <a:t> </a:t>
            </a:r>
            <a:r>
              <a:rPr spc="-15" dirty="0"/>
              <a:t>and</a:t>
            </a:r>
            <a:r>
              <a:rPr spc="-5" dirty="0"/>
              <a:t> </a:t>
            </a:r>
            <a:r>
              <a:rPr spc="-10" dirty="0"/>
              <a:t>support</a:t>
            </a:r>
            <a:r>
              <a:rPr dirty="0"/>
              <a:t> </a:t>
            </a:r>
            <a:r>
              <a:rPr spc="-10" dirty="0"/>
              <a:t>staff h</a:t>
            </a:r>
            <a:r>
              <a:rPr spc="-30" dirty="0"/>
              <a:t>a</a:t>
            </a:r>
            <a:r>
              <a:rPr spc="-35" dirty="0"/>
              <a:t>v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the</a:t>
            </a:r>
            <a:r>
              <a:rPr dirty="0"/>
              <a:t> right</a:t>
            </a:r>
            <a:r>
              <a:rPr spc="-5" dirty="0"/>
              <a:t> tool</a:t>
            </a:r>
            <a:r>
              <a:rPr dirty="0"/>
              <a:t>s </a:t>
            </a:r>
            <a:r>
              <a:rPr spc="-15" dirty="0"/>
              <a:t>to</a:t>
            </a:r>
            <a:r>
              <a:rPr dirty="0"/>
              <a:t> </a:t>
            </a:r>
            <a:r>
              <a:rPr spc="-20" dirty="0"/>
              <a:t>d</a:t>
            </a:r>
            <a:r>
              <a:rPr spc="-15" dirty="0"/>
              <a:t>o</a:t>
            </a:r>
            <a:r>
              <a:rPr dirty="0"/>
              <a:t> </a:t>
            </a:r>
            <a:r>
              <a:rPr spc="-15" dirty="0"/>
              <a:t>thei</a:t>
            </a:r>
            <a:r>
              <a:rPr spc="-10" dirty="0"/>
              <a:t>r</a:t>
            </a:r>
            <a:r>
              <a:rPr dirty="0"/>
              <a:t> </a:t>
            </a:r>
            <a:r>
              <a:rPr spc="-5" dirty="0"/>
              <a:t>jobs—bot</a:t>
            </a:r>
            <a:r>
              <a:rPr dirty="0"/>
              <a:t>h</a:t>
            </a:r>
            <a:r>
              <a:rPr spc="5" dirty="0"/>
              <a:t> </a:t>
            </a:r>
            <a:r>
              <a:rPr spc="-10" dirty="0"/>
              <a:t>tod</a:t>
            </a:r>
            <a:r>
              <a:rPr spc="-40" dirty="0"/>
              <a:t>a</a:t>
            </a:r>
            <a:r>
              <a:rPr spc="-15" dirty="0"/>
              <a:t>y</a:t>
            </a:r>
            <a:r>
              <a:rPr dirty="0"/>
              <a:t> </a:t>
            </a:r>
            <a:r>
              <a:rPr spc="-15" dirty="0"/>
              <a:t>and</a:t>
            </a:r>
            <a:r>
              <a:rPr spc="-5" dirty="0"/>
              <a:t> </a:t>
            </a:r>
            <a:r>
              <a:rPr spc="-35" dirty="0"/>
              <a:t>ov</a:t>
            </a:r>
            <a:r>
              <a:rPr spc="-10" dirty="0"/>
              <a:t>er</a:t>
            </a:r>
            <a:r>
              <a:rPr dirty="0"/>
              <a:t> </a:t>
            </a:r>
            <a:r>
              <a:rPr spc="-15" dirty="0"/>
              <a:t>the </a:t>
            </a:r>
            <a:r>
              <a:rPr spc="-10" dirty="0"/>
              <a:t>next</a:t>
            </a:r>
            <a:r>
              <a:rPr spc="-5" dirty="0"/>
              <a:t> </a:t>
            </a:r>
            <a:r>
              <a:rPr spc="-15" dirty="0"/>
              <a:t>few</a:t>
            </a:r>
            <a:r>
              <a:rPr spc="-5" dirty="0"/>
              <a:t> </a:t>
            </a:r>
            <a:r>
              <a:rPr spc="-35" dirty="0"/>
              <a:t>y</a:t>
            </a:r>
            <a:r>
              <a:rPr spc="-10" dirty="0"/>
              <a:t>ears?</a:t>
            </a:r>
          </a:p>
          <a:p>
            <a:pPr marL="266065" marR="19685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5" dirty="0"/>
              <a:t>Ne</a:t>
            </a:r>
            <a:r>
              <a:rPr dirty="0"/>
              <a:t>w capabilities.</a:t>
            </a:r>
            <a:r>
              <a:rPr spc="-5" dirty="0"/>
              <a:t> </a:t>
            </a:r>
            <a:r>
              <a:rPr spc="-15" dirty="0"/>
              <a:t>What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5" dirty="0"/>
              <a:t>lates</a:t>
            </a:r>
            <a:r>
              <a:rPr spc="-10" dirty="0"/>
              <a:t>t</a:t>
            </a:r>
            <a:r>
              <a:rPr spc="5" dirty="0"/>
              <a:t> </a:t>
            </a:r>
            <a:r>
              <a:rPr spc="-15" dirty="0"/>
              <a:t>computing</a:t>
            </a:r>
            <a:r>
              <a:rPr dirty="0"/>
              <a:t> </a:t>
            </a:r>
            <a:r>
              <a:rPr spc="-10" dirty="0"/>
              <a:t>features </a:t>
            </a:r>
            <a:r>
              <a:rPr spc="-15" dirty="0"/>
              <a:t>that </a:t>
            </a:r>
            <a:r>
              <a:rPr dirty="0"/>
              <a:t>could</a:t>
            </a:r>
            <a:r>
              <a:rPr spc="-5" dirty="0"/>
              <a:t> </a:t>
            </a:r>
            <a:r>
              <a:rPr spc="-15" dirty="0"/>
              <a:t>ma</a:t>
            </a:r>
            <a:r>
              <a:rPr spc="-35" dirty="0"/>
              <a:t>k</a:t>
            </a:r>
            <a:r>
              <a:rPr spc="-15" dirty="0"/>
              <a:t>e</a:t>
            </a:r>
            <a:r>
              <a:rPr dirty="0"/>
              <a:t> </a:t>
            </a:r>
            <a:r>
              <a:rPr spc="-15" dirty="0"/>
              <a:t>a</a:t>
            </a:r>
            <a:r>
              <a:rPr dirty="0"/>
              <a:t> </a:t>
            </a:r>
            <a:r>
              <a:rPr spc="-55" dirty="0"/>
              <a:t>v</a:t>
            </a:r>
            <a:r>
              <a:rPr spc="-10" dirty="0"/>
              <a:t>aluable </a:t>
            </a:r>
            <a:r>
              <a:rPr spc="-15" dirty="0"/>
              <a:t>difference</a:t>
            </a:r>
            <a:r>
              <a:rPr dirty="0"/>
              <a:t> </a:t>
            </a:r>
            <a:r>
              <a:rPr spc="-15" dirty="0"/>
              <a:t>to</a:t>
            </a:r>
            <a:r>
              <a:rPr dirty="0"/>
              <a:t> </a:t>
            </a:r>
            <a:r>
              <a:rPr spc="-15" dirty="0"/>
              <a:t>a</a:t>
            </a:r>
            <a:r>
              <a:rPr dirty="0"/>
              <a:t> school</a:t>
            </a:r>
            <a:r>
              <a:rPr spc="-5" dirty="0"/>
              <a:t> </a:t>
            </a:r>
            <a:r>
              <a:rPr spc="-10" dirty="0"/>
              <a:t>or</a:t>
            </a:r>
            <a:r>
              <a:rPr dirty="0"/>
              <a:t> district?</a:t>
            </a:r>
          </a:p>
          <a:p>
            <a:pPr marL="266065" marR="20066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pc="-195" dirty="0"/>
              <a:t>T</a:t>
            </a:r>
            <a:r>
              <a:rPr spc="-10" dirty="0"/>
              <a:t>otal</a:t>
            </a:r>
            <a:r>
              <a:rPr spc="-5" dirty="0"/>
              <a:t> Cos</a:t>
            </a:r>
            <a:r>
              <a:rPr dirty="0"/>
              <a:t>t </a:t>
            </a:r>
            <a:r>
              <a:rPr spc="-10" dirty="0"/>
              <a:t>of</a:t>
            </a:r>
            <a:r>
              <a:rPr dirty="0"/>
              <a:t> </a:t>
            </a:r>
            <a:r>
              <a:rPr spc="-5" dirty="0"/>
              <a:t>Ownershi</a:t>
            </a:r>
            <a:r>
              <a:rPr dirty="0"/>
              <a:t>p </a:t>
            </a:r>
            <a:r>
              <a:rPr spc="-5" dirty="0"/>
              <a:t>(</a:t>
            </a:r>
            <a:r>
              <a:rPr spc="-40" dirty="0"/>
              <a:t>T</a:t>
            </a:r>
            <a:r>
              <a:rPr spc="-5" dirty="0"/>
              <a:t>CO)</a:t>
            </a:r>
            <a:r>
              <a:rPr dirty="0"/>
              <a:t>. </a:t>
            </a:r>
            <a:r>
              <a:rPr spc="-15" dirty="0"/>
              <a:t>What</a:t>
            </a:r>
            <a:r>
              <a:rPr spc="-5" dirty="0"/>
              <a:t> </a:t>
            </a:r>
            <a:r>
              <a:rPr spc="-10" dirty="0"/>
              <a:t>are</a:t>
            </a:r>
            <a:r>
              <a:rPr spc="-5" dirty="0"/>
              <a:t> </a:t>
            </a:r>
            <a:r>
              <a:rPr spc="-15" dirty="0"/>
              <a:t>the</a:t>
            </a:r>
            <a:r>
              <a:rPr dirty="0"/>
              <a:t> </a:t>
            </a:r>
            <a:r>
              <a:rPr spc="-15" dirty="0"/>
              <a:t>direc</a:t>
            </a:r>
            <a:r>
              <a:rPr spc="-10" dirty="0"/>
              <a:t>t</a:t>
            </a:r>
            <a:r>
              <a:rPr dirty="0"/>
              <a:t> </a:t>
            </a:r>
            <a:r>
              <a:rPr spc="-15" dirty="0"/>
              <a:t>and</a:t>
            </a:r>
            <a:r>
              <a:rPr spc="-10" dirty="0"/>
              <a:t> </a:t>
            </a:r>
            <a:r>
              <a:rPr spc="-5" dirty="0"/>
              <a:t>indirec</a:t>
            </a:r>
            <a:r>
              <a:rPr dirty="0"/>
              <a:t>t</a:t>
            </a:r>
            <a:r>
              <a:rPr spc="10" dirty="0"/>
              <a:t> </a:t>
            </a:r>
            <a:r>
              <a:rPr spc="-10" dirty="0"/>
              <a:t>costs</a:t>
            </a:r>
            <a:r>
              <a:rPr dirty="0"/>
              <a:t> </a:t>
            </a:r>
            <a:r>
              <a:rPr spc="-10" dirty="0"/>
              <a:t>associated</a:t>
            </a:r>
            <a:r>
              <a:rPr spc="-15" dirty="0"/>
              <a:t> </a:t>
            </a:r>
            <a:r>
              <a:rPr spc="-5" dirty="0"/>
              <a:t>wit</a:t>
            </a:r>
            <a:r>
              <a:rPr dirty="0"/>
              <a:t>h acquisition,</a:t>
            </a:r>
            <a:r>
              <a:rPr spc="-20" dirty="0"/>
              <a:t> </a:t>
            </a:r>
            <a:r>
              <a:rPr spc="-15" dirty="0"/>
              <a:t>maintenance,</a:t>
            </a:r>
            <a:r>
              <a:rPr spc="-10" dirty="0"/>
              <a:t> </a:t>
            </a:r>
            <a:r>
              <a:rPr spc="-15" dirty="0"/>
              <a:t>and</a:t>
            </a:r>
            <a:r>
              <a:rPr spc="-10" dirty="0"/>
              <a:t> </a:t>
            </a:r>
            <a:r>
              <a:rPr dirty="0"/>
              <a:t>support?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42035">
              <a:lnSpc>
                <a:spcPts val="3754"/>
              </a:lnSpc>
            </a:pPr>
            <a:r>
              <a:rPr spc="-25" dirty="0"/>
              <a:t>Key </a:t>
            </a:r>
            <a:r>
              <a:rPr spc="-20" dirty="0"/>
              <a:t>Considerations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1B49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9175" marR="5080" indent="-1007110">
              <a:lnSpc>
                <a:spcPct val="100000"/>
              </a:lnSpc>
            </a:pPr>
            <a:r>
              <a:rPr dirty="0"/>
              <a:t>Intel’s</a:t>
            </a:r>
            <a:r>
              <a:rPr spc="-5" dirty="0"/>
              <a:t> </a:t>
            </a:r>
            <a:r>
              <a:rPr spc="-20" dirty="0"/>
              <a:t>Best</a:t>
            </a:r>
            <a:r>
              <a:rPr spc="-5" dirty="0"/>
              <a:t> </a:t>
            </a:r>
            <a:r>
              <a:rPr spc="-25" dirty="0"/>
              <a:t>Value</a:t>
            </a:r>
            <a:r>
              <a:rPr spc="-10" dirty="0"/>
              <a:t> </a:t>
            </a:r>
            <a:r>
              <a:rPr spc="-25" dirty="0"/>
              <a:t>fo</a:t>
            </a:r>
            <a:r>
              <a:rPr spc="-20" dirty="0"/>
              <a:t>r</a:t>
            </a:r>
            <a:r>
              <a:rPr dirty="0"/>
              <a:t> </a:t>
            </a:r>
            <a:r>
              <a:rPr spc="-25" dirty="0"/>
              <a:t>Money</a:t>
            </a:r>
            <a:r>
              <a:rPr spc="-15" dirty="0"/>
              <a:t> </a:t>
            </a:r>
            <a:r>
              <a:rPr dirty="0"/>
              <a:t>Procurement</a:t>
            </a:r>
            <a:r>
              <a:rPr spc="-10" dirty="0"/>
              <a:t> </a:t>
            </a:r>
            <a:r>
              <a:rPr spc="-25" dirty="0"/>
              <a:t>Model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33500" y="2424090"/>
            <a:ext cx="2750820" cy="311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Based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bes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actices used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b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Intel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</a:t>
            </a:r>
            <a:r>
              <a:rPr sz="1800" spc="-26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this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model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highlights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importan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planning elements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form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par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Intel</a:t>
            </a:r>
            <a:r>
              <a:rPr sz="1800" spc="-75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 procuremen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process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includin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ategic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planning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business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analysis,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 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sourcing.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08863" y="2159000"/>
            <a:ext cx="4436711" cy="41666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2770">
              <a:lnSpc>
                <a:spcPct val="100000"/>
              </a:lnSpc>
            </a:pPr>
            <a:r>
              <a:rPr spc="-25" dirty="0"/>
              <a:t>Strategy</a:t>
            </a:r>
            <a:r>
              <a:rPr spc="20" dirty="0"/>
              <a:t> </a:t>
            </a:r>
            <a:r>
              <a:rPr dirty="0"/>
              <a:t>and</a:t>
            </a:r>
            <a:r>
              <a:rPr spc="-5" dirty="0"/>
              <a:t> </a:t>
            </a:r>
            <a:r>
              <a:rPr dirty="0"/>
              <a:t>Processes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52668"/>
            <a:ext cx="7322820" cy="284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Crucia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ategic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planning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effort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i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understanding 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school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distric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70" dirty="0">
                <a:solidFill>
                  <a:srgbClr val="443947"/>
                </a:solidFill>
                <a:latin typeface="Verdana"/>
                <a:cs typeface="Verdana"/>
              </a:rPr>
              <a:t>’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ategy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processe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for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procurement.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Thes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ypically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includ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elements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such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Strategi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c</a:t>
            </a:r>
            <a:r>
              <a:rPr sz="1800" b="1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objecti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Budget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lifec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cle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Procurement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processes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Program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interdependencies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4330">
              <a:lnSpc>
                <a:spcPct val="100000"/>
              </a:lnSpc>
            </a:pPr>
            <a:r>
              <a:rPr spc="-5" dirty="0"/>
              <a:t>Asses</a:t>
            </a:r>
            <a:r>
              <a:rPr dirty="0"/>
              <a:t>s</a:t>
            </a:r>
            <a:r>
              <a:rPr spc="5" dirty="0"/>
              <a:t> </a:t>
            </a:r>
            <a:r>
              <a:rPr dirty="0"/>
              <a:t>Trends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800" y="1952668"/>
            <a:ext cx="7368540" cy="3480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7015">
              <a:lnSpc>
                <a:spcPct val="115700"/>
              </a:lnSpc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smart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choices,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assess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potentia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impac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factors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e:</a:t>
            </a:r>
            <a:endParaRPr sz="1800">
              <a:latin typeface="Verdana"/>
              <a:cs typeface="Verdana"/>
            </a:endParaRPr>
          </a:p>
          <a:p>
            <a:pPr marL="266065" marR="92075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Upcoming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ope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ating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system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productivi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soft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w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 releases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Improved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management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solutions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lowe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CO</a:t>
            </a:r>
            <a:endParaRPr sz="1800">
              <a:latin typeface="Verdana"/>
              <a:cs typeface="Verdana"/>
            </a:endParaRPr>
          </a:p>
          <a:p>
            <a:pPr marL="266065" marR="5080" indent="-253365">
              <a:lnSpc>
                <a:spcPct val="115799"/>
              </a:lnSpc>
              <a:spcBef>
                <a:spcPts val="1345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20" dirty="0">
                <a:solidFill>
                  <a:srgbClr val="443947"/>
                </a:solidFill>
                <a:latin typeface="Verdana"/>
                <a:cs typeface="Verdana"/>
              </a:rPr>
              <a:t>Evolvin</a:t>
            </a: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g</a:t>
            </a:r>
            <a:r>
              <a:rPr sz="1800" b="1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securi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threat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capabilities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such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ywhere/a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n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ytime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learning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,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collabo</a:t>
            </a:r>
            <a:r>
              <a:rPr sz="1800" spc="-4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ation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tools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,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online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testing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New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device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models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form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factors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0"/>
                </a:moveTo>
                <a:lnTo>
                  <a:pt x="0" y="5961888"/>
                </a:ln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7AD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2580" marR="5080" indent="-115570">
              <a:lnSpc>
                <a:spcPct val="100000"/>
              </a:lnSpc>
            </a:pPr>
            <a:r>
              <a:rPr spc="-20" dirty="0"/>
              <a:t>Consider </a:t>
            </a:r>
            <a:r>
              <a:rPr spc="-25" dirty="0"/>
              <a:t>Organization</a:t>
            </a:r>
            <a:r>
              <a:rPr spc="5" dirty="0"/>
              <a:t> </a:t>
            </a:r>
            <a:r>
              <a:rPr dirty="0"/>
              <a:t>and </a:t>
            </a:r>
            <a:r>
              <a:rPr spc="-25" dirty="0"/>
              <a:t>Regulatory</a:t>
            </a:r>
            <a:r>
              <a:rPr spc="10" dirty="0"/>
              <a:t> </a:t>
            </a:r>
            <a:r>
              <a:rPr spc="-5" dirty="0"/>
              <a:t>Requirements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3"/>
              </a:rPr>
              <a:t>www.k12blueprint.com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20571" y="2460668"/>
            <a:ext cx="7324090" cy="267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5700"/>
              </a:lnSpc>
            </a:pP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Education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department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to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satis</a:t>
            </a:r>
            <a:r>
              <a:rPr sz="1800" spc="-30" dirty="0">
                <a:solidFill>
                  <a:srgbClr val="443947"/>
                </a:solidFill>
                <a:latin typeface="Verdana"/>
                <a:cs typeface="Verdana"/>
              </a:rPr>
              <a:t>f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arie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of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state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fede</a:t>
            </a:r>
            <a:r>
              <a:rPr sz="1800" spc="-45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al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regulations 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wel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l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as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distric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requirements,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whic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h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can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includ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need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to: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7335" algn="l"/>
              </a:tabLst>
            </a:pPr>
            <a:r>
              <a:rPr sz="1800" b="1" spc="-15" dirty="0">
                <a:solidFill>
                  <a:srgbClr val="443947"/>
                </a:solidFill>
                <a:latin typeface="Verdana"/>
                <a:cs typeface="Verdana"/>
              </a:rPr>
              <a:t>Meet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a certain le</a:t>
            </a:r>
            <a:r>
              <a:rPr sz="1800" spc="-2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el of energy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efficiency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in device purchases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Ensur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b="1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classrooms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workspace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</a:t>
            </a:r>
            <a:r>
              <a:rPr sz="1800" spc="1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safe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ergonomic</a:t>
            </a:r>
            <a:endParaRPr sz="1800">
              <a:latin typeface="Verdana"/>
              <a:cs typeface="Verdana"/>
            </a:endParaRPr>
          </a:p>
          <a:p>
            <a:pPr marL="266065" marR="138430" indent="-253365">
              <a:lnSpc>
                <a:spcPct val="115700"/>
              </a:lnSpc>
              <a:spcBef>
                <a:spcPts val="1350"/>
              </a:spcBef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b="1" spc="-5" dirty="0">
                <a:solidFill>
                  <a:srgbClr val="443947"/>
                </a:solidFill>
                <a:latin typeface="Verdana"/>
                <a:cs typeface="Verdana"/>
              </a:rPr>
              <a:t>Se</a:t>
            </a:r>
            <a:r>
              <a:rPr sz="1800" b="1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b="1" spc="2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tha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data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information</a:t>
            </a:r>
            <a:r>
              <a:rPr sz="1800" spc="1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are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properly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secured and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protected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4359"/>
            <a:ext cx="10058400" cy="5962015"/>
          </a:xfrm>
          <a:custGeom>
            <a:avLst/>
            <a:gdLst/>
            <a:ahLst/>
            <a:cxnLst/>
            <a:rect l="l" t="t" r="r" b="b"/>
            <a:pathLst>
              <a:path w="10058400" h="5962015">
                <a:moveTo>
                  <a:pt x="0" y="5961888"/>
                </a:moveTo>
                <a:lnTo>
                  <a:pt x="10058400" y="5961888"/>
                </a:lnTo>
                <a:lnTo>
                  <a:pt x="10058400" y="0"/>
                </a:lnTo>
                <a:lnTo>
                  <a:pt x="0" y="0"/>
                </a:lnTo>
                <a:lnTo>
                  <a:pt x="0" y="5961888"/>
                </a:lnTo>
                <a:close/>
              </a:path>
            </a:pathLst>
          </a:custGeom>
          <a:solidFill>
            <a:srgbClr val="C3BB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47665" y="1117563"/>
            <a:ext cx="4563745" cy="406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754"/>
              </a:lnSpc>
              <a:tabLst>
                <a:tab pos="1644014" algn="l"/>
                <a:tab pos="2825750" algn="l"/>
              </a:tabLst>
            </a:pPr>
            <a:r>
              <a:rPr sz="3200" b="1" dirty="0">
                <a:solidFill>
                  <a:srgbClr val="443947"/>
                </a:solidFill>
                <a:latin typeface="Verdana"/>
                <a:cs typeface="Verdana"/>
              </a:rPr>
              <a:t>Create	User	</a:t>
            </a:r>
            <a:r>
              <a:rPr sz="3200" b="1" spc="-20" dirty="0">
                <a:solidFill>
                  <a:srgbClr val="443947"/>
                </a:solidFill>
                <a:latin typeface="Verdana"/>
                <a:cs typeface="Verdana"/>
              </a:rPr>
              <a:t>Profiles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33500" y="1928791"/>
            <a:ext cx="5157470" cy="317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Profile </a:t>
            </a: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our main categories of device users: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Students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95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eachers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Administ</a:t>
            </a:r>
            <a:r>
              <a:rPr sz="1800" spc="-5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ati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v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e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staff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IT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support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staff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20" dirty="0">
                <a:solidFill>
                  <a:srgbClr val="443947"/>
                </a:solidFill>
                <a:latin typeface="Verdana"/>
                <a:cs typeface="Verdana"/>
              </a:rPr>
              <a:t>Compute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r</a:t>
            </a:r>
            <a:r>
              <a:rPr sz="1800" spc="5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la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b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users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443947"/>
              </a:buClr>
              <a:buFont typeface="Verdana"/>
              <a:buChar char="•"/>
            </a:pPr>
            <a:endParaRPr sz="1450">
              <a:latin typeface="Times New Roman"/>
              <a:cs typeface="Times New Roman"/>
            </a:endParaRPr>
          </a:p>
          <a:p>
            <a:pPr marL="266065" indent="-253365">
              <a:lnSpc>
                <a:spcPct val="100000"/>
              </a:lnSpc>
              <a:buClr>
                <a:srgbClr val="443947"/>
              </a:buClr>
              <a:buFont typeface="Verdana"/>
              <a:buChar char="•"/>
              <a:tabLst>
                <a:tab pos="266700" algn="l"/>
              </a:tabLst>
            </a:pPr>
            <a:r>
              <a:rPr sz="1800" spc="-5" dirty="0">
                <a:solidFill>
                  <a:srgbClr val="443947"/>
                </a:solidFill>
                <a:latin typeface="Verdana"/>
                <a:cs typeface="Verdana"/>
              </a:rPr>
              <a:t>Onlin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e </a:t>
            </a:r>
            <a:r>
              <a:rPr sz="1800" spc="-15" dirty="0">
                <a:solidFill>
                  <a:srgbClr val="443947"/>
                </a:solidFill>
                <a:latin typeface="Verdana"/>
                <a:cs typeface="Verdana"/>
              </a:rPr>
              <a:t>tes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</a:t>
            </a:r>
            <a:r>
              <a:rPr sz="1800" dirty="0">
                <a:solidFill>
                  <a:srgbClr val="443947"/>
                </a:solidFill>
                <a:latin typeface="Verdana"/>
                <a:cs typeface="Verdana"/>
              </a:rPr>
              <a:t> 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ta</a:t>
            </a:r>
            <a:r>
              <a:rPr sz="1800" spc="-35" dirty="0">
                <a:solidFill>
                  <a:srgbClr val="443947"/>
                </a:solidFill>
                <a:latin typeface="Verdana"/>
                <a:cs typeface="Verdana"/>
              </a:rPr>
              <a:t>k</a:t>
            </a:r>
            <a:r>
              <a:rPr sz="1800" spc="-10" dirty="0">
                <a:solidFill>
                  <a:srgbClr val="443947"/>
                </a:solidFill>
                <a:latin typeface="Verdana"/>
                <a:cs typeface="Verdana"/>
              </a:rPr>
              <a:t>ers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0015" y="2496311"/>
            <a:ext cx="3913632" cy="27831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710"/>
              </a:lnSpc>
            </a:pPr>
            <a:r>
              <a:rPr dirty="0"/>
              <a:t>Co</a:t>
            </a:r>
            <a:r>
              <a:rPr spc="-10" dirty="0"/>
              <a:t>p</a:t>
            </a:r>
            <a:r>
              <a:rPr dirty="0"/>
              <a:t>yri</a:t>
            </a:r>
            <a:r>
              <a:rPr spc="-5" dirty="0"/>
              <a:t>g</a:t>
            </a:r>
            <a:r>
              <a:rPr spc="-10" dirty="0"/>
              <a:t>h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©</a:t>
            </a:r>
            <a:r>
              <a:rPr spc="-25" dirty="0"/>
              <a:t> </a:t>
            </a:r>
            <a:r>
              <a:rPr dirty="0"/>
              <a:t>2</a:t>
            </a:r>
            <a:r>
              <a:rPr spc="-15" dirty="0"/>
              <a:t>0</a:t>
            </a:r>
            <a:r>
              <a:rPr spc="-20" dirty="0"/>
              <a:t>1</a:t>
            </a:r>
            <a:r>
              <a:rPr dirty="0"/>
              <a:t>5</a:t>
            </a:r>
            <a:r>
              <a:rPr spc="-25" dirty="0"/>
              <a:t> </a:t>
            </a:r>
            <a:r>
              <a:rPr spc="-15" dirty="0"/>
              <a:t>K</a:t>
            </a:r>
            <a:r>
              <a:rPr spc="-35" dirty="0"/>
              <a:t>-</a:t>
            </a:r>
            <a:r>
              <a:rPr spc="-25" dirty="0"/>
              <a:t>1</a:t>
            </a:r>
            <a:r>
              <a:rPr dirty="0"/>
              <a:t>2</a:t>
            </a:r>
            <a:r>
              <a:rPr spc="-25" dirty="0"/>
              <a:t> </a:t>
            </a:r>
            <a:r>
              <a:rPr spc="-5" dirty="0"/>
              <a:t>Blue</a:t>
            </a:r>
            <a:r>
              <a:rPr dirty="0"/>
              <a:t>pr</a:t>
            </a:r>
            <a:r>
              <a:rPr spc="-5" dirty="0"/>
              <a:t>i</a:t>
            </a:r>
            <a:r>
              <a:rPr spc="-10" dirty="0"/>
              <a:t>n</a:t>
            </a:r>
            <a:r>
              <a:rPr dirty="0"/>
              <a:t>t.</a:t>
            </a:r>
          </a:p>
          <a:p>
            <a:pPr marL="12700">
              <a:lnSpc>
                <a:spcPts val="710"/>
              </a:lnSpc>
            </a:pPr>
            <a:r>
              <a:rPr spc="-10" dirty="0"/>
              <a:t>*</a:t>
            </a:r>
            <a:r>
              <a:rPr spc="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spc="-25" dirty="0"/>
              <a:t> </a:t>
            </a:r>
            <a:r>
              <a:rPr spc="-5" dirty="0"/>
              <a:t>na</a:t>
            </a:r>
            <a:r>
              <a:rPr dirty="0"/>
              <a:t>mes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nd</a:t>
            </a:r>
            <a:r>
              <a:rPr spc="-25" dirty="0"/>
              <a:t> </a:t>
            </a:r>
            <a:r>
              <a:rPr spc="-5" dirty="0"/>
              <a:t>bra</a:t>
            </a:r>
            <a:r>
              <a:rPr dirty="0"/>
              <a:t>n</a:t>
            </a:r>
            <a:r>
              <a:rPr spc="-5" dirty="0"/>
              <a:t>d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m</a:t>
            </a:r>
            <a:r>
              <a:rPr spc="-10" dirty="0"/>
              <a:t>a</a:t>
            </a:r>
            <a:r>
              <a:rPr dirty="0"/>
              <a:t>y</a:t>
            </a:r>
            <a:r>
              <a:rPr spc="-25" dirty="0"/>
              <a:t> </a:t>
            </a:r>
            <a:r>
              <a:rPr dirty="0"/>
              <a:t>be</a:t>
            </a:r>
            <a:r>
              <a:rPr spc="-25" dirty="0"/>
              <a:t> </a:t>
            </a:r>
            <a:r>
              <a:rPr spc="5" dirty="0"/>
              <a:t>c</a:t>
            </a:r>
            <a:r>
              <a:rPr spc="-5" dirty="0"/>
              <a:t>lai</a:t>
            </a:r>
            <a:r>
              <a:rPr dirty="0"/>
              <a:t>med</a:t>
            </a:r>
            <a:r>
              <a:rPr spc="-25" dirty="0"/>
              <a:t> </a:t>
            </a:r>
            <a:r>
              <a:rPr spc="-5" dirty="0"/>
              <a:t>a</a:t>
            </a:r>
            <a:r>
              <a:rPr dirty="0"/>
              <a:t>s</a:t>
            </a:r>
            <a:r>
              <a:rPr spc="-25" dirty="0"/>
              <a:t> </a:t>
            </a:r>
            <a:r>
              <a:rPr dirty="0"/>
              <a:t>t</a:t>
            </a:r>
            <a:r>
              <a:rPr spc="-5" dirty="0"/>
              <a:t>h</a:t>
            </a:r>
            <a:r>
              <a:rPr dirty="0"/>
              <a:t>e</a:t>
            </a:r>
            <a:r>
              <a:rPr spc="-25" dirty="0"/>
              <a:t> </a:t>
            </a:r>
            <a:r>
              <a:rPr dirty="0"/>
              <a:t>p</a:t>
            </a:r>
            <a:r>
              <a:rPr spc="-5" dirty="0"/>
              <a:t>r</a:t>
            </a:r>
            <a:r>
              <a:rPr dirty="0"/>
              <a:t>op</a:t>
            </a:r>
            <a:r>
              <a:rPr spc="-5" dirty="0"/>
              <a:t>e</a:t>
            </a:r>
            <a:r>
              <a:rPr spc="5" dirty="0"/>
              <a:t>r</a:t>
            </a:r>
            <a:r>
              <a:rPr spc="10" dirty="0"/>
              <a:t>t</a:t>
            </a:r>
            <a:r>
              <a:rPr dirty="0"/>
              <a:t>y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t</a:t>
            </a:r>
            <a:r>
              <a:rPr spc="-5" dirty="0"/>
              <a:t>her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hlinkClick r:id="rId4"/>
              </a:rPr>
              <a:t>www.k12blueprint.com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B5A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1143</Words>
  <Application>Microsoft Macintosh PowerPoint</Application>
  <PresentationFormat>Custom</PresentationFormat>
  <Paragraphs>179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Objectives</vt:lpstr>
      <vt:lpstr>PowerPoint Presentation</vt:lpstr>
      <vt:lpstr>Key Considerations</vt:lpstr>
      <vt:lpstr>Intel’s Best Value for Money Procurement Model</vt:lpstr>
      <vt:lpstr>Strategy and Processes</vt:lpstr>
      <vt:lpstr>Assess Trends</vt:lpstr>
      <vt:lpstr>Consider Organization and Regulatory Requirements</vt:lpstr>
      <vt:lpstr>PowerPoint Presentation</vt:lpstr>
      <vt:lpstr>PowerPoint Presentation</vt:lpstr>
      <vt:lpstr>PowerPoint Presentation</vt:lpstr>
      <vt:lpstr>Plan Around Current Education Needs</vt:lpstr>
      <vt:lpstr>Security</vt:lpstr>
      <vt:lpstr>Form Factors</vt:lpstr>
      <vt:lpstr>Form Factors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Client Procurement Guide</dc:title>
  <cp:lastModifiedBy>Cecilia Singer</cp:lastModifiedBy>
  <cp:revision>2</cp:revision>
  <dcterms:created xsi:type="dcterms:W3CDTF">2015-02-03T17:44:50Z</dcterms:created>
  <dcterms:modified xsi:type="dcterms:W3CDTF">2015-02-04T01:46:21Z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2015-02-03T00:00:00Z</vt:filetime>
  </property>
  <property fmtid="{D5CDD505-2E9C-101B-9397-08002B2CF9AE}" pid="3" name="LastSaved">
    <vt:filetime>2015-02-04T00:00:00Z</vt:filetime>
  </property>
</Properties>
</file>