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0" r:id="rId3"/>
    <p:sldId id="259" r:id="rId4"/>
    <p:sldId id="282" r:id="rId5"/>
    <p:sldId id="261" r:id="rId6"/>
    <p:sldId id="269" r:id="rId7"/>
    <p:sldId id="262" r:id="rId8"/>
    <p:sldId id="263" r:id="rId9"/>
    <p:sldId id="270" r:id="rId10"/>
    <p:sldId id="267" r:id="rId11"/>
    <p:sldId id="271" r:id="rId12"/>
    <p:sldId id="268" r:id="rId13"/>
    <p:sldId id="273" r:id="rId14"/>
    <p:sldId id="274" r:id="rId15"/>
    <p:sldId id="275" r:id="rId16"/>
    <p:sldId id="276" r:id="rId17"/>
    <p:sldId id="277" r:id="rId18"/>
    <p:sldId id="278" r:id="rId19"/>
    <p:sldId id="279" r:id="rId20"/>
    <p:sldId id="280" r:id="rId21"/>
    <p:sldId id="281" r:id="rId22"/>
    <p:sldId id="266" r:id="rId23"/>
  </p:sldIdLst>
  <p:sldSz cx="10058400" cy="7772400"/>
  <p:notesSz cx="10058400" cy="7772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Burt" initials="SB" lastIdx="2" clrIdx="0">
    <p:extLst>
      <p:ext uri="{19B8F6BF-5375-455C-9EA6-DF929625EA0E}">
        <p15:presenceInfo xmlns:p15="http://schemas.microsoft.com/office/powerpoint/2012/main" userId="S::sburt@clarity-innovations.com::8b66e90c-d86c-4d08-b0af-1d816fa712c4" providerId="AD"/>
      </p:ext>
    </p:extLst>
  </p:cmAuthor>
  <p:cmAuthor id="2" name="Microsoft Office User" initials="MOU" lastIdx="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4D2CE"/>
    <a:srgbClr val="FFFAF4"/>
    <a:srgbClr val="F9D5D2"/>
    <a:srgbClr val="215711"/>
    <a:srgbClr val="003C71"/>
    <a:srgbClr val="342A37"/>
    <a:srgbClr val="494847"/>
    <a:srgbClr val="4439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09"/>
    <p:restoredTop sz="78505"/>
  </p:normalViewPr>
  <p:slideViewPr>
    <p:cSldViewPr>
      <p:cViewPr varScale="1">
        <p:scale>
          <a:sx n="62" d="100"/>
          <a:sy n="62" d="100"/>
        </p:scale>
        <p:origin x="2240"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744B8EBD-4CBB-5B4A-9AB7-D76CA47FE086}" type="datetimeFigureOut">
              <a:rPr lang="en-US" smtClean="0"/>
              <a:t>11/20/19</a:t>
            </a:fld>
            <a:endParaRPr lang="en-US"/>
          </a:p>
        </p:txBody>
      </p:sp>
      <p:sp>
        <p:nvSpPr>
          <p:cNvPr id="4" name="Slide Image Placeholder 3"/>
          <p:cNvSpPr>
            <a:spLocks noGrp="1" noRot="1" noChangeAspect="1"/>
          </p:cNvSpPr>
          <p:nvPr>
            <p:ph type="sldImg" idx="2"/>
          </p:nvPr>
        </p:nvSpPr>
        <p:spPr>
          <a:xfrm>
            <a:off x="3143250" y="582613"/>
            <a:ext cx="3771900" cy="2914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692525"/>
            <a:ext cx="8045450" cy="34972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1875"/>
            <a:ext cx="4359275" cy="3889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1875"/>
            <a:ext cx="4359275" cy="388938"/>
          </a:xfrm>
          <a:prstGeom prst="rect">
            <a:avLst/>
          </a:prstGeom>
        </p:spPr>
        <p:txBody>
          <a:bodyPr vert="horz" lIns="91440" tIns="45720" rIns="91440" bIns="45720" rtlCol="0" anchor="b"/>
          <a:lstStyle>
            <a:lvl1pPr algn="r">
              <a:defRPr sz="1200"/>
            </a:lvl1pPr>
          </a:lstStyle>
          <a:p>
            <a:fld id="{385CB83B-B6F7-A348-B2F9-447CC2B89536}" type="slidenum">
              <a:rPr lang="en-US" smtClean="0"/>
              <a:t>‹#›</a:t>
            </a:fld>
            <a:endParaRPr lang="en-US"/>
          </a:p>
        </p:txBody>
      </p:sp>
    </p:spTree>
    <p:extLst>
      <p:ext uri="{BB962C8B-B14F-4D97-AF65-F5344CB8AC3E}">
        <p14:creationId xmlns:p14="http://schemas.microsoft.com/office/powerpoint/2010/main" val="25143158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Source image: shutterstock_551854081.jpg</a:t>
            </a:r>
            <a:endParaRPr dirty="0"/>
          </a:p>
        </p:txBody>
      </p:sp>
    </p:spTree>
    <p:extLst>
      <p:ext uri="{BB962C8B-B14F-4D97-AF65-F5344CB8AC3E}">
        <p14:creationId xmlns:p14="http://schemas.microsoft.com/office/powerpoint/2010/main" val="1051961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99239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Source image: shutterstock_735002869.jpg</a:t>
            </a:r>
            <a:endParaRPr dirty="0"/>
          </a:p>
        </p:txBody>
      </p:sp>
    </p:spTree>
    <p:extLst>
      <p:ext uri="{BB962C8B-B14F-4D97-AF65-F5344CB8AC3E}">
        <p14:creationId xmlns:p14="http://schemas.microsoft.com/office/powerpoint/2010/main" val="384550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Source image: shutterstock_653915692.jpg</a:t>
            </a:r>
            <a:endParaRPr dirty="0"/>
          </a:p>
        </p:txBody>
      </p:sp>
    </p:spTree>
    <p:extLst>
      <p:ext uri="{BB962C8B-B14F-4D97-AF65-F5344CB8AC3E}">
        <p14:creationId xmlns:p14="http://schemas.microsoft.com/office/powerpoint/2010/main" val="2745104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Source image: shutterstock_150780245.jpg</a:t>
            </a:r>
            <a:endParaRPr dirty="0"/>
          </a:p>
        </p:txBody>
      </p:sp>
    </p:spTree>
    <p:extLst>
      <p:ext uri="{BB962C8B-B14F-4D97-AF65-F5344CB8AC3E}">
        <p14:creationId xmlns:p14="http://schemas.microsoft.com/office/powerpoint/2010/main" val="3978184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Source image: shutterstock_157632053.jpg</a:t>
            </a:r>
            <a:endParaRPr dirty="0"/>
          </a:p>
        </p:txBody>
      </p:sp>
    </p:spTree>
    <p:extLst>
      <p:ext uri="{BB962C8B-B14F-4D97-AF65-F5344CB8AC3E}">
        <p14:creationId xmlns:p14="http://schemas.microsoft.com/office/powerpoint/2010/main" val="147716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Source image: shutterstock_234048079.jpg</a:t>
            </a:r>
            <a:endParaRPr dirty="0"/>
          </a:p>
        </p:txBody>
      </p:sp>
    </p:spTree>
    <p:extLst>
      <p:ext uri="{BB962C8B-B14F-4D97-AF65-F5344CB8AC3E}">
        <p14:creationId xmlns:p14="http://schemas.microsoft.com/office/powerpoint/2010/main" val="134479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Source image: shutterstock_1313541308.jpg</a:t>
            </a:r>
            <a:endParaRPr dirty="0"/>
          </a:p>
        </p:txBody>
      </p:sp>
    </p:spTree>
    <p:extLst>
      <p:ext uri="{BB962C8B-B14F-4D97-AF65-F5344CB8AC3E}">
        <p14:creationId xmlns:p14="http://schemas.microsoft.com/office/powerpoint/2010/main" val="4016225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Source image: shutterstock_760442419.jpg</a:t>
            </a:r>
            <a:endParaRPr dirty="0"/>
          </a:p>
        </p:txBody>
      </p:sp>
    </p:spTree>
    <p:extLst>
      <p:ext uri="{BB962C8B-B14F-4D97-AF65-F5344CB8AC3E}">
        <p14:creationId xmlns:p14="http://schemas.microsoft.com/office/powerpoint/2010/main" val="746059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Source image: shutterstock_695764816.jpg</a:t>
            </a:r>
            <a:endParaRPr dirty="0"/>
          </a:p>
        </p:txBody>
      </p:sp>
    </p:spTree>
    <p:extLst>
      <p:ext uri="{BB962C8B-B14F-4D97-AF65-F5344CB8AC3E}">
        <p14:creationId xmlns:p14="http://schemas.microsoft.com/office/powerpoint/2010/main" val="80131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Source image: shutterstock_552315334.jpg</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Source image: shutterstock_306872894.jpg</a:t>
            </a:r>
            <a:endParaRPr dirty="0"/>
          </a:p>
        </p:txBody>
      </p:sp>
    </p:spTree>
    <p:extLst>
      <p:ext uri="{BB962C8B-B14F-4D97-AF65-F5344CB8AC3E}">
        <p14:creationId xmlns:p14="http://schemas.microsoft.com/office/powerpoint/2010/main" val="186199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Source image: shutterstock_554621557.jpg</a:t>
            </a:r>
            <a:endParaRPr dirty="0"/>
          </a:p>
        </p:txBody>
      </p:sp>
    </p:spTree>
    <p:extLst>
      <p:ext uri="{BB962C8B-B14F-4D97-AF65-F5344CB8AC3E}">
        <p14:creationId xmlns:p14="http://schemas.microsoft.com/office/powerpoint/2010/main" val="1308463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Source image: shutterstock_526495273.jpg</a:t>
            </a:r>
          </a:p>
          <a:p>
            <a:endParaRPr dirty="0"/>
          </a:p>
        </p:txBody>
      </p:sp>
    </p:spTree>
    <p:extLst>
      <p:ext uri="{BB962C8B-B14F-4D97-AF65-F5344CB8AC3E}">
        <p14:creationId xmlns:p14="http://schemas.microsoft.com/office/powerpoint/2010/main" val="3029924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Source image: shutterstock_695764750.jpg</a:t>
            </a:r>
            <a:endParaRPr dirty="0"/>
          </a:p>
        </p:txBody>
      </p:sp>
    </p:spTree>
    <p:extLst>
      <p:ext uri="{BB962C8B-B14F-4D97-AF65-F5344CB8AC3E}">
        <p14:creationId xmlns:p14="http://schemas.microsoft.com/office/powerpoint/2010/main" val="3486914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Source image: shutterstock_695764816.jpg</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Source image: shutterstock_124813243.jpg</a:t>
            </a:r>
            <a:endParaRPr dirty="0"/>
          </a:p>
        </p:txBody>
      </p:sp>
    </p:spTree>
    <p:extLst>
      <p:ext uri="{BB962C8B-B14F-4D97-AF65-F5344CB8AC3E}">
        <p14:creationId xmlns:p14="http://schemas.microsoft.com/office/powerpoint/2010/main" val="1561472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500" y="172720"/>
            <a:ext cx="766146" cy="436880"/>
          </a:xfrm>
          <a:prstGeom prst="rect">
            <a:avLst/>
          </a:prstGeom>
        </p:spPr>
      </p:pic>
      <p:sp>
        <p:nvSpPr>
          <p:cNvPr id="11"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2017 K-12 Blueprint, All Rights Reserved.</a:t>
            </a:r>
          </a:p>
          <a:p>
            <a:r>
              <a:rPr lang="en-US" dirty="0"/>
              <a:t>*Other names and brands may be claimed as the property of others.</a:t>
            </a:r>
          </a:p>
        </p:txBody>
      </p:sp>
      <p:sp>
        <p:nvSpPr>
          <p:cNvPr id="12" name="Holder 3"/>
          <p:cNvSpPr txBox="1">
            <a:spLocks/>
          </p:cNvSpPr>
          <p:nvPr userDrawn="1"/>
        </p:nvSpPr>
        <p:spPr>
          <a:xfrm>
            <a:off x="678180" y="7436078"/>
            <a:ext cx="1199515" cy="107722"/>
          </a:xfrm>
          <a:prstGeom prst="rect">
            <a:avLst/>
          </a:prstGeom>
        </p:spPr>
        <p:txBody>
          <a:bodyPr lIns="0" tIns="0" rIns="0" bIns="0"/>
          <a:lstStyle>
            <a:defPPr>
              <a:defRPr lang="en-US"/>
            </a:defPPr>
            <a:lvl1pPr marL="0" algn="l" defTabSz="457200" rtl="0" eaLnBrk="1" latinLnBrk="0" hangingPunct="1">
              <a:defRPr sz="700" b="1" i="0" kern="1200" baseline="0">
                <a:solidFill>
                  <a:srgbClr val="5B5A59"/>
                </a:solidFill>
                <a:latin typeface="avenir" charset="0"/>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pc="-5"/>
              <a:t>www.k12blueprint.com</a:t>
            </a:r>
            <a:endParaRPr lang="en-US" spc="-5" dirty="0"/>
          </a:p>
        </p:txBody>
      </p:sp>
      <p:sp>
        <p:nvSpPr>
          <p:cNvPr id="13" name="Holder 4"/>
          <p:cNvSpPr>
            <a:spLocks noGrp="1"/>
          </p:cNvSpPr>
          <p:nvPr>
            <p:ph type="sldNum" sz="quarter" idx="10"/>
          </p:nvPr>
        </p:nvSpPr>
        <p:spPr>
          <a:xfrm>
            <a:off x="8686800" y="7228332"/>
            <a:ext cx="868680" cy="184666"/>
          </a:xfrm>
          <a:prstGeom prst="rect">
            <a:avLst/>
          </a:prstGeom>
        </p:spPr>
        <p:txBody>
          <a:bodyPr lIns="0" tIns="0" rIns="0" bIns="0"/>
          <a:lstStyle>
            <a:lvl1pPr algn="r">
              <a:defRPr sz="1200" baseline="0">
                <a:solidFill>
                  <a:schemeClr val="tx1">
                    <a:tint val="75000"/>
                  </a:schemeClr>
                </a:solidFill>
                <a:latin typeface="avenir" charset="0"/>
              </a:defRPr>
            </a:lvl1pPr>
          </a:lstStyle>
          <a:p>
            <a:fld id="{B6F15528-21DE-4FAA-801E-634DDDAF4B2B}" type="slidenum">
              <a:rPr lang="uk-UA" smtClean="0"/>
              <a:pPr/>
              <a:t>‹#›</a:t>
            </a:fld>
            <a:endParaRPr lang="uk-U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0" y="762000"/>
            <a:ext cx="10058400" cy="6324600"/>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D4D2CE">
              <a:alpha val="70000"/>
            </a:srgbClr>
          </a:solidFill>
        </p:spPr>
        <p:txBody>
          <a:bodyPr wrap="square" lIns="0" tIns="0" rIns="0" bIns="0" rtlCol="0"/>
          <a:lstStyle/>
          <a:p>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500" y="172720"/>
            <a:ext cx="766146" cy="436880"/>
          </a:xfrm>
          <a:prstGeom prst="rect">
            <a:avLst/>
          </a:prstGeom>
        </p:spPr>
      </p:pic>
      <p:sp>
        <p:nvSpPr>
          <p:cNvPr id="10"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2017 K-12 Blueprint, All Rights Reserved.</a:t>
            </a:r>
          </a:p>
          <a:p>
            <a:r>
              <a:rPr lang="en-US" dirty="0"/>
              <a:t>*Other names and brands may be claimed as the property of others.</a:t>
            </a:r>
          </a:p>
        </p:txBody>
      </p:sp>
      <p:sp>
        <p:nvSpPr>
          <p:cNvPr id="11" name="Holder 3"/>
          <p:cNvSpPr txBox="1">
            <a:spLocks/>
          </p:cNvSpPr>
          <p:nvPr userDrawn="1"/>
        </p:nvSpPr>
        <p:spPr>
          <a:xfrm>
            <a:off x="678180" y="7436078"/>
            <a:ext cx="1199515" cy="107722"/>
          </a:xfrm>
          <a:prstGeom prst="rect">
            <a:avLst/>
          </a:prstGeom>
        </p:spPr>
        <p:txBody>
          <a:bodyPr lIns="0" tIns="0" rIns="0" bIns="0"/>
          <a:lstStyle>
            <a:defPPr>
              <a:defRPr lang="en-US"/>
            </a:defPPr>
            <a:lvl1pPr marL="0" algn="l" defTabSz="457200" rtl="0" eaLnBrk="1" latinLnBrk="0" hangingPunct="1">
              <a:defRPr sz="700" b="1" i="0" kern="1200" baseline="0">
                <a:solidFill>
                  <a:srgbClr val="5B5A59"/>
                </a:solidFill>
                <a:latin typeface="avenir" charset="0"/>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pc="-5"/>
              <a:t>www.k12blueprint.com</a:t>
            </a:r>
            <a:endParaRPr lang="en-US" spc="-5" dirty="0"/>
          </a:p>
        </p:txBody>
      </p:sp>
      <p:sp>
        <p:nvSpPr>
          <p:cNvPr id="12" name="Holder 4"/>
          <p:cNvSpPr>
            <a:spLocks noGrp="1"/>
          </p:cNvSpPr>
          <p:nvPr>
            <p:ph type="sldNum" sz="quarter" idx="4"/>
          </p:nvPr>
        </p:nvSpPr>
        <p:spPr>
          <a:xfrm>
            <a:off x="8686800" y="7228332"/>
            <a:ext cx="868680" cy="184666"/>
          </a:xfrm>
          <a:prstGeom prst="rect">
            <a:avLst/>
          </a:prstGeom>
        </p:spPr>
        <p:txBody>
          <a:bodyPr lIns="0" tIns="0" rIns="0" bIns="0"/>
          <a:lstStyle>
            <a:lvl1pPr algn="r">
              <a:defRPr sz="1200" baseline="0">
                <a:solidFill>
                  <a:schemeClr val="tx1">
                    <a:tint val="75000"/>
                  </a:schemeClr>
                </a:solidFill>
                <a:latin typeface="avenir" charset="0"/>
              </a:defRPr>
            </a:lvl1pPr>
          </a:lstStyle>
          <a:p>
            <a:fld id="{B6F15528-21DE-4FAA-801E-634DDDAF4B2B}" type="slidenum">
              <a:rPr lang="uk-UA" smtClean="0"/>
              <a:pPr/>
              <a:t>‹#›</a:t>
            </a:fld>
            <a:endParaRPr lang="uk-U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baseline="0">
                <a:solidFill>
                  <a:srgbClr val="215711"/>
                </a:solidFill>
                <a:latin typeface="avenir" charset="0"/>
                <a:cs typeface="Verdana"/>
              </a:defRPr>
            </a:lvl1pPr>
          </a:lstStyle>
          <a:p>
            <a:endParaRPr dirty="0"/>
          </a:p>
        </p:txBody>
      </p:sp>
      <p:sp>
        <p:nvSpPr>
          <p:cNvPr id="3" name="Holder 3"/>
          <p:cNvSpPr>
            <a:spLocks noGrp="1"/>
          </p:cNvSpPr>
          <p:nvPr>
            <p:ph type="body" idx="1"/>
          </p:nvPr>
        </p:nvSpPr>
        <p:spPr>
          <a:xfrm>
            <a:off x="1155446" y="1925235"/>
            <a:ext cx="7569454" cy="276999"/>
          </a:xfrm>
        </p:spPr>
        <p:txBody>
          <a:bodyPr lIns="0" tIns="0" rIns="0" bIns="0"/>
          <a:lstStyle>
            <a:lvl1pPr>
              <a:defRPr b="0" i="0" baseline="0">
                <a:solidFill>
                  <a:schemeClr val="tx1"/>
                </a:solidFill>
                <a:latin typeface="avenir" charset="0"/>
              </a:defRPr>
            </a:lvl1pPr>
          </a:lstStyle>
          <a:p>
            <a:endParaRPr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500" y="172720"/>
            <a:ext cx="766146" cy="436880"/>
          </a:xfrm>
          <a:prstGeom prst="rect">
            <a:avLst/>
          </a:prstGeom>
        </p:spPr>
      </p:pic>
      <p:sp>
        <p:nvSpPr>
          <p:cNvPr id="11"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2017 K-12 Blueprint, All Rights Reserved.</a:t>
            </a:r>
          </a:p>
          <a:p>
            <a:r>
              <a:rPr lang="en-US" dirty="0"/>
              <a:t>*Other names and brands may be claimed as the property of others.</a:t>
            </a:r>
          </a:p>
        </p:txBody>
      </p:sp>
      <p:sp>
        <p:nvSpPr>
          <p:cNvPr id="13" name="Holder 4"/>
          <p:cNvSpPr>
            <a:spLocks noGrp="1"/>
          </p:cNvSpPr>
          <p:nvPr>
            <p:ph type="sldNum" sz="quarter" idx="4"/>
          </p:nvPr>
        </p:nvSpPr>
        <p:spPr>
          <a:xfrm>
            <a:off x="8686800" y="7228332"/>
            <a:ext cx="868680" cy="184666"/>
          </a:xfrm>
          <a:prstGeom prst="rect">
            <a:avLst/>
          </a:prstGeom>
        </p:spPr>
        <p:txBody>
          <a:bodyPr lIns="0" tIns="0" rIns="0" bIns="0"/>
          <a:lstStyle>
            <a:lvl1pPr algn="r">
              <a:defRPr sz="1200" baseline="0">
                <a:solidFill>
                  <a:schemeClr val="tx1">
                    <a:tint val="75000"/>
                  </a:schemeClr>
                </a:solidFill>
                <a:latin typeface="avenir" charset="0"/>
              </a:defRPr>
            </a:lvl1pPr>
          </a:lstStyle>
          <a:p>
            <a:fld id="{B6F15528-21DE-4FAA-801E-634DDDAF4B2B}" type="slidenum">
              <a:rPr lang="uk-UA" smtClean="0"/>
              <a:pPr/>
              <a:t>‹#›</a:t>
            </a:fld>
            <a:endParaRPr lang="uk-U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443947"/>
                </a:solidFill>
                <a:latin typeface="Verdana"/>
                <a:cs typeface="Verdana"/>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500" y="172720"/>
            <a:ext cx="766146" cy="436880"/>
          </a:xfrm>
          <a:prstGeom prst="rect">
            <a:avLst/>
          </a:prstGeom>
        </p:spPr>
      </p:pic>
      <p:sp>
        <p:nvSpPr>
          <p:cNvPr id="12" name="Holder 2"/>
          <p:cNvSpPr>
            <a:spLocks noGrp="1"/>
          </p:cNvSpPr>
          <p:nvPr>
            <p:ph type="ftr" sz="quarter" idx="10"/>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2017 K-12 Blueprint, All Rights Reserved.</a:t>
            </a:r>
          </a:p>
          <a:p>
            <a:r>
              <a:rPr lang="en-US" dirty="0"/>
              <a:t>*Other names and brands may be claimed as the property of others.</a:t>
            </a:r>
          </a:p>
        </p:txBody>
      </p:sp>
      <p:sp>
        <p:nvSpPr>
          <p:cNvPr id="14" name="Holder 4"/>
          <p:cNvSpPr>
            <a:spLocks noGrp="1"/>
          </p:cNvSpPr>
          <p:nvPr>
            <p:ph type="sldNum" sz="quarter" idx="4"/>
          </p:nvPr>
        </p:nvSpPr>
        <p:spPr>
          <a:xfrm>
            <a:off x="8686800" y="7228332"/>
            <a:ext cx="868680" cy="184666"/>
          </a:xfrm>
          <a:prstGeom prst="rect">
            <a:avLst/>
          </a:prstGeom>
        </p:spPr>
        <p:txBody>
          <a:bodyPr lIns="0" tIns="0" rIns="0" bIns="0"/>
          <a:lstStyle>
            <a:lvl1pPr algn="r">
              <a:defRPr sz="1200" baseline="0">
                <a:solidFill>
                  <a:schemeClr val="tx1">
                    <a:tint val="75000"/>
                  </a:schemeClr>
                </a:solidFill>
                <a:latin typeface="avenir" charset="0"/>
              </a:defRPr>
            </a:lvl1pPr>
          </a:lstStyle>
          <a:p>
            <a:fld id="{B6F15528-21DE-4FAA-801E-634DDDAF4B2B}" type="slidenum">
              <a:rPr lang="uk-UA" smtClean="0"/>
              <a:pPr/>
              <a:t>‹#›</a:t>
            </a:fld>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443947"/>
                </a:solidFill>
                <a:latin typeface="Verdana"/>
                <a:cs typeface="Verdana"/>
              </a:defRPr>
            </a:lvl1pPr>
          </a:lstStyle>
          <a:p>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500" y="172720"/>
            <a:ext cx="766146" cy="436880"/>
          </a:xfrm>
          <a:prstGeom prst="rect">
            <a:avLst/>
          </a:prstGeom>
        </p:spPr>
      </p:pic>
      <p:sp>
        <p:nvSpPr>
          <p:cNvPr id="10"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2017 K-12 Blueprint, All Rights Reserved.</a:t>
            </a:r>
          </a:p>
          <a:p>
            <a:r>
              <a:rPr lang="en-US" dirty="0"/>
              <a:t>*Other names and brands may be claimed as the property of others.</a:t>
            </a:r>
          </a:p>
        </p:txBody>
      </p:sp>
      <p:sp>
        <p:nvSpPr>
          <p:cNvPr id="12" name="Holder 4"/>
          <p:cNvSpPr>
            <a:spLocks noGrp="1"/>
          </p:cNvSpPr>
          <p:nvPr>
            <p:ph type="sldNum" sz="quarter" idx="4"/>
          </p:nvPr>
        </p:nvSpPr>
        <p:spPr>
          <a:xfrm>
            <a:off x="8686800" y="7228332"/>
            <a:ext cx="868680" cy="184666"/>
          </a:xfrm>
          <a:prstGeom prst="rect">
            <a:avLst/>
          </a:prstGeom>
        </p:spPr>
        <p:txBody>
          <a:bodyPr lIns="0" tIns="0" rIns="0" bIns="0"/>
          <a:lstStyle>
            <a:lvl1pPr algn="r">
              <a:defRPr sz="1200" baseline="0">
                <a:solidFill>
                  <a:schemeClr val="tx1">
                    <a:tint val="75000"/>
                  </a:schemeClr>
                </a:solidFill>
                <a:latin typeface="avenir" charset="0"/>
              </a:defRPr>
            </a:lvl1pPr>
          </a:lstStyle>
          <a:p>
            <a:fld id="{B6F15528-21DE-4FAA-801E-634DDDAF4B2B}" type="slidenum">
              <a:rPr lang="uk-UA" smtClean="0"/>
              <a:pPr/>
              <a:t>‹#›</a:t>
            </a:fld>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55446" y="1117563"/>
            <a:ext cx="7747507" cy="492443"/>
          </a:xfrm>
          <a:prstGeom prst="rect">
            <a:avLst/>
          </a:prstGeom>
        </p:spPr>
        <p:txBody>
          <a:bodyPr wrap="square" lIns="0" tIns="0" rIns="0" bIns="0">
            <a:spAutoFit/>
          </a:bodyPr>
          <a:lstStyle>
            <a:lvl1pPr>
              <a:defRPr sz="3200" b="1" i="0">
                <a:solidFill>
                  <a:srgbClr val="443947"/>
                </a:solidFill>
                <a:latin typeface="Verdana"/>
                <a:cs typeface="Verdana"/>
              </a:defRPr>
            </a:lvl1pPr>
          </a:lstStyle>
          <a:p>
            <a:endParaRPr dirty="0"/>
          </a:p>
        </p:txBody>
      </p:sp>
      <p:sp>
        <p:nvSpPr>
          <p:cNvPr id="3" name="Holder 3"/>
          <p:cNvSpPr>
            <a:spLocks noGrp="1"/>
          </p:cNvSpPr>
          <p:nvPr>
            <p:ph type="body" idx="1"/>
          </p:nvPr>
        </p:nvSpPr>
        <p:spPr>
          <a:xfrm>
            <a:off x="1333500" y="1925235"/>
            <a:ext cx="7391400" cy="3956685"/>
          </a:xfrm>
          <a:prstGeom prst="rect">
            <a:avLst/>
          </a:prstGeom>
        </p:spPr>
        <p:txBody>
          <a:bodyPr wrap="square" lIns="0" tIns="0" rIns="0" bIns="0">
            <a:spAutoFit/>
          </a:bodyPr>
          <a:lstStyle>
            <a:lvl1pPr>
              <a:defRPr b="0" i="0">
                <a:solidFill>
                  <a:schemeClr val="tx1"/>
                </a:solidFill>
              </a:defRPr>
            </a:lvl1pPr>
          </a:lstStyle>
          <a:p>
            <a:endParaRPr dirty="0"/>
          </a:p>
        </p:txBody>
      </p:sp>
      <p:sp>
        <p:nvSpPr>
          <p:cNvPr id="8"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2017 K-12 Blueprint, All Rights Reserved.</a:t>
            </a:r>
          </a:p>
          <a:p>
            <a:r>
              <a:rPr lang="en-US" dirty="0"/>
              <a:t>*Other names and brands may be claimed as the property of others.</a:t>
            </a:r>
          </a:p>
        </p:txBody>
      </p:sp>
      <p:sp>
        <p:nvSpPr>
          <p:cNvPr id="9" name="Holder 3"/>
          <p:cNvSpPr txBox="1">
            <a:spLocks/>
          </p:cNvSpPr>
          <p:nvPr userDrawn="1"/>
        </p:nvSpPr>
        <p:spPr>
          <a:xfrm>
            <a:off x="678180" y="7436078"/>
            <a:ext cx="1199515" cy="107722"/>
          </a:xfrm>
          <a:prstGeom prst="rect">
            <a:avLst/>
          </a:prstGeom>
        </p:spPr>
        <p:txBody>
          <a:bodyPr lIns="0" tIns="0" rIns="0" bIns="0"/>
          <a:lstStyle>
            <a:defPPr>
              <a:defRPr lang="en-US"/>
            </a:defPPr>
            <a:lvl1pPr marL="0" algn="l" defTabSz="457200" rtl="0" eaLnBrk="1" latinLnBrk="0" hangingPunct="1">
              <a:defRPr sz="700" b="1" i="0" kern="1200" baseline="0">
                <a:solidFill>
                  <a:srgbClr val="5B5A59"/>
                </a:solidFill>
                <a:latin typeface="avenir" charset="0"/>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pc="-5"/>
              <a:t>www.k12blueprint.com</a:t>
            </a:r>
            <a:endParaRPr lang="en-US" spc="-5" dirty="0"/>
          </a:p>
        </p:txBody>
      </p:sp>
      <p:sp>
        <p:nvSpPr>
          <p:cNvPr id="10" name="Holder 4"/>
          <p:cNvSpPr>
            <a:spLocks noGrp="1"/>
          </p:cNvSpPr>
          <p:nvPr>
            <p:ph type="sldNum" sz="quarter" idx="4"/>
          </p:nvPr>
        </p:nvSpPr>
        <p:spPr>
          <a:xfrm>
            <a:off x="8686800" y="7228332"/>
            <a:ext cx="868680" cy="184666"/>
          </a:xfrm>
          <a:prstGeom prst="rect">
            <a:avLst/>
          </a:prstGeom>
        </p:spPr>
        <p:txBody>
          <a:bodyPr lIns="0" tIns="0" rIns="0" bIns="0"/>
          <a:lstStyle>
            <a:lvl1pPr algn="r">
              <a:defRPr sz="1200" baseline="0">
                <a:solidFill>
                  <a:schemeClr val="tx1">
                    <a:tint val="75000"/>
                  </a:schemeClr>
                </a:solidFill>
                <a:latin typeface="avenir" charset="0"/>
              </a:defRPr>
            </a:lvl1pPr>
          </a:lstStyle>
          <a:p>
            <a:fld id="{B6F15528-21DE-4FAA-801E-634DDDAF4B2B}" type="slidenum">
              <a:rPr lang="uk-UA" smtClean="0"/>
              <a:pPr/>
              <a:t>‹#›</a:t>
            </a:fld>
            <a:endParaRPr lang="uk-UA" dirty="0"/>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98500" y="172720"/>
            <a:ext cx="766146" cy="4368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Lst>
  <p:hf hdr="0" ftr="0" dt="0"/>
  <p:txStyles>
    <p:titleStyle>
      <a:lvl1pPr>
        <a:defRPr sz="3200" b="0" i="1" baseline="0">
          <a:solidFill>
            <a:srgbClr val="215711"/>
          </a:solidFill>
          <a:latin typeface="droid serif" charset="0"/>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gettingsmart.com/2018/05/10-classroom-ready-computational-thinking-resources-for-k-12/" TargetMode="External"/><Relationship Id="rId7" Type="http://schemas.openxmlformats.org/officeDocument/2006/relationships/hyperlink" Target="https://www.computationinitiative.org/resources/teachin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schrockguide.net/computational-thinking.html" TargetMode="External"/><Relationship Id="rId5" Type="http://schemas.openxmlformats.org/officeDocument/2006/relationships/hyperlink" Target="https://www.edutopia.org/blog/computational-thinking-across-the-curriculum-eli-sheldon" TargetMode="External"/><Relationship Id="rId4" Type="http://schemas.openxmlformats.org/officeDocument/2006/relationships/hyperlink" Target="https://id.iste.org/docs/ct-documents/ct-teacher-resources_2ed-pdf.pdf?sfvrsn=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990600"/>
            <a:ext cx="9144000" cy="6020354"/>
          </a:xfrm>
          <a:prstGeom prst="rect">
            <a:avLst/>
          </a:prstGeom>
        </p:spPr>
      </p:pic>
      <p:sp>
        <p:nvSpPr>
          <p:cNvPr id="8" name="bk object 17"/>
          <p:cNvSpPr/>
          <p:nvPr/>
        </p:nvSpPr>
        <p:spPr>
          <a:xfrm>
            <a:off x="665018" y="1211298"/>
            <a:ext cx="8728364" cy="5570502"/>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FFFAF4"/>
          </a:solidFill>
          <a:ln>
            <a:solidFill>
              <a:schemeClr val="bg1">
                <a:lumMod val="50000"/>
              </a:schemeClr>
            </a:solidFill>
          </a:ln>
        </p:spPr>
        <p:txBody>
          <a:bodyPr wrap="square" lIns="0" tIns="0" rIns="0" bIns="0" rtlCol="0"/>
          <a:lstStyle/>
          <a:p>
            <a:endParaRPr/>
          </a:p>
        </p:txBody>
      </p:sp>
      <p:sp>
        <p:nvSpPr>
          <p:cNvPr id="4" name="object 4"/>
          <p:cNvSpPr txBox="1"/>
          <p:nvPr/>
        </p:nvSpPr>
        <p:spPr>
          <a:xfrm>
            <a:off x="678180" y="3952389"/>
            <a:ext cx="8702040" cy="2077492"/>
          </a:xfrm>
          <a:prstGeom prst="rect">
            <a:avLst/>
          </a:prstGeom>
        </p:spPr>
        <p:txBody>
          <a:bodyPr vert="horz" wrap="square" lIns="0" tIns="0" rIns="0" bIns="0" numCol="1" rtlCol="0">
            <a:spAutoFit/>
          </a:bodyPr>
          <a:lstStyle/>
          <a:p>
            <a:pPr algn="ctr"/>
            <a:r>
              <a:rPr lang="en-US" sz="4500" b="1" dirty="0">
                <a:solidFill>
                  <a:srgbClr val="003C71"/>
                </a:solidFill>
                <a:latin typeface="Avenir Book" charset="0"/>
                <a:ea typeface="Avenir Book" charset="0"/>
                <a:cs typeface="Avenir Book" charset="0"/>
              </a:rPr>
              <a:t>Making the Case for Computational Thinking in the Classroom</a:t>
            </a: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6127" y="304800"/>
            <a:ext cx="766146" cy="436880"/>
          </a:xfrm>
          <a:prstGeom prst="rect">
            <a:avLst/>
          </a:prstGeom>
        </p:spPr>
      </p:pic>
      <p:sp>
        <p:nvSpPr>
          <p:cNvPr id="11" name="Slide Number Placeholder 10"/>
          <p:cNvSpPr>
            <a:spLocks noGrp="1"/>
          </p:cNvSpPr>
          <p:nvPr>
            <p:ph type="sldNum" sz="quarter" idx="4"/>
          </p:nvPr>
        </p:nvSpPr>
        <p:spPr/>
        <p:txBody>
          <a:bodyPr/>
          <a:lstStyle/>
          <a:p>
            <a:fld id="{B6F15528-21DE-4FAA-801E-634DDDAF4B2B}" type="slidenum">
              <a:rPr lang="uk-UA" smtClean="0"/>
              <a:pPr/>
              <a:t>1</a:t>
            </a:fld>
            <a:endParaRPr lang="uk-UA" dirty="0"/>
          </a:p>
        </p:txBody>
      </p:sp>
      <p:sp>
        <p:nvSpPr>
          <p:cNvPr id="12"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2019 K-12 Blueprint, All Rights Reserved.</a:t>
            </a:r>
          </a:p>
          <a:p>
            <a:r>
              <a:rPr lang="en-US" dirty="0"/>
              <a:t>*Other names and brands may be claimed as the property of others.</a:t>
            </a:r>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29206" y="2528047"/>
            <a:ext cx="1431524" cy="17178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k object 17"/>
          <p:cNvSpPr/>
          <p:nvPr/>
        </p:nvSpPr>
        <p:spPr>
          <a:xfrm>
            <a:off x="0" y="762000"/>
            <a:ext cx="10058400" cy="6324600"/>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D4D2CE">
              <a:alpha val="70000"/>
            </a:srgbClr>
          </a:solidFill>
        </p:spPr>
        <p:txBody>
          <a:bodyPr wrap="square" lIns="0" tIns="0" rIns="0" bIns="0" rtlCol="0"/>
          <a:lstStyle/>
          <a:p>
            <a:endParaRPr/>
          </a:p>
        </p:txBody>
      </p:sp>
      <p:sp>
        <p:nvSpPr>
          <p:cNvPr id="7" name="Slide Number Placeholder 6"/>
          <p:cNvSpPr>
            <a:spLocks noGrp="1"/>
          </p:cNvSpPr>
          <p:nvPr>
            <p:ph type="sldNum" sz="quarter" idx="4"/>
          </p:nvPr>
        </p:nvSpPr>
        <p:spPr/>
        <p:txBody>
          <a:bodyPr/>
          <a:lstStyle/>
          <a:p>
            <a:fld id="{B6F15528-21DE-4FAA-801E-634DDDAF4B2B}" type="slidenum">
              <a:rPr lang="uk-UA" smtClean="0"/>
              <a:pPr/>
              <a:t>10</a:t>
            </a:fld>
            <a:endParaRPr lang="uk-UA" dirty="0"/>
          </a:p>
        </p:txBody>
      </p:sp>
      <p:sp>
        <p:nvSpPr>
          <p:cNvPr id="9"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2019 K-12 Blueprint, All Rights Reserved.</a:t>
            </a:r>
          </a:p>
          <a:p>
            <a:r>
              <a:rPr lang="en-US" dirty="0"/>
              <a:t>*Other names and brands may be claimed as the property of others.</a:t>
            </a:r>
          </a:p>
        </p:txBody>
      </p:sp>
      <p:sp>
        <p:nvSpPr>
          <p:cNvPr id="16" name="object 3"/>
          <p:cNvSpPr txBox="1">
            <a:spLocks noGrp="1"/>
          </p:cNvSpPr>
          <p:nvPr>
            <p:ph type="title"/>
          </p:nvPr>
        </p:nvSpPr>
        <p:spPr>
          <a:xfrm>
            <a:off x="609600" y="1066800"/>
            <a:ext cx="9286748" cy="1969770"/>
          </a:xfrm>
          <a:prstGeom prst="rect">
            <a:avLst/>
          </a:prstGeom>
        </p:spPr>
        <p:txBody>
          <a:bodyPr vert="horz" wrap="square" lIns="0" tIns="0" rIns="0" bIns="0" rtlCol="0">
            <a:spAutoFit/>
          </a:bodyPr>
          <a:lstStyle/>
          <a:p>
            <a:pPr algn="ctr"/>
            <a:r>
              <a:rPr lang="en-US" b="1" dirty="0">
                <a:latin typeface="Avenir Book" charset="0"/>
                <a:ea typeface="Avenir Book" charset="0"/>
                <a:cs typeface="Avenir Book" charset="0"/>
              </a:rPr>
              <a:t>Computational thinking can be integrated across and embedded within a teacher’s curriculum without requiring the creation and implementation of an entirely new curriculum </a:t>
            </a:r>
          </a:p>
        </p:txBody>
      </p:sp>
      <p:sp>
        <p:nvSpPr>
          <p:cNvPr id="10" name="object 4">
            <a:extLst>
              <a:ext uri="{FF2B5EF4-FFF2-40B4-BE49-F238E27FC236}">
                <a16:creationId xmlns:a16="http://schemas.microsoft.com/office/drawing/2014/main" id="{373B17A5-BD81-0146-A976-B23387BF6828}"/>
              </a:ext>
            </a:extLst>
          </p:cNvPr>
          <p:cNvSpPr txBox="1"/>
          <p:nvPr/>
        </p:nvSpPr>
        <p:spPr>
          <a:xfrm>
            <a:off x="678180" y="4353699"/>
            <a:ext cx="4732020" cy="1415772"/>
          </a:xfrm>
          <a:prstGeom prst="rect">
            <a:avLst/>
          </a:prstGeom>
        </p:spPr>
        <p:txBody>
          <a:bodyPr vert="horz" wrap="square" lIns="0" tIns="0" rIns="0" bIns="0" rtlCol="0">
            <a:spAutoFit/>
          </a:bodyPr>
          <a:lstStyle/>
          <a:p>
            <a:pPr marL="12700">
              <a:lnSpc>
                <a:spcPct val="100000"/>
              </a:lnSpc>
            </a:pPr>
            <a:r>
              <a:rPr lang="en-US" sz="2300" spc="-110" dirty="0">
                <a:solidFill>
                  <a:srgbClr val="443947"/>
                </a:solidFill>
                <a:latin typeface="Verdana"/>
                <a:cs typeface="Verdana"/>
              </a:rPr>
              <a:t>The practice of computational thinking can also feed STEM, 21st century skills and even Common Core efforts.</a:t>
            </a:r>
          </a:p>
        </p:txBody>
      </p:sp>
      <p:sp>
        <p:nvSpPr>
          <p:cNvPr id="11" name="Rectangle 10">
            <a:extLst>
              <a:ext uri="{FF2B5EF4-FFF2-40B4-BE49-F238E27FC236}">
                <a16:creationId xmlns:a16="http://schemas.microsoft.com/office/drawing/2014/main" id="{DF4E8033-697C-5B43-BF97-AF222B9274DF}"/>
              </a:ext>
            </a:extLst>
          </p:cNvPr>
          <p:cNvSpPr/>
          <p:nvPr/>
        </p:nvSpPr>
        <p:spPr>
          <a:xfrm>
            <a:off x="5453818" y="3539117"/>
            <a:ext cx="4101662" cy="2804032"/>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4472229-12CE-0845-8AF9-19E3ABDCE3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33847" y="3646260"/>
            <a:ext cx="3941603" cy="2560320"/>
          </a:xfrm>
          <a:prstGeom prst="rect">
            <a:avLst/>
          </a:prstGeom>
        </p:spPr>
      </p:pic>
      <p:sp>
        <p:nvSpPr>
          <p:cNvPr id="12" name="TextBox 11">
            <a:extLst>
              <a:ext uri="{FF2B5EF4-FFF2-40B4-BE49-F238E27FC236}">
                <a16:creationId xmlns:a16="http://schemas.microsoft.com/office/drawing/2014/main" id="{A612FC47-1CA6-0B47-B5EC-3593AB2DDF84}"/>
              </a:ext>
            </a:extLst>
          </p:cNvPr>
          <p:cNvSpPr txBox="1"/>
          <p:nvPr/>
        </p:nvSpPr>
        <p:spPr>
          <a:xfrm>
            <a:off x="5452774" y="6385535"/>
            <a:ext cx="4101662" cy="261610"/>
          </a:xfrm>
          <a:prstGeom prst="rect">
            <a:avLst/>
          </a:prstGeom>
          <a:noFill/>
        </p:spPr>
        <p:txBody>
          <a:bodyPr wrap="square" rtlCol="0">
            <a:spAutoFit/>
          </a:bodyPr>
          <a:lstStyle/>
          <a:p>
            <a:pPr marL="12700" algn="ctr"/>
            <a:r>
              <a:rPr lang="en-US" sz="1100" b="1" spc="-110" dirty="0">
                <a:solidFill>
                  <a:srgbClr val="443947"/>
                </a:solidFill>
                <a:latin typeface="Verdana"/>
                <a:cs typeface="Verdana"/>
              </a:rPr>
              <a:t>Image: </a:t>
            </a:r>
            <a:r>
              <a:rPr lang="en-US" sz="1100" spc="-110" dirty="0">
                <a:solidFill>
                  <a:srgbClr val="443947"/>
                </a:solidFill>
                <a:latin typeface="Verdana"/>
                <a:cs typeface="Verdana"/>
              </a:rPr>
              <a:t>Shutterstock</a:t>
            </a:r>
          </a:p>
        </p:txBody>
      </p:sp>
    </p:spTree>
    <p:extLst>
      <p:ext uri="{BB962C8B-B14F-4D97-AF65-F5344CB8AC3E}">
        <p14:creationId xmlns:p14="http://schemas.microsoft.com/office/powerpoint/2010/main" val="1375412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k object 17"/>
          <p:cNvSpPr/>
          <p:nvPr/>
        </p:nvSpPr>
        <p:spPr>
          <a:xfrm>
            <a:off x="0" y="762000"/>
            <a:ext cx="10058400" cy="6324600"/>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D4D2CE">
              <a:alpha val="70000"/>
            </a:srgbClr>
          </a:solidFill>
        </p:spPr>
        <p:txBody>
          <a:bodyPr wrap="square" lIns="0" tIns="0" rIns="0" bIns="0" rtlCol="0"/>
          <a:lstStyle/>
          <a:p>
            <a:endParaRPr/>
          </a:p>
        </p:txBody>
      </p:sp>
      <p:sp>
        <p:nvSpPr>
          <p:cNvPr id="7" name="Slide Number Placeholder 6"/>
          <p:cNvSpPr>
            <a:spLocks noGrp="1"/>
          </p:cNvSpPr>
          <p:nvPr>
            <p:ph type="sldNum" sz="quarter" idx="4"/>
          </p:nvPr>
        </p:nvSpPr>
        <p:spPr/>
        <p:txBody>
          <a:bodyPr/>
          <a:lstStyle/>
          <a:p>
            <a:fld id="{B6F15528-21DE-4FAA-801E-634DDDAF4B2B}" type="slidenum">
              <a:rPr lang="uk-UA" smtClean="0"/>
              <a:pPr/>
              <a:t>11</a:t>
            </a:fld>
            <a:endParaRPr lang="uk-UA" dirty="0"/>
          </a:p>
        </p:txBody>
      </p:sp>
      <p:sp>
        <p:nvSpPr>
          <p:cNvPr id="9"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2019 K-12 Blueprint, All Rights Reserved.</a:t>
            </a:r>
          </a:p>
          <a:p>
            <a:r>
              <a:rPr lang="en-US" dirty="0"/>
              <a:t>*Other names and brands may be claimed as the property of others.</a:t>
            </a:r>
          </a:p>
        </p:txBody>
      </p:sp>
      <p:sp>
        <p:nvSpPr>
          <p:cNvPr id="18" name="object 3"/>
          <p:cNvSpPr txBox="1">
            <a:spLocks noGrp="1"/>
          </p:cNvSpPr>
          <p:nvPr>
            <p:ph type="title"/>
          </p:nvPr>
        </p:nvSpPr>
        <p:spPr>
          <a:xfrm>
            <a:off x="292380" y="1117563"/>
            <a:ext cx="9286748" cy="1969770"/>
          </a:xfrm>
          <a:prstGeom prst="rect">
            <a:avLst/>
          </a:prstGeom>
        </p:spPr>
        <p:txBody>
          <a:bodyPr vert="horz" wrap="square" lIns="0" tIns="0" rIns="0" bIns="0" rtlCol="0">
            <a:spAutoFit/>
          </a:bodyPr>
          <a:lstStyle/>
          <a:p>
            <a:pPr algn="ctr"/>
            <a:r>
              <a:rPr lang="en-US" b="1" dirty="0">
                <a:latin typeface="Avenir Book" charset="0"/>
                <a:ea typeface="Avenir Book" charset="0"/>
                <a:cs typeface="Avenir Book" charset="0"/>
              </a:rPr>
              <a:t>To help establish buy-in, parents need to realize that the future world inherited by our children will be full of new opportunities and challenges that we can’t even imagine </a:t>
            </a:r>
          </a:p>
        </p:txBody>
      </p:sp>
      <p:sp>
        <p:nvSpPr>
          <p:cNvPr id="10" name="object 4">
            <a:extLst>
              <a:ext uri="{FF2B5EF4-FFF2-40B4-BE49-F238E27FC236}">
                <a16:creationId xmlns:a16="http://schemas.microsoft.com/office/drawing/2014/main" id="{8AD79ECA-B444-AE41-84D3-2C02C14B8CC0}"/>
              </a:ext>
            </a:extLst>
          </p:cNvPr>
          <p:cNvSpPr txBox="1"/>
          <p:nvPr/>
        </p:nvSpPr>
        <p:spPr>
          <a:xfrm>
            <a:off x="990600" y="3770482"/>
            <a:ext cx="8335394" cy="2477601"/>
          </a:xfrm>
          <a:prstGeom prst="rect">
            <a:avLst/>
          </a:prstGeom>
        </p:spPr>
        <p:txBody>
          <a:bodyPr vert="horz" wrap="square" lIns="0" tIns="0" rIns="0" bIns="0" rtlCol="0">
            <a:spAutoFit/>
          </a:bodyPr>
          <a:lstStyle/>
          <a:p>
            <a:pPr marL="12700">
              <a:lnSpc>
                <a:spcPct val="100000"/>
              </a:lnSpc>
            </a:pPr>
            <a:r>
              <a:rPr lang="en-US" sz="2300" spc="-110" dirty="0">
                <a:solidFill>
                  <a:srgbClr val="443947"/>
                </a:solidFill>
                <a:latin typeface="Verdana"/>
                <a:cs typeface="Verdana"/>
              </a:rPr>
              <a:t>Computational thinking skills will help children to better prepare and ultimately succeed in an age even more reliant on technology. Much of what is taught today may be obsolete tomorrow. This is why it’s so important to teach the thought processes behind what is taught: empowering students to become lifelong learners so they can seize future opportunities, regardless of how the technology may change.</a:t>
            </a:r>
          </a:p>
        </p:txBody>
      </p:sp>
    </p:spTree>
    <p:extLst>
      <p:ext uri="{BB962C8B-B14F-4D97-AF65-F5344CB8AC3E}">
        <p14:creationId xmlns:p14="http://schemas.microsoft.com/office/powerpoint/2010/main" val="2363461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k object 17"/>
          <p:cNvSpPr/>
          <p:nvPr/>
        </p:nvSpPr>
        <p:spPr>
          <a:xfrm>
            <a:off x="0" y="762000"/>
            <a:ext cx="10058400" cy="6324600"/>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D4D2CE">
              <a:alpha val="70000"/>
            </a:srgbClr>
          </a:solidFill>
        </p:spPr>
        <p:txBody>
          <a:bodyPr wrap="square" lIns="0" tIns="0" rIns="0" bIns="0" rtlCol="0"/>
          <a:lstStyle/>
          <a:p>
            <a:endParaRPr/>
          </a:p>
        </p:txBody>
      </p:sp>
      <p:sp>
        <p:nvSpPr>
          <p:cNvPr id="7" name="Slide Number Placeholder 6"/>
          <p:cNvSpPr>
            <a:spLocks noGrp="1"/>
          </p:cNvSpPr>
          <p:nvPr>
            <p:ph type="sldNum" sz="quarter" idx="4"/>
          </p:nvPr>
        </p:nvSpPr>
        <p:spPr/>
        <p:txBody>
          <a:bodyPr/>
          <a:lstStyle/>
          <a:p>
            <a:fld id="{B6F15528-21DE-4FAA-801E-634DDDAF4B2B}" type="slidenum">
              <a:rPr lang="uk-UA" smtClean="0"/>
              <a:pPr/>
              <a:t>12</a:t>
            </a:fld>
            <a:endParaRPr lang="uk-UA" dirty="0"/>
          </a:p>
        </p:txBody>
      </p:sp>
      <p:sp>
        <p:nvSpPr>
          <p:cNvPr id="9"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2019 K-12 Blueprint, All Rights Reserved.</a:t>
            </a:r>
          </a:p>
          <a:p>
            <a:r>
              <a:rPr lang="en-US" dirty="0"/>
              <a:t>*Other names and brands may be claimed as the property of others.</a:t>
            </a:r>
          </a:p>
        </p:txBody>
      </p:sp>
      <p:sp>
        <p:nvSpPr>
          <p:cNvPr id="15" name="object 4"/>
          <p:cNvSpPr txBox="1"/>
          <p:nvPr/>
        </p:nvSpPr>
        <p:spPr>
          <a:xfrm>
            <a:off x="1326388" y="1837454"/>
            <a:ext cx="7436612" cy="1605952"/>
          </a:xfrm>
          <a:prstGeom prst="rect">
            <a:avLst/>
          </a:prstGeom>
        </p:spPr>
        <p:txBody>
          <a:bodyPr vert="horz" wrap="square" lIns="0" tIns="0" rIns="0" bIns="0" rtlCol="0">
            <a:spAutoFit/>
          </a:bodyPr>
          <a:lstStyle/>
          <a:p>
            <a:pPr marL="12700" marR="5080">
              <a:lnSpc>
                <a:spcPct val="150000"/>
              </a:lnSpc>
              <a:buClr>
                <a:srgbClr val="443947"/>
              </a:buClr>
              <a:tabLst>
                <a:tab pos="266700" algn="l"/>
              </a:tabLst>
            </a:pPr>
            <a:r>
              <a:rPr lang="en-US" b="1" spc="-10" dirty="0">
                <a:solidFill>
                  <a:srgbClr val="443947"/>
                </a:solidFill>
                <a:latin typeface="Verdana"/>
                <a:cs typeface="Verdana"/>
              </a:rPr>
              <a:t>1) </a:t>
            </a:r>
            <a:r>
              <a:rPr lang="en-US" spc="-10" dirty="0">
                <a:solidFill>
                  <a:srgbClr val="443947"/>
                </a:solidFill>
                <a:latin typeface="Verdana"/>
                <a:cs typeface="Verdana"/>
              </a:rPr>
              <a:t>Students are better prepared for an increasingly technological world when they understand computational thinking concepts. It prepares students for their future by creating college- and career-ready students.</a:t>
            </a:r>
            <a:endParaRPr lang="en-US" dirty="0">
              <a:latin typeface="Verdana"/>
              <a:cs typeface="Verdana"/>
            </a:endParaRPr>
          </a:p>
        </p:txBody>
      </p:sp>
      <p:sp>
        <p:nvSpPr>
          <p:cNvPr id="16" name="object 3"/>
          <p:cNvSpPr txBox="1">
            <a:spLocks noGrp="1"/>
          </p:cNvSpPr>
          <p:nvPr>
            <p:ph type="title"/>
          </p:nvPr>
        </p:nvSpPr>
        <p:spPr>
          <a:xfrm>
            <a:off x="292380" y="1117563"/>
            <a:ext cx="9286748" cy="492443"/>
          </a:xfrm>
          <a:prstGeom prst="rect">
            <a:avLst/>
          </a:prstGeom>
        </p:spPr>
        <p:txBody>
          <a:bodyPr vert="horz" wrap="square" lIns="0" tIns="0" rIns="0" bIns="0" rtlCol="0">
            <a:spAutoFit/>
          </a:bodyPr>
          <a:lstStyle/>
          <a:p>
            <a:pPr algn="ctr"/>
            <a:r>
              <a:rPr lang="en-US" b="1" dirty="0">
                <a:latin typeface="Avenir Book" charset="0"/>
                <a:ea typeface="Avenir Book" charset="0"/>
                <a:cs typeface="Avenir Book" charset="0"/>
              </a:rPr>
              <a:t>Ten Benefits of Computational Thinking</a:t>
            </a:r>
          </a:p>
        </p:txBody>
      </p:sp>
      <p:pic>
        <p:nvPicPr>
          <p:cNvPr id="3" name="Picture 2">
            <a:extLst>
              <a:ext uri="{FF2B5EF4-FFF2-40B4-BE49-F238E27FC236}">
                <a16:creationId xmlns:a16="http://schemas.microsoft.com/office/drawing/2014/main" id="{D35C45BB-9C47-C147-87DC-389EA6C241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1800" y="3685061"/>
            <a:ext cx="4556506" cy="3040828"/>
          </a:xfrm>
          <a:prstGeom prst="rect">
            <a:avLst/>
          </a:prstGeom>
        </p:spPr>
      </p:pic>
      <p:sp>
        <p:nvSpPr>
          <p:cNvPr id="10" name="TextBox 9">
            <a:extLst>
              <a:ext uri="{FF2B5EF4-FFF2-40B4-BE49-F238E27FC236}">
                <a16:creationId xmlns:a16="http://schemas.microsoft.com/office/drawing/2014/main" id="{D56352EE-F250-5A43-840C-D5FB324FE859}"/>
              </a:ext>
            </a:extLst>
          </p:cNvPr>
          <p:cNvSpPr txBox="1"/>
          <p:nvPr/>
        </p:nvSpPr>
        <p:spPr>
          <a:xfrm>
            <a:off x="3199222" y="6723150"/>
            <a:ext cx="4101662" cy="261610"/>
          </a:xfrm>
          <a:prstGeom prst="rect">
            <a:avLst/>
          </a:prstGeom>
          <a:noFill/>
        </p:spPr>
        <p:txBody>
          <a:bodyPr wrap="square" rtlCol="0">
            <a:spAutoFit/>
          </a:bodyPr>
          <a:lstStyle/>
          <a:p>
            <a:pPr marL="12700" algn="ctr"/>
            <a:r>
              <a:rPr lang="en-US" sz="1100" b="1" spc="-110" dirty="0">
                <a:solidFill>
                  <a:srgbClr val="443947"/>
                </a:solidFill>
                <a:latin typeface="Verdana"/>
                <a:cs typeface="Verdana"/>
              </a:rPr>
              <a:t>Image: </a:t>
            </a:r>
            <a:r>
              <a:rPr lang="en-US" sz="1100" spc="-110" dirty="0">
                <a:solidFill>
                  <a:srgbClr val="443947"/>
                </a:solidFill>
                <a:latin typeface="Verdana"/>
                <a:cs typeface="Verdana"/>
              </a:rPr>
              <a:t>Shutterstock</a:t>
            </a:r>
          </a:p>
        </p:txBody>
      </p:sp>
    </p:spTree>
    <p:extLst>
      <p:ext uri="{BB962C8B-B14F-4D97-AF65-F5344CB8AC3E}">
        <p14:creationId xmlns:p14="http://schemas.microsoft.com/office/powerpoint/2010/main" val="1229456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k object 17"/>
          <p:cNvSpPr/>
          <p:nvPr/>
        </p:nvSpPr>
        <p:spPr>
          <a:xfrm>
            <a:off x="0" y="762000"/>
            <a:ext cx="10058400" cy="6324600"/>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D4D2CE">
              <a:alpha val="70000"/>
            </a:srgbClr>
          </a:solidFill>
        </p:spPr>
        <p:txBody>
          <a:bodyPr wrap="square" lIns="0" tIns="0" rIns="0" bIns="0" rtlCol="0"/>
          <a:lstStyle/>
          <a:p>
            <a:endParaRPr/>
          </a:p>
        </p:txBody>
      </p:sp>
      <p:sp>
        <p:nvSpPr>
          <p:cNvPr id="7" name="Slide Number Placeholder 6"/>
          <p:cNvSpPr>
            <a:spLocks noGrp="1"/>
          </p:cNvSpPr>
          <p:nvPr>
            <p:ph type="sldNum" sz="quarter" idx="4"/>
          </p:nvPr>
        </p:nvSpPr>
        <p:spPr/>
        <p:txBody>
          <a:bodyPr/>
          <a:lstStyle/>
          <a:p>
            <a:fld id="{B6F15528-21DE-4FAA-801E-634DDDAF4B2B}" type="slidenum">
              <a:rPr lang="uk-UA" smtClean="0"/>
              <a:pPr/>
              <a:t>13</a:t>
            </a:fld>
            <a:endParaRPr lang="uk-UA" dirty="0"/>
          </a:p>
        </p:txBody>
      </p:sp>
      <p:sp>
        <p:nvSpPr>
          <p:cNvPr id="9"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2019 K-12 Blueprint, All Rights Reserved.</a:t>
            </a:r>
          </a:p>
          <a:p>
            <a:r>
              <a:rPr lang="en-US" dirty="0"/>
              <a:t>*Other names and brands may be claimed as the property of others.</a:t>
            </a:r>
          </a:p>
        </p:txBody>
      </p:sp>
      <p:sp>
        <p:nvSpPr>
          <p:cNvPr id="15" name="object 4"/>
          <p:cNvSpPr txBox="1"/>
          <p:nvPr/>
        </p:nvSpPr>
        <p:spPr>
          <a:xfrm>
            <a:off x="1326388" y="1837454"/>
            <a:ext cx="7436612" cy="774956"/>
          </a:xfrm>
          <a:prstGeom prst="rect">
            <a:avLst/>
          </a:prstGeom>
        </p:spPr>
        <p:txBody>
          <a:bodyPr vert="horz" wrap="square" lIns="0" tIns="0" rIns="0" bIns="0" rtlCol="0">
            <a:spAutoFit/>
          </a:bodyPr>
          <a:lstStyle/>
          <a:p>
            <a:pPr marL="12700" marR="5080">
              <a:lnSpc>
                <a:spcPct val="150000"/>
              </a:lnSpc>
              <a:buClr>
                <a:srgbClr val="443947"/>
              </a:buClr>
              <a:tabLst>
                <a:tab pos="266700" algn="l"/>
              </a:tabLst>
            </a:pPr>
            <a:r>
              <a:rPr lang="en-US" b="1" spc="-10" dirty="0">
                <a:solidFill>
                  <a:srgbClr val="443947"/>
                </a:solidFill>
                <a:latin typeface="Verdana"/>
                <a:cs typeface="Verdana"/>
              </a:rPr>
              <a:t>2) </a:t>
            </a:r>
            <a:r>
              <a:rPr lang="en-US" spc="-10" dirty="0">
                <a:solidFill>
                  <a:srgbClr val="443947"/>
                </a:solidFill>
                <a:latin typeface="Verdana"/>
                <a:cs typeface="Verdana"/>
              </a:rPr>
              <a:t>It deftly blends academic concepts with real-world concerns and scenarios, providing a framework for learning connections.</a:t>
            </a:r>
            <a:endParaRPr lang="en-US" dirty="0">
              <a:latin typeface="Verdana"/>
              <a:cs typeface="Verdana"/>
            </a:endParaRPr>
          </a:p>
        </p:txBody>
      </p:sp>
      <p:sp>
        <p:nvSpPr>
          <p:cNvPr id="16" name="object 3"/>
          <p:cNvSpPr txBox="1">
            <a:spLocks noGrp="1"/>
          </p:cNvSpPr>
          <p:nvPr>
            <p:ph type="title"/>
          </p:nvPr>
        </p:nvSpPr>
        <p:spPr>
          <a:xfrm>
            <a:off x="292380" y="1117563"/>
            <a:ext cx="9286748" cy="492443"/>
          </a:xfrm>
          <a:prstGeom prst="rect">
            <a:avLst/>
          </a:prstGeom>
        </p:spPr>
        <p:txBody>
          <a:bodyPr vert="horz" wrap="square" lIns="0" tIns="0" rIns="0" bIns="0" rtlCol="0">
            <a:spAutoFit/>
          </a:bodyPr>
          <a:lstStyle/>
          <a:p>
            <a:pPr algn="ctr"/>
            <a:r>
              <a:rPr lang="en-US" b="1" dirty="0">
                <a:latin typeface="Avenir Book" charset="0"/>
                <a:ea typeface="Avenir Book" charset="0"/>
                <a:cs typeface="Avenir Book" charset="0"/>
              </a:rPr>
              <a:t>Ten Benefits of Computational Thinking</a:t>
            </a:r>
          </a:p>
        </p:txBody>
      </p:sp>
      <p:pic>
        <p:nvPicPr>
          <p:cNvPr id="3" name="Picture 2">
            <a:extLst>
              <a:ext uri="{FF2B5EF4-FFF2-40B4-BE49-F238E27FC236}">
                <a16:creationId xmlns:a16="http://schemas.microsoft.com/office/drawing/2014/main" id="{2E30EC57-753B-6F4C-83FA-D881DD0AF0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1800" y="3733800"/>
            <a:ext cx="4527915" cy="3017520"/>
          </a:xfrm>
          <a:prstGeom prst="rect">
            <a:avLst/>
          </a:prstGeom>
        </p:spPr>
      </p:pic>
      <p:sp>
        <p:nvSpPr>
          <p:cNvPr id="10" name="TextBox 9">
            <a:extLst>
              <a:ext uri="{FF2B5EF4-FFF2-40B4-BE49-F238E27FC236}">
                <a16:creationId xmlns:a16="http://schemas.microsoft.com/office/drawing/2014/main" id="{D9F13406-11A8-D446-B9BE-9900316B118F}"/>
              </a:ext>
            </a:extLst>
          </p:cNvPr>
          <p:cNvSpPr txBox="1"/>
          <p:nvPr/>
        </p:nvSpPr>
        <p:spPr>
          <a:xfrm>
            <a:off x="2993863" y="6752316"/>
            <a:ext cx="4101662" cy="261610"/>
          </a:xfrm>
          <a:prstGeom prst="rect">
            <a:avLst/>
          </a:prstGeom>
          <a:noFill/>
        </p:spPr>
        <p:txBody>
          <a:bodyPr wrap="square" rtlCol="0">
            <a:spAutoFit/>
          </a:bodyPr>
          <a:lstStyle/>
          <a:p>
            <a:pPr marL="12700" algn="ctr"/>
            <a:r>
              <a:rPr lang="en-US" sz="1100" b="1" spc="-110" dirty="0">
                <a:solidFill>
                  <a:srgbClr val="443947"/>
                </a:solidFill>
                <a:latin typeface="Verdana"/>
                <a:cs typeface="Verdana"/>
              </a:rPr>
              <a:t>Image: </a:t>
            </a:r>
            <a:r>
              <a:rPr lang="en-US" sz="1100" spc="-110" dirty="0">
                <a:solidFill>
                  <a:srgbClr val="443947"/>
                </a:solidFill>
                <a:latin typeface="Verdana"/>
                <a:cs typeface="Verdana"/>
              </a:rPr>
              <a:t>Shutterstock</a:t>
            </a:r>
          </a:p>
        </p:txBody>
      </p:sp>
    </p:spTree>
    <p:extLst>
      <p:ext uri="{BB962C8B-B14F-4D97-AF65-F5344CB8AC3E}">
        <p14:creationId xmlns:p14="http://schemas.microsoft.com/office/powerpoint/2010/main" val="2455964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k object 17"/>
          <p:cNvSpPr/>
          <p:nvPr/>
        </p:nvSpPr>
        <p:spPr>
          <a:xfrm>
            <a:off x="0" y="762000"/>
            <a:ext cx="10058400" cy="6324600"/>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D4D2CE">
              <a:alpha val="70000"/>
            </a:srgbClr>
          </a:solidFill>
        </p:spPr>
        <p:txBody>
          <a:bodyPr wrap="square" lIns="0" tIns="0" rIns="0" bIns="0" rtlCol="0"/>
          <a:lstStyle/>
          <a:p>
            <a:endParaRPr dirty="0"/>
          </a:p>
        </p:txBody>
      </p:sp>
      <p:sp>
        <p:nvSpPr>
          <p:cNvPr id="7" name="Slide Number Placeholder 6"/>
          <p:cNvSpPr>
            <a:spLocks noGrp="1"/>
          </p:cNvSpPr>
          <p:nvPr>
            <p:ph type="sldNum" sz="quarter" idx="4"/>
          </p:nvPr>
        </p:nvSpPr>
        <p:spPr/>
        <p:txBody>
          <a:bodyPr/>
          <a:lstStyle/>
          <a:p>
            <a:fld id="{B6F15528-21DE-4FAA-801E-634DDDAF4B2B}" type="slidenum">
              <a:rPr lang="uk-UA" smtClean="0"/>
              <a:pPr/>
              <a:t>14</a:t>
            </a:fld>
            <a:endParaRPr lang="uk-UA" dirty="0"/>
          </a:p>
        </p:txBody>
      </p:sp>
      <p:sp>
        <p:nvSpPr>
          <p:cNvPr id="9"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2019 K-12 Blueprint, All Rights Reserved.</a:t>
            </a:r>
          </a:p>
          <a:p>
            <a:r>
              <a:rPr lang="en-US" dirty="0"/>
              <a:t>*Other names and brands may be claimed as the property of others.</a:t>
            </a:r>
          </a:p>
        </p:txBody>
      </p:sp>
      <p:sp>
        <p:nvSpPr>
          <p:cNvPr id="15" name="object 4"/>
          <p:cNvSpPr txBox="1"/>
          <p:nvPr/>
        </p:nvSpPr>
        <p:spPr>
          <a:xfrm>
            <a:off x="1326388" y="1837454"/>
            <a:ext cx="7436612" cy="774956"/>
          </a:xfrm>
          <a:prstGeom prst="rect">
            <a:avLst/>
          </a:prstGeom>
        </p:spPr>
        <p:txBody>
          <a:bodyPr vert="horz" wrap="square" lIns="0" tIns="0" rIns="0" bIns="0" rtlCol="0">
            <a:spAutoFit/>
          </a:bodyPr>
          <a:lstStyle/>
          <a:p>
            <a:pPr marL="12700" marR="5080">
              <a:lnSpc>
                <a:spcPct val="150000"/>
              </a:lnSpc>
              <a:buClr>
                <a:srgbClr val="443947"/>
              </a:buClr>
              <a:tabLst>
                <a:tab pos="266700" algn="l"/>
              </a:tabLst>
            </a:pPr>
            <a:r>
              <a:rPr lang="en-US" b="1" spc="-10" dirty="0">
                <a:solidFill>
                  <a:srgbClr val="443947"/>
                </a:solidFill>
                <a:latin typeface="Verdana"/>
                <a:cs typeface="Verdana"/>
              </a:rPr>
              <a:t>3) </a:t>
            </a:r>
            <a:r>
              <a:rPr lang="en-US" spc="-10" dirty="0">
                <a:solidFill>
                  <a:srgbClr val="443947"/>
                </a:solidFill>
                <a:latin typeface="Verdana"/>
                <a:cs typeface="Verdana"/>
              </a:rPr>
              <a:t>Prepares students for further STEM study while aligning with existing national standards.</a:t>
            </a:r>
            <a:endParaRPr lang="en-US" dirty="0">
              <a:latin typeface="Verdana"/>
              <a:cs typeface="Verdana"/>
            </a:endParaRPr>
          </a:p>
        </p:txBody>
      </p:sp>
      <p:sp>
        <p:nvSpPr>
          <p:cNvPr id="16" name="object 3"/>
          <p:cNvSpPr txBox="1">
            <a:spLocks noGrp="1"/>
          </p:cNvSpPr>
          <p:nvPr>
            <p:ph type="title"/>
          </p:nvPr>
        </p:nvSpPr>
        <p:spPr>
          <a:xfrm>
            <a:off x="292380" y="1117563"/>
            <a:ext cx="9286748" cy="492443"/>
          </a:xfrm>
          <a:prstGeom prst="rect">
            <a:avLst/>
          </a:prstGeom>
        </p:spPr>
        <p:txBody>
          <a:bodyPr vert="horz" wrap="square" lIns="0" tIns="0" rIns="0" bIns="0" rtlCol="0">
            <a:spAutoFit/>
          </a:bodyPr>
          <a:lstStyle/>
          <a:p>
            <a:pPr algn="ctr"/>
            <a:r>
              <a:rPr lang="en-US" b="1" dirty="0">
                <a:latin typeface="Avenir Book" charset="0"/>
                <a:ea typeface="Avenir Book" charset="0"/>
                <a:cs typeface="Avenir Book" charset="0"/>
              </a:rPr>
              <a:t>Ten Benefits of Computational Thinking</a:t>
            </a:r>
          </a:p>
        </p:txBody>
      </p:sp>
      <p:pic>
        <p:nvPicPr>
          <p:cNvPr id="3" name="Picture 2">
            <a:extLst>
              <a:ext uri="{FF2B5EF4-FFF2-40B4-BE49-F238E27FC236}">
                <a16:creationId xmlns:a16="http://schemas.microsoft.com/office/drawing/2014/main" id="{07891F06-8B27-E34B-B890-E697106257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5600" y="3657600"/>
            <a:ext cx="4542863" cy="3017520"/>
          </a:xfrm>
          <a:prstGeom prst="rect">
            <a:avLst/>
          </a:prstGeom>
        </p:spPr>
      </p:pic>
      <p:sp>
        <p:nvSpPr>
          <p:cNvPr id="10" name="TextBox 9">
            <a:extLst>
              <a:ext uri="{FF2B5EF4-FFF2-40B4-BE49-F238E27FC236}">
                <a16:creationId xmlns:a16="http://schemas.microsoft.com/office/drawing/2014/main" id="{C0AB3C3F-A08F-8A44-B795-FC3B8C11C205}"/>
              </a:ext>
            </a:extLst>
          </p:cNvPr>
          <p:cNvSpPr txBox="1"/>
          <p:nvPr/>
        </p:nvSpPr>
        <p:spPr>
          <a:xfrm>
            <a:off x="2926081" y="6672590"/>
            <a:ext cx="4660206" cy="261610"/>
          </a:xfrm>
          <a:prstGeom prst="rect">
            <a:avLst/>
          </a:prstGeom>
          <a:noFill/>
        </p:spPr>
        <p:txBody>
          <a:bodyPr wrap="square" rtlCol="0">
            <a:spAutoFit/>
          </a:bodyPr>
          <a:lstStyle/>
          <a:p>
            <a:pPr marL="12700" algn="ctr"/>
            <a:r>
              <a:rPr lang="en-US" sz="1100" b="1" spc="-110" dirty="0">
                <a:solidFill>
                  <a:srgbClr val="443947"/>
                </a:solidFill>
                <a:latin typeface="Verdana"/>
                <a:cs typeface="Verdana"/>
              </a:rPr>
              <a:t>Image: </a:t>
            </a:r>
            <a:r>
              <a:rPr lang="en-US" sz="1100" spc="-110" dirty="0">
                <a:solidFill>
                  <a:srgbClr val="443947"/>
                </a:solidFill>
                <a:latin typeface="Verdana"/>
                <a:cs typeface="Verdana"/>
              </a:rPr>
              <a:t>Shutterstock</a:t>
            </a:r>
          </a:p>
        </p:txBody>
      </p:sp>
    </p:spTree>
    <p:extLst>
      <p:ext uri="{BB962C8B-B14F-4D97-AF65-F5344CB8AC3E}">
        <p14:creationId xmlns:p14="http://schemas.microsoft.com/office/powerpoint/2010/main" val="2000079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k object 17"/>
          <p:cNvSpPr/>
          <p:nvPr/>
        </p:nvSpPr>
        <p:spPr>
          <a:xfrm>
            <a:off x="0" y="762000"/>
            <a:ext cx="10058400" cy="6324600"/>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D4D2CE">
              <a:alpha val="70000"/>
            </a:srgbClr>
          </a:solidFill>
        </p:spPr>
        <p:txBody>
          <a:bodyPr wrap="square" lIns="0" tIns="0" rIns="0" bIns="0" rtlCol="0"/>
          <a:lstStyle/>
          <a:p>
            <a:endParaRPr/>
          </a:p>
        </p:txBody>
      </p:sp>
      <p:sp>
        <p:nvSpPr>
          <p:cNvPr id="7" name="Slide Number Placeholder 6"/>
          <p:cNvSpPr>
            <a:spLocks noGrp="1"/>
          </p:cNvSpPr>
          <p:nvPr>
            <p:ph type="sldNum" sz="quarter" idx="4"/>
          </p:nvPr>
        </p:nvSpPr>
        <p:spPr/>
        <p:txBody>
          <a:bodyPr/>
          <a:lstStyle/>
          <a:p>
            <a:fld id="{B6F15528-21DE-4FAA-801E-634DDDAF4B2B}" type="slidenum">
              <a:rPr lang="uk-UA" smtClean="0"/>
              <a:pPr/>
              <a:t>15</a:t>
            </a:fld>
            <a:endParaRPr lang="uk-UA" dirty="0"/>
          </a:p>
        </p:txBody>
      </p:sp>
      <p:sp>
        <p:nvSpPr>
          <p:cNvPr id="9"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2019 K-12 Blueprint, All Rights Reserved.</a:t>
            </a:r>
          </a:p>
          <a:p>
            <a:r>
              <a:rPr lang="en-US" dirty="0"/>
              <a:t>*Other names and brands may be claimed as the property of others.</a:t>
            </a:r>
          </a:p>
        </p:txBody>
      </p:sp>
      <p:sp>
        <p:nvSpPr>
          <p:cNvPr id="15" name="object 4"/>
          <p:cNvSpPr txBox="1"/>
          <p:nvPr/>
        </p:nvSpPr>
        <p:spPr>
          <a:xfrm>
            <a:off x="1326388" y="1837454"/>
            <a:ext cx="7436612" cy="1190454"/>
          </a:xfrm>
          <a:prstGeom prst="rect">
            <a:avLst/>
          </a:prstGeom>
        </p:spPr>
        <p:txBody>
          <a:bodyPr vert="horz" wrap="square" lIns="0" tIns="0" rIns="0" bIns="0" rtlCol="0">
            <a:spAutoFit/>
          </a:bodyPr>
          <a:lstStyle/>
          <a:p>
            <a:pPr marL="12700" marR="5080">
              <a:lnSpc>
                <a:spcPct val="150000"/>
              </a:lnSpc>
              <a:buClr>
                <a:srgbClr val="443947"/>
              </a:buClr>
              <a:tabLst>
                <a:tab pos="266700" algn="l"/>
              </a:tabLst>
            </a:pPr>
            <a:r>
              <a:rPr lang="en-US" b="1" spc="-10" dirty="0">
                <a:solidFill>
                  <a:srgbClr val="443947"/>
                </a:solidFill>
                <a:latin typeface="Verdana"/>
                <a:cs typeface="Verdana"/>
              </a:rPr>
              <a:t>4) </a:t>
            </a:r>
            <a:r>
              <a:rPr lang="en-US" spc="-10" dirty="0">
                <a:solidFill>
                  <a:srgbClr val="443947"/>
                </a:solidFill>
                <a:latin typeface="Verdana"/>
                <a:cs typeface="Verdana"/>
              </a:rPr>
              <a:t>By boosting innovative thinking, students become more engaged: reducing dropout rates. It also helps to close the achievement gap by engaging minority students.</a:t>
            </a:r>
            <a:endParaRPr lang="en-US" dirty="0">
              <a:latin typeface="Verdana"/>
              <a:cs typeface="Verdana"/>
            </a:endParaRPr>
          </a:p>
        </p:txBody>
      </p:sp>
      <p:sp>
        <p:nvSpPr>
          <p:cNvPr id="16" name="object 3"/>
          <p:cNvSpPr txBox="1">
            <a:spLocks noGrp="1"/>
          </p:cNvSpPr>
          <p:nvPr>
            <p:ph type="title"/>
          </p:nvPr>
        </p:nvSpPr>
        <p:spPr>
          <a:xfrm>
            <a:off x="292380" y="1117563"/>
            <a:ext cx="9286748" cy="492443"/>
          </a:xfrm>
          <a:prstGeom prst="rect">
            <a:avLst/>
          </a:prstGeom>
        </p:spPr>
        <p:txBody>
          <a:bodyPr vert="horz" wrap="square" lIns="0" tIns="0" rIns="0" bIns="0" rtlCol="0">
            <a:spAutoFit/>
          </a:bodyPr>
          <a:lstStyle/>
          <a:p>
            <a:pPr algn="ctr"/>
            <a:r>
              <a:rPr lang="en-US" b="1" dirty="0">
                <a:latin typeface="Avenir Book" charset="0"/>
                <a:ea typeface="Avenir Book" charset="0"/>
                <a:cs typeface="Avenir Book" charset="0"/>
              </a:rPr>
              <a:t>Ten Benefits of Computational Thinking</a:t>
            </a:r>
          </a:p>
        </p:txBody>
      </p:sp>
      <p:pic>
        <p:nvPicPr>
          <p:cNvPr id="3" name="Picture 2">
            <a:extLst>
              <a:ext uri="{FF2B5EF4-FFF2-40B4-BE49-F238E27FC236}">
                <a16:creationId xmlns:a16="http://schemas.microsoft.com/office/drawing/2014/main" id="{59EA6FB2-E1D4-6A4E-8A03-7E50CB1FF5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1800" y="3733800"/>
            <a:ext cx="4526280" cy="3017520"/>
          </a:xfrm>
          <a:prstGeom prst="rect">
            <a:avLst/>
          </a:prstGeom>
        </p:spPr>
      </p:pic>
      <p:sp>
        <p:nvSpPr>
          <p:cNvPr id="10" name="TextBox 9">
            <a:extLst>
              <a:ext uri="{FF2B5EF4-FFF2-40B4-BE49-F238E27FC236}">
                <a16:creationId xmlns:a16="http://schemas.microsoft.com/office/drawing/2014/main" id="{8E383DA9-01FE-7547-9483-E6D4E87C0C5A}"/>
              </a:ext>
            </a:extLst>
          </p:cNvPr>
          <p:cNvSpPr txBox="1"/>
          <p:nvPr/>
        </p:nvSpPr>
        <p:spPr>
          <a:xfrm>
            <a:off x="3184109" y="6765051"/>
            <a:ext cx="4101662" cy="261610"/>
          </a:xfrm>
          <a:prstGeom prst="rect">
            <a:avLst/>
          </a:prstGeom>
          <a:noFill/>
        </p:spPr>
        <p:txBody>
          <a:bodyPr wrap="square" rtlCol="0">
            <a:spAutoFit/>
          </a:bodyPr>
          <a:lstStyle/>
          <a:p>
            <a:pPr marL="12700" algn="ctr"/>
            <a:r>
              <a:rPr lang="en-US" sz="1100" b="1" spc="-110" dirty="0">
                <a:solidFill>
                  <a:srgbClr val="443947"/>
                </a:solidFill>
                <a:latin typeface="Verdana"/>
                <a:cs typeface="Verdana"/>
              </a:rPr>
              <a:t>Image: </a:t>
            </a:r>
            <a:r>
              <a:rPr lang="en-US" sz="1100" spc="-110" dirty="0">
                <a:solidFill>
                  <a:srgbClr val="443947"/>
                </a:solidFill>
                <a:latin typeface="Verdana"/>
                <a:cs typeface="Verdana"/>
              </a:rPr>
              <a:t>Shutterstock</a:t>
            </a:r>
          </a:p>
        </p:txBody>
      </p:sp>
    </p:spTree>
    <p:extLst>
      <p:ext uri="{BB962C8B-B14F-4D97-AF65-F5344CB8AC3E}">
        <p14:creationId xmlns:p14="http://schemas.microsoft.com/office/powerpoint/2010/main" val="2325581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k object 17"/>
          <p:cNvSpPr/>
          <p:nvPr/>
        </p:nvSpPr>
        <p:spPr>
          <a:xfrm>
            <a:off x="0" y="762000"/>
            <a:ext cx="10058400" cy="6324600"/>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D4D2CE">
              <a:alpha val="70000"/>
            </a:srgbClr>
          </a:solidFill>
        </p:spPr>
        <p:txBody>
          <a:bodyPr wrap="square" lIns="0" tIns="0" rIns="0" bIns="0" rtlCol="0"/>
          <a:lstStyle/>
          <a:p>
            <a:endParaRPr/>
          </a:p>
        </p:txBody>
      </p:sp>
      <p:sp>
        <p:nvSpPr>
          <p:cNvPr id="7" name="Slide Number Placeholder 6"/>
          <p:cNvSpPr>
            <a:spLocks noGrp="1"/>
          </p:cNvSpPr>
          <p:nvPr>
            <p:ph type="sldNum" sz="quarter" idx="4"/>
          </p:nvPr>
        </p:nvSpPr>
        <p:spPr/>
        <p:txBody>
          <a:bodyPr/>
          <a:lstStyle/>
          <a:p>
            <a:fld id="{B6F15528-21DE-4FAA-801E-634DDDAF4B2B}" type="slidenum">
              <a:rPr lang="uk-UA" smtClean="0"/>
              <a:pPr/>
              <a:t>16</a:t>
            </a:fld>
            <a:endParaRPr lang="uk-UA" dirty="0"/>
          </a:p>
        </p:txBody>
      </p:sp>
      <p:sp>
        <p:nvSpPr>
          <p:cNvPr id="9"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2019 K-12 Blueprint, All Rights Reserved.</a:t>
            </a:r>
          </a:p>
          <a:p>
            <a:r>
              <a:rPr lang="en-US" dirty="0"/>
              <a:t>*Other names and brands may be claimed as the property of others.</a:t>
            </a:r>
          </a:p>
        </p:txBody>
      </p:sp>
      <p:sp>
        <p:nvSpPr>
          <p:cNvPr id="15" name="object 4"/>
          <p:cNvSpPr txBox="1"/>
          <p:nvPr/>
        </p:nvSpPr>
        <p:spPr>
          <a:xfrm>
            <a:off x="1326388" y="1837454"/>
            <a:ext cx="7436612" cy="774956"/>
          </a:xfrm>
          <a:prstGeom prst="rect">
            <a:avLst/>
          </a:prstGeom>
        </p:spPr>
        <p:txBody>
          <a:bodyPr vert="horz" wrap="square" lIns="0" tIns="0" rIns="0" bIns="0" rtlCol="0">
            <a:spAutoFit/>
          </a:bodyPr>
          <a:lstStyle/>
          <a:p>
            <a:pPr marL="12700" marR="5080">
              <a:lnSpc>
                <a:spcPct val="150000"/>
              </a:lnSpc>
              <a:buClr>
                <a:srgbClr val="443947"/>
              </a:buClr>
              <a:tabLst>
                <a:tab pos="266700" algn="l"/>
              </a:tabLst>
            </a:pPr>
            <a:r>
              <a:rPr lang="en-US" b="1" spc="-10" dirty="0">
                <a:solidFill>
                  <a:srgbClr val="443947"/>
                </a:solidFill>
                <a:latin typeface="Verdana"/>
                <a:cs typeface="Verdana"/>
              </a:rPr>
              <a:t>5) </a:t>
            </a:r>
            <a:r>
              <a:rPr lang="en-US" spc="-10" dirty="0">
                <a:solidFill>
                  <a:srgbClr val="443947"/>
                </a:solidFill>
                <a:latin typeface="Verdana"/>
                <a:cs typeface="Verdana"/>
              </a:rPr>
              <a:t>Expands a student’s creative process and their ability to innovate: encouraging risk-taking and entrepreneurship. </a:t>
            </a:r>
            <a:endParaRPr lang="en-US" dirty="0">
              <a:latin typeface="Verdana"/>
              <a:cs typeface="Verdana"/>
            </a:endParaRPr>
          </a:p>
        </p:txBody>
      </p:sp>
      <p:sp>
        <p:nvSpPr>
          <p:cNvPr id="16" name="object 3"/>
          <p:cNvSpPr txBox="1">
            <a:spLocks noGrp="1"/>
          </p:cNvSpPr>
          <p:nvPr>
            <p:ph type="title"/>
          </p:nvPr>
        </p:nvSpPr>
        <p:spPr>
          <a:xfrm>
            <a:off x="292380" y="1117563"/>
            <a:ext cx="9286748" cy="492443"/>
          </a:xfrm>
          <a:prstGeom prst="rect">
            <a:avLst/>
          </a:prstGeom>
        </p:spPr>
        <p:txBody>
          <a:bodyPr vert="horz" wrap="square" lIns="0" tIns="0" rIns="0" bIns="0" rtlCol="0">
            <a:spAutoFit/>
          </a:bodyPr>
          <a:lstStyle/>
          <a:p>
            <a:pPr algn="ctr"/>
            <a:r>
              <a:rPr lang="en-US" b="1" dirty="0">
                <a:latin typeface="Avenir Book" charset="0"/>
                <a:ea typeface="Avenir Book" charset="0"/>
                <a:cs typeface="Avenir Book" charset="0"/>
              </a:rPr>
              <a:t>Ten Benefits of Computational Thinking</a:t>
            </a:r>
          </a:p>
        </p:txBody>
      </p:sp>
      <p:pic>
        <p:nvPicPr>
          <p:cNvPr id="3" name="Picture 2">
            <a:extLst>
              <a:ext uri="{FF2B5EF4-FFF2-40B4-BE49-F238E27FC236}">
                <a16:creationId xmlns:a16="http://schemas.microsoft.com/office/drawing/2014/main" id="{FDD800D2-2CA8-054A-B762-C4C94870B3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1800" y="3505200"/>
            <a:ext cx="4665123" cy="3108960"/>
          </a:xfrm>
          <a:prstGeom prst="rect">
            <a:avLst/>
          </a:prstGeom>
        </p:spPr>
      </p:pic>
      <p:sp>
        <p:nvSpPr>
          <p:cNvPr id="10" name="TextBox 9">
            <a:extLst>
              <a:ext uri="{FF2B5EF4-FFF2-40B4-BE49-F238E27FC236}">
                <a16:creationId xmlns:a16="http://schemas.microsoft.com/office/drawing/2014/main" id="{C34FDA6F-1CB7-B64E-BDFF-5B335C9BC6B5}"/>
              </a:ext>
            </a:extLst>
          </p:cNvPr>
          <p:cNvSpPr txBox="1"/>
          <p:nvPr/>
        </p:nvSpPr>
        <p:spPr>
          <a:xfrm>
            <a:off x="3253530" y="6619379"/>
            <a:ext cx="4101662" cy="261610"/>
          </a:xfrm>
          <a:prstGeom prst="rect">
            <a:avLst/>
          </a:prstGeom>
          <a:noFill/>
        </p:spPr>
        <p:txBody>
          <a:bodyPr wrap="square" rtlCol="0">
            <a:spAutoFit/>
          </a:bodyPr>
          <a:lstStyle/>
          <a:p>
            <a:pPr marL="12700" algn="ctr"/>
            <a:r>
              <a:rPr lang="en-US" sz="1100" b="1" spc="-110" dirty="0">
                <a:solidFill>
                  <a:srgbClr val="443947"/>
                </a:solidFill>
                <a:latin typeface="Verdana"/>
                <a:cs typeface="Verdana"/>
              </a:rPr>
              <a:t>Image: </a:t>
            </a:r>
            <a:r>
              <a:rPr lang="en-US" sz="1100" spc="-110" dirty="0">
                <a:solidFill>
                  <a:srgbClr val="443947"/>
                </a:solidFill>
                <a:latin typeface="Verdana"/>
                <a:cs typeface="Verdana"/>
              </a:rPr>
              <a:t>Shutterstock</a:t>
            </a:r>
          </a:p>
        </p:txBody>
      </p:sp>
    </p:spTree>
    <p:extLst>
      <p:ext uri="{BB962C8B-B14F-4D97-AF65-F5344CB8AC3E}">
        <p14:creationId xmlns:p14="http://schemas.microsoft.com/office/powerpoint/2010/main" val="3181191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k object 17"/>
          <p:cNvSpPr/>
          <p:nvPr/>
        </p:nvSpPr>
        <p:spPr>
          <a:xfrm>
            <a:off x="0" y="762000"/>
            <a:ext cx="10058400" cy="6324600"/>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D4D2CE">
              <a:alpha val="70000"/>
            </a:srgbClr>
          </a:solidFill>
        </p:spPr>
        <p:txBody>
          <a:bodyPr wrap="square" lIns="0" tIns="0" rIns="0" bIns="0" rtlCol="0"/>
          <a:lstStyle/>
          <a:p>
            <a:endParaRPr/>
          </a:p>
        </p:txBody>
      </p:sp>
      <p:sp>
        <p:nvSpPr>
          <p:cNvPr id="7" name="Slide Number Placeholder 6"/>
          <p:cNvSpPr>
            <a:spLocks noGrp="1"/>
          </p:cNvSpPr>
          <p:nvPr>
            <p:ph type="sldNum" sz="quarter" idx="4"/>
          </p:nvPr>
        </p:nvSpPr>
        <p:spPr/>
        <p:txBody>
          <a:bodyPr/>
          <a:lstStyle/>
          <a:p>
            <a:fld id="{B6F15528-21DE-4FAA-801E-634DDDAF4B2B}" type="slidenum">
              <a:rPr lang="uk-UA" smtClean="0"/>
              <a:pPr/>
              <a:t>17</a:t>
            </a:fld>
            <a:endParaRPr lang="uk-UA" dirty="0"/>
          </a:p>
        </p:txBody>
      </p:sp>
      <p:sp>
        <p:nvSpPr>
          <p:cNvPr id="9"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2019 K-12 Blueprint, All Rights Reserved.</a:t>
            </a:r>
          </a:p>
          <a:p>
            <a:r>
              <a:rPr lang="en-US" dirty="0"/>
              <a:t>*Other names and brands may be claimed as the property of others.</a:t>
            </a:r>
          </a:p>
        </p:txBody>
      </p:sp>
      <p:sp>
        <p:nvSpPr>
          <p:cNvPr id="15" name="object 4"/>
          <p:cNvSpPr txBox="1"/>
          <p:nvPr/>
        </p:nvSpPr>
        <p:spPr>
          <a:xfrm>
            <a:off x="1326388" y="1837454"/>
            <a:ext cx="7436612" cy="1605952"/>
          </a:xfrm>
          <a:prstGeom prst="rect">
            <a:avLst/>
          </a:prstGeom>
        </p:spPr>
        <p:txBody>
          <a:bodyPr vert="horz" wrap="square" lIns="0" tIns="0" rIns="0" bIns="0" rtlCol="0">
            <a:spAutoFit/>
          </a:bodyPr>
          <a:lstStyle/>
          <a:p>
            <a:pPr marL="12700" marR="5080">
              <a:lnSpc>
                <a:spcPct val="150000"/>
              </a:lnSpc>
              <a:buClr>
                <a:srgbClr val="443947"/>
              </a:buClr>
              <a:tabLst>
                <a:tab pos="266700" algn="l"/>
              </a:tabLst>
            </a:pPr>
            <a:r>
              <a:rPr lang="en-US" b="1" spc="-10" dirty="0">
                <a:solidFill>
                  <a:srgbClr val="443947"/>
                </a:solidFill>
                <a:latin typeface="Verdana"/>
                <a:cs typeface="Verdana"/>
              </a:rPr>
              <a:t>6) </a:t>
            </a:r>
            <a:r>
              <a:rPr lang="en-US" spc="-10" dirty="0">
                <a:solidFill>
                  <a:srgbClr val="443947"/>
                </a:solidFill>
                <a:latin typeface="Verdana"/>
                <a:cs typeface="Verdana"/>
              </a:rPr>
              <a:t>Helps students to think logically and creatively and raises the competitive bar for schools and communities: boosting achievement for all students, especially the traditionally marginalized.</a:t>
            </a:r>
            <a:endParaRPr lang="en-US" dirty="0">
              <a:latin typeface="Verdana"/>
              <a:cs typeface="Verdana"/>
            </a:endParaRPr>
          </a:p>
        </p:txBody>
      </p:sp>
      <p:sp>
        <p:nvSpPr>
          <p:cNvPr id="16" name="object 3"/>
          <p:cNvSpPr txBox="1">
            <a:spLocks noGrp="1"/>
          </p:cNvSpPr>
          <p:nvPr>
            <p:ph type="title"/>
          </p:nvPr>
        </p:nvSpPr>
        <p:spPr>
          <a:xfrm>
            <a:off x="292380" y="1117563"/>
            <a:ext cx="9286748" cy="492443"/>
          </a:xfrm>
          <a:prstGeom prst="rect">
            <a:avLst/>
          </a:prstGeom>
        </p:spPr>
        <p:txBody>
          <a:bodyPr vert="horz" wrap="square" lIns="0" tIns="0" rIns="0" bIns="0" rtlCol="0">
            <a:spAutoFit/>
          </a:bodyPr>
          <a:lstStyle/>
          <a:p>
            <a:pPr algn="ctr"/>
            <a:r>
              <a:rPr lang="en-US" b="1" dirty="0">
                <a:latin typeface="Avenir Book" charset="0"/>
                <a:ea typeface="Avenir Book" charset="0"/>
                <a:cs typeface="Avenir Book" charset="0"/>
              </a:rPr>
              <a:t>Ten Benefits of Computational Thinking</a:t>
            </a:r>
          </a:p>
        </p:txBody>
      </p:sp>
      <p:pic>
        <p:nvPicPr>
          <p:cNvPr id="3" name="Picture 2">
            <a:extLst>
              <a:ext uri="{FF2B5EF4-FFF2-40B4-BE49-F238E27FC236}">
                <a16:creationId xmlns:a16="http://schemas.microsoft.com/office/drawing/2014/main" id="{5597BB7A-6B00-D244-B4CF-9E93BBAD65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6080" y="3657600"/>
            <a:ext cx="4521578" cy="3017520"/>
          </a:xfrm>
          <a:prstGeom prst="rect">
            <a:avLst/>
          </a:prstGeom>
        </p:spPr>
      </p:pic>
      <p:sp>
        <p:nvSpPr>
          <p:cNvPr id="10" name="TextBox 9">
            <a:extLst>
              <a:ext uri="{FF2B5EF4-FFF2-40B4-BE49-F238E27FC236}">
                <a16:creationId xmlns:a16="http://schemas.microsoft.com/office/drawing/2014/main" id="{DDA2FC45-F88A-8940-BB6C-085074E8B517}"/>
              </a:ext>
            </a:extLst>
          </p:cNvPr>
          <p:cNvSpPr txBox="1"/>
          <p:nvPr/>
        </p:nvSpPr>
        <p:spPr>
          <a:xfrm>
            <a:off x="3136038" y="6675120"/>
            <a:ext cx="4101662" cy="261610"/>
          </a:xfrm>
          <a:prstGeom prst="rect">
            <a:avLst/>
          </a:prstGeom>
          <a:noFill/>
        </p:spPr>
        <p:txBody>
          <a:bodyPr wrap="square" rtlCol="0">
            <a:spAutoFit/>
          </a:bodyPr>
          <a:lstStyle/>
          <a:p>
            <a:pPr marL="12700" algn="ctr"/>
            <a:r>
              <a:rPr lang="en-US" sz="1100" b="1" spc="-110" dirty="0">
                <a:solidFill>
                  <a:srgbClr val="443947"/>
                </a:solidFill>
                <a:latin typeface="Verdana"/>
                <a:cs typeface="Verdana"/>
              </a:rPr>
              <a:t>Image: </a:t>
            </a:r>
            <a:r>
              <a:rPr lang="en-US" sz="1100" spc="-110" dirty="0">
                <a:solidFill>
                  <a:srgbClr val="443947"/>
                </a:solidFill>
                <a:latin typeface="Verdana"/>
                <a:cs typeface="Verdana"/>
              </a:rPr>
              <a:t>Shutterstock</a:t>
            </a:r>
          </a:p>
        </p:txBody>
      </p:sp>
    </p:spTree>
    <p:extLst>
      <p:ext uri="{BB962C8B-B14F-4D97-AF65-F5344CB8AC3E}">
        <p14:creationId xmlns:p14="http://schemas.microsoft.com/office/powerpoint/2010/main" val="747475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k object 17"/>
          <p:cNvSpPr/>
          <p:nvPr/>
        </p:nvSpPr>
        <p:spPr>
          <a:xfrm>
            <a:off x="0" y="762000"/>
            <a:ext cx="10058400" cy="6324600"/>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D4D2CE">
              <a:alpha val="70000"/>
            </a:srgbClr>
          </a:solidFill>
        </p:spPr>
        <p:txBody>
          <a:bodyPr wrap="square" lIns="0" tIns="0" rIns="0" bIns="0" rtlCol="0"/>
          <a:lstStyle/>
          <a:p>
            <a:endParaRPr/>
          </a:p>
        </p:txBody>
      </p:sp>
      <p:sp>
        <p:nvSpPr>
          <p:cNvPr id="7" name="Slide Number Placeholder 6"/>
          <p:cNvSpPr>
            <a:spLocks noGrp="1"/>
          </p:cNvSpPr>
          <p:nvPr>
            <p:ph type="sldNum" sz="quarter" idx="4"/>
          </p:nvPr>
        </p:nvSpPr>
        <p:spPr/>
        <p:txBody>
          <a:bodyPr/>
          <a:lstStyle/>
          <a:p>
            <a:fld id="{B6F15528-21DE-4FAA-801E-634DDDAF4B2B}" type="slidenum">
              <a:rPr lang="uk-UA" smtClean="0"/>
              <a:pPr/>
              <a:t>18</a:t>
            </a:fld>
            <a:endParaRPr lang="uk-UA" dirty="0"/>
          </a:p>
        </p:txBody>
      </p:sp>
      <p:sp>
        <p:nvSpPr>
          <p:cNvPr id="9"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2019 K-12 Blueprint, All Rights Reserved.</a:t>
            </a:r>
          </a:p>
          <a:p>
            <a:r>
              <a:rPr lang="en-US" dirty="0"/>
              <a:t>*Other names and brands may be claimed as the property of others.</a:t>
            </a:r>
          </a:p>
        </p:txBody>
      </p:sp>
      <p:sp>
        <p:nvSpPr>
          <p:cNvPr id="15" name="object 4"/>
          <p:cNvSpPr txBox="1"/>
          <p:nvPr/>
        </p:nvSpPr>
        <p:spPr>
          <a:xfrm>
            <a:off x="1326388" y="1837454"/>
            <a:ext cx="7436612" cy="1190454"/>
          </a:xfrm>
          <a:prstGeom prst="rect">
            <a:avLst/>
          </a:prstGeom>
        </p:spPr>
        <p:txBody>
          <a:bodyPr vert="horz" wrap="square" lIns="0" tIns="0" rIns="0" bIns="0" rtlCol="0">
            <a:spAutoFit/>
          </a:bodyPr>
          <a:lstStyle/>
          <a:p>
            <a:pPr marL="12700" marR="5080">
              <a:lnSpc>
                <a:spcPct val="150000"/>
              </a:lnSpc>
              <a:buClr>
                <a:srgbClr val="443947"/>
              </a:buClr>
              <a:tabLst>
                <a:tab pos="266700" algn="l"/>
              </a:tabLst>
            </a:pPr>
            <a:r>
              <a:rPr lang="en-US" b="1" spc="-10" dirty="0">
                <a:solidFill>
                  <a:srgbClr val="443947"/>
                </a:solidFill>
                <a:latin typeface="Verdana"/>
                <a:cs typeface="Verdana"/>
              </a:rPr>
              <a:t>7) </a:t>
            </a:r>
            <a:r>
              <a:rPr lang="en-US" spc="-10" dirty="0">
                <a:solidFill>
                  <a:srgbClr val="443947"/>
                </a:solidFill>
                <a:latin typeface="Verdana"/>
                <a:cs typeface="Verdana"/>
              </a:rPr>
              <a:t>Helps develop workers that can solve problems in real-time with creativity and diligence: ultimately creating innovative new products and services.</a:t>
            </a:r>
            <a:endParaRPr lang="en-US" dirty="0">
              <a:latin typeface="Verdana"/>
              <a:cs typeface="Verdana"/>
            </a:endParaRPr>
          </a:p>
        </p:txBody>
      </p:sp>
      <p:sp>
        <p:nvSpPr>
          <p:cNvPr id="16" name="object 3"/>
          <p:cNvSpPr txBox="1">
            <a:spLocks noGrp="1"/>
          </p:cNvSpPr>
          <p:nvPr>
            <p:ph type="title"/>
          </p:nvPr>
        </p:nvSpPr>
        <p:spPr>
          <a:xfrm>
            <a:off x="292380" y="1117563"/>
            <a:ext cx="9286748" cy="492443"/>
          </a:xfrm>
          <a:prstGeom prst="rect">
            <a:avLst/>
          </a:prstGeom>
        </p:spPr>
        <p:txBody>
          <a:bodyPr vert="horz" wrap="square" lIns="0" tIns="0" rIns="0" bIns="0" rtlCol="0">
            <a:spAutoFit/>
          </a:bodyPr>
          <a:lstStyle/>
          <a:p>
            <a:pPr algn="ctr"/>
            <a:r>
              <a:rPr lang="en-US" b="1" dirty="0">
                <a:latin typeface="Avenir Book" charset="0"/>
                <a:ea typeface="Avenir Book" charset="0"/>
                <a:cs typeface="Avenir Book" charset="0"/>
              </a:rPr>
              <a:t>Ten Benefits of Computational Thinking</a:t>
            </a:r>
          </a:p>
        </p:txBody>
      </p:sp>
      <p:pic>
        <p:nvPicPr>
          <p:cNvPr id="10" name="Picture 9">
            <a:extLst>
              <a:ext uri="{FF2B5EF4-FFF2-40B4-BE49-F238E27FC236}">
                <a16:creationId xmlns:a16="http://schemas.microsoft.com/office/drawing/2014/main" id="{D9D19228-C59B-D248-8D39-EAEA9674DF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6080" y="3566160"/>
            <a:ext cx="4660207" cy="3108960"/>
          </a:xfrm>
          <a:prstGeom prst="rect">
            <a:avLst/>
          </a:prstGeom>
        </p:spPr>
      </p:pic>
      <p:sp>
        <p:nvSpPr>
          <p:cNvPr id="11" name="TextBox 10">
            <a:extLst>
              <a:ext uri="{FF2B5EF4-FFF2-40B4-BE49-F238E27FC236}">
                <a16:creationId xmlns:a16="http://schemas.microsoft.com/office/drawing/2014/main" id="{6557162C-63B3-B44C-B2E7-7EBFE20D2E1D}"/>
              </a:ext>
            </a:extLst>
          </p:cNvPr>
          <p:cNvSpPr txBox="1"/>
          <p:nvPr/>
        </p:nvSpPr>
        <p:spPr>
          <a:xfrm>
            <a:off x="2926081" y="6672582"/>
            <a:ext cx="4660206" cy="261610"/>
          </a:xfrm>
          <a:prstGeom prst="rect">
            <a:avLst/>
          </a:prstGeom>
          <a:noFill/>
        </p:spPr>
        <p:txBody>
          <a:bodyPr wrap="square" rtlCol="0">
            <a:spAutoFit/>
          </a:bodyPr>
          <a:lstStyle/>
          <a:p>
            <a:pPr marL="12700" algn="ctr"/>
            <a:r>
              <a:rPr lang="en-US" sz="1100" b="1" spc="-110" dirty="0">
                <a:solidFill>
                  <a:srgbClr val="443947"/>
                </a:solidFill>
                <a:latin typeface="Verdana"/>
                <a:cs typeface="Verdana"/>
              </a:rPr>
              <a:t>Image: </a:t>
            </a:r>
            <a:r>
              <a:rPr lang="en-US" sz="1100" spc="-110" dirty="0">
                <a:solidFill>
                  <a:srgbClr val="443947"/>
                </a:solidFill>
                <a:latin typeface="Verdana"/>
                <a:cs typeface="Verdana"/>
              </a:rPr>
              <a:t>Shutterstock</a:t>
            </a:r>
          </a:p>
        </p:txBody>
      </p:sp>
    </p:spTree>
    <p:extLst>
      <p:ext uri="{BB962C8B-B14F-4D97-AF65-F5344CB8AC3E}">
        <p14:creationId xmlns:p14="http://schemas.microsoft.com/office/powerpoint/2010/main" val="394240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k object 17"/>
          <p:cNvSpPr/>
          <p:nvPr/>
        </p:nvSpPr>
        <p:spPr>
          <a:xfrm>
            <a:off x="0" y="762000"/>
            <a:ext cx="10058400" cy="6324600"/>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D4D2CE">
              <a:alpha val="70000"/>
            </a:srgbClr>
          </a:solidFill>
        </p:spPr>
        <p:txBody>
          <a:bodyPr wrap="square" lIns="0" tIns="0" rIns="0" bIns="0" rtlCol="0"/>
          <a:lstStyle/>
          <a:p>
            <a:endParaRPr/>
          </a:p>
        </p:txBody>
      </p:sp>
      <p:sp>
        <p:nvSpPr>
          <p:cNvPr id="7" name="Slide Number Placeholder 6"/>
          <p:cNvSpPr>
            <a:spLocks noGrp="1"/>
          </p:cNvSpPr>
          <p:nvPr>
            <p:ph type="sldNum" sz="quarter" idx="4"/>
          </p:nvPr>
        </p:nvSpPr>
        <p:spPr/>
        <p:txBody>
          <a:bodyPr/>
          <a:lstStyle/>
          <a:p>
            <a:fld id="{B6F15528-21DE-4FAA-801E-634DDDAF4B2B}" type="slidenum">
              <a:rPr lang="uk-UA" smtClean="0"/>
              <a:pPr/>
              <a:t>19</a:t>
            </a:fld>
            <a:endParaRPr lang="uk-UA" dirty="0"/>
          </a:p>
        </p:txBody>
      </p:sp>
      <p:sp>
        <p:nvSpPr>
          <p:cNvPr id="9"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2019 K-12 Blueprint, All Rights Reserved.</a:t>
            </a:r>
          </a:p>
          <a:p>
            <a:r>
              <a:rPr lang="en-US" dirty="0"/>
              <a:t>*Other names and brands may be claimed as the property of others.</a:t>
            </a:r>
          </a:p>
        </p:txBody>
      </p:sp>
      <p:sp>
        <p:nvSpPr>
          <p:cNvPr id="15" name="object 4"/>
          <p:cNvSpPr txBox="1"/>
          <p:nvPr/>
        </p:nvSpPr>
        <p:spPr>
          <a:xfrm>
            <a:off x="1326388" y="1837454"/>
            <a:ext cx="7436612" cy="1605952"/>
          </a:xfrm>
          <a:prstGeom prst="rect">
            <a:avLst/>
          </a:prstGeom>
        </p:spPr>
        <p:txBody>
          <a:bodyPr vert="horz" wrap="square" lIns="0" tIns="0" rIns="0" bIns="0" rtlCol="0">
            <a:spAutoFit/>
          </a:bodyPr>
          <a:lstStyle/>
          <a:p>
            <a:pPr marL="12700" marR="5080">
              <a:lnSpc>
                <a:spcPct val="150000"/>
              </a:lnSpc>
              <a:buClr>
                <a:srgbClr val="443947"/>
              </a:buClr>
              <a:tabLst>
                <a:tab pos="266700" algn="l"/>
              </a:tabLst>
            </a:pPr>
            <a:r>
              <a:rPr lang="en-US" b="1" spc="-10" dirty="0">
                <a:solidFill>
                  <a:srgbClr val="443947"/>
                </a:solidFill>
                <a:latin typeface="Verdana"/>
                <a:cs typeface="Verdana"/>
              </a:rPr>
              <a:t>8) </a:t>
            </a:r>
            <a:r>
              <a:rPr lang="en-US" spc="-10" dirty="0">
                <a:solidFill>
                  <a:srgbClr val="443947"/>
                </a:solidFill>
                <a:latin typeface="Verdana"/>
                <a:cs typeface="Verdana"/>
              </a:rPr>
              <a:t>Computational thinking is a key interdisciplinary component that—by building critical thinking and problem-solving skills—prepares students for global competitiveness while securing our country’s future cyberinfrastructure and communications. </a:t>
            </a:r>
            <a:endParaRPr lang="en-US" dirty="0">
              <a:latin typeface="Verdana"/>
              <a:cs typeface="Verdana"/>
            </a:endParaRPr>
          </a:p>
        </p:txBody>
      </p:sp>
      <p:sp>
        <p:nvSpPr>
          <p:cNvPr id="16" name="object 3"/>
          <p:cNvSpPr txBox="1">
            <a:spLocks noGrp="1"/>
          </p:cNvSpPr>
          <p:nvPr>
            <p:ph type="title"/>
          </p:nvPr>
        </p:nvSpPr>
        <p:spPr>
          <a:xfrm>
            <a:off x="292380" y="1117563"/>
            <a:ext cx="9286748" cy="492443"/>
          </a:xfrm>
          <a:prstGeom prst="rect">
            <a:avLst/>
          </a:prstGeom>
        </p:spPr>
        <p:txBody>
          <a:bodyPr vert="horz" wrap="square" lIns="0" tIns="0" rIns="0" bIns="0" rtlCol="0">
            <a:spAutoFit/>
          </a:bodyPr>
          <a:lstStyle/>
          <a:p>
            <a:pPr algn="ctr"/>
            <a:r>
              <a:rPr lang="en-US" b="1" dirty="0">
                <a:latin typeface="Avenir Book" charset="0"/>
                <a:ea typeface="Avenir Book" charset="0"/>
                <a:cs typeface="Avenir Book" charset="0"/>
              </a:rPr>
              <a:t>Ten Benefits of Computational Thinking</a:t>
            </a:r>
          </a:p>
        </p:txBody>
      </p:sp>
      <p:pic>
        <p:nvPicPr>
          <p:cNvPr id="3" name="Picture 2">
            <a:extLst>
              <a:ext uri="{FF2B5EF4-FFF2-40B4-BE49-F238E27FC236}">
                <a16:creationId xmlns:a16="http://schemas.microsoft.com/office/drawing/2014/main" id="{61DB635D-D862-414E-A859-262541A46D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6080" y="3657600"/>
            <a:ext cx="4661995" cy="3108960"/>
          </a:xfrm>
          <a:prstGeom prst="rect">
            <a:avLst/>
          </a:prstGeom>
        </p:spPr>
      </p:pic>
      <p:sp>
        <p:nvSpPr>
          <p:cNvPr id="10" name="TextBox 9">
            <a:extLst>
              <a:ext uri="{FF2B5EF4-FFF2-40B4-BE49-F238E27FC236}">
                <a16:creationId xmlns:a16="http://schemas.microsoft.com/office/drawing/2014/main" id="{5AA96ACD-4C85-484C-BD9E-395BD8BFD8E2}"/>
              </a:ext>
            </a:extLst>
          </p:cNvPr>
          <p:cNvSpPr txBox="1"/>
          <p:nvPr/>
        </p:nvSpPr>
        <p:spPr>
          <a:xfrm>
            <a:off x="2926080" y="6770932"/>
            <a:ext cx="4660206" cy="261610"/>
          </a:xfrm>
          <a:prstGeom prst="rect">
            <a:avLst/>
          </a:prstGeom>
          <a:noFill/>
        </p:spPr>
        <p:txBody>
          <a:bodyPr wrap="square" rtlCol="0">
            <a:spAutoFit/>
          </a:bodyPr>
          <a:lstStyle/>
          <a:p>
            <a:pPr marL="12700" algn="ctr"/>
            <a:r>
              <a:rPr lang="en-US" sz="1100" b="1" spc="-110" dirty="0">
                <a:solidFill>
                  <a:srgbClr val="443947"/>
                </a:solidFill>
                <a:latin typeface="Verdana"/>
                <a:cs typeface="Verdana"/>
              </a:rPr>
              <a:t>Image: </a:t>
            </a:r>
            <a:r>
              <a:rPr lang="en-US" sz="1100" spc="-110" dirty="0">
                <a:solidFill>
                  <a:srgbClr val="443947"/>
                </a:solidFill>
                <a:latin typeface="Verdana"/>
                <a:cs typeface="Verdana"/>
              </a:rPr>
              <a:t>Shutterstock</a:t>
            </a:r>
          </a:p>
        </p:txBody>
      </p:sp>
    </p:spTree>
    <p:extLst>
      <p:ext uri="{BB962C8B-B14F-4D97-AF65-F5344CB8AC3E}">
        <p14:creationId xmlns:p14="http://schemas.microsoft.com/office/powerpoint/2010/main" val="4277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k object 17"/>
          <p:cNvSpPr/>
          <p:nvPr/>
        </p:nvSpPr>
        <p:spPr>
          <a:xfrm>
            <a:off x="0" y="762000"/>
            <a:ext cx="10058400" cy="6324600"/>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D4D2CE">
              <a:alpha val="70000"/>
            </a:srgbClr>
          </a:solidFill>
        </p:spPr>
        <p:txBody>
          <a:bodyPr wrap="square" lIns="0" tIns="0" rIns="0" bIns="0" rtlCol="0"/>
          <a:lstStyle/>
          <a:p>
            <a:endParaRPr dirty="0"/>
          </a:p>
        </p:txBody>
      </p:sp>
      <p:sp>
        <p:nvSpPr>
          <p:cNvPr id="8" name="Slide Number Placeholder 7"/>
          <p:cNvSpPr>
            <a:spLocks noGrp="1"/>
          </p:cNvSpPr>
          <p:nvPr>
            <p:ph type="sldNum" sz="quarter" idx="4"/>
          </p:nvPr>
        </p:nvSpPr>
        <p:spPr/>
        <p:txBody>
          <a:bodyPr/>
          <a:lstStyle/>
          <a:p>
            <a:fld id="{B6F15528-21DE-4FAA-801E-634DDDAF4B2B}" type="slidenum">
              <a:rPr lang="uk-UA" smtClean="0"/>
              <a:pPr/>
              <a:t>2</a:t>
            </a:fld>
            <a:endParaRPr lang="uk-UA" dirty="0"/>
          </a:p>
        </p:txBody>
      </p:sp>
      <p:sp>
        <p:nvSpPr>
          <p:cNvPr id="10" name="Rectangle 9"/>
          <p:cNvSpPr/>
          <p:nvPr/>
        </p:nvSpPr>
        <p:spPr>
          <a:xfrm>
            <a:off x="5571794" y="3932489"/>
            <a:ext cx="4101662" cy="2804032"/>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2019 K-12 Blueprint, All Rights Reserved.</a:t>
            </a:r>
          </a:p>
          <a:p>
            <a:r>
              <a:rPr lang="en-US" dirty="0"/>
              <a:t>*Other names and brands may be claimed as the property of others.</a:t>
            </a:r>
          </a:p>
        </p:txBody>
      </p:sp>
      <p:sp>
        <p:nvSpPr>
          <p:cNvPr id="12" name="object 4">
            <a:extLst>
              <a:ext uri="{FF2B5EF4-FFF2-40B4-BE49-F238E27FC236}">
                <a16:creationId xmlns:a16="http://schemas.microsoft.com/office/drawing/2014/main" id="{E63ED0DF-5A77-1743-97B9-30E83A5A3A7D}"/>
              </a:ext>
            </a:extLst>
          </p:cNvPr>
          <p:cNvSpPr txBox="1"/>
          <p:nvPr/>
        </p:nvSpPr>
        <p:spPr>
          <a:xfrm>
            <a:off x="705008" y="3934317"/>
            <a:ext cx="4732020" cy="2477601"/>
          </a:xfrm>
          <a:prstGeom prst="rect">
            <a:avLst/>
          </a:prstGeom>
        </p:spPr>
        <p:txBody>
          <a:bodyPr vert="horz" wrap="square" lIns="0" tIns="0" rIns="0" bIns="0" rtlCol="0">
            <a:spAutoFit/>
          </a:bodyPr>
          <a:lstStyle/>
          <a:p>
            <a:pPr marL="12700">
              <a:lnSpc>
                <a:spcPct val="100000"/>
              </a:lnSpc>
            </a:pPr>
            <a:r>
              <a:rPr lang="en-US" sz="2300" spc="-110" dirty="0">
                <a:solidFill>
                  <a:srgbClr val="443947"/>
                </a:solidFill>
                <a:latin typeface="Verdana"/>
                <a:cs typeface="Verdana"/>
              </a:rPr>
              <a:t>And, as innovations build atop innovations, it will be vital for the vast majority of industries to employ workers who can “communicate” with computer-supported solutions in some way. </a:t>
            </a:r>
          </a:p>
          <a:p>
            <a:pPr marL="12700">
              <a:lnSpc>
                <a:spcPct val="100000"/>
              </a:lnSpc>
            </a:pPr>
            <a:endParaRPr lang="en-US" sz="2300" spc="-110" dirty="0">
              <a:solidFill>
                <a:srgbClr val="443947"/>
              </a:solidFill>
              <a:latin typeface="Verdana"/>
              <a:cs typeface="Verdana"/>
            </a:endParaRPr>
          </a:p>
        </p:txBody>
      </p:sp>
      <p:sp>
        <p:nvSpPr>
          <p:cNvPr id="14" name="object 3">
            <a:extLst>
              <a:ext uri="{FF2B5EF4-FFF2-40B4-BE49-F238E27FC236}">
                <a16:creationId xmlns:a16="http://schemas.microsoft.com/office/drawing/2014/main" id="{CB0FE568-1BBA-7F44-951B-EAC99C3BEBFC}"/>
              </a:ext>
            </a:extLst>
          </p:cNvPr>
          <p:cNvSpPr txBox="1">
            <a:spLocks/>
          </p:cNvSpPr>
          <p:nvPr/>
        </p:nvSpPr>
        <p:spPr>
          <a:xfrm>
            <a:off x="975456" y="1326925"/>
            <a:ext cx="7747507" cy="1477328"/>
          </a:xfrm>
          <a:prstGeom prst="rect">
            <a:avLst/>
          </a:prstGeom>
        </p:spPr>
        <p:txBody>
          <a:bodyPr vert="horz" wrap="square" lIns="0" tIns="0" rIns="0" bIns="0" rtlCol="0">
            <a:spAutoFit/>
          </a:bodyPr>
          <a:lstStyle>
            <a:lvl1pPr>
              <a:defRPr sz="3200" b="0" i="0" baseline="0">
                <a:solidFill>
                  <a:srgbClr val="215711"/>
                </a:solidFill>
                <a:latin typeface="avenir" charset="0"/>
                <a:ea typeface="+mj-ea"/>
                <a:cs typeface="Verdana"/>
              </a:defRPr>
            </a:lvl1pPr>
          </a:lstStyle>
          <a:p>
            <a:pPr algn="ctr" defTabSz="914400"/>
            <a:r>
              <a:rPr lang="en-US" b="1" kern="0" dirty="0">
                <a:latin typeface="Avenir Book" charset="0"/>
                <a:ea typeface="Avenir Book" charset="0"/>
                <a:cs typeface="Avenir Book" charset="0"/>
              </a:rPr>
              <a:t>It is nearly impossible to find a modern occupation that does not, somehow, utilize technology</a:t>
            </a:r>
          </a:p>
        </p:txBody>
      </p:sp>
      <p:pic>
        <p:nvPicPr>
          <p:cNvPr id="6" name="Picture 5">
            <a:extLst>
              <a:ext uri="{FF2B5EF4-FFF2-40B4-BE49-F238E27FC236}">
                <a16:creationId xmlns:a16="http://schemas.microsoft.com/office/drawing/2014/main" id="{877C4282-1FDC-C745-ADB1-35BC2709F3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27398" y="4225864"/>
            <a:ext cx="3828082" cy="2276348"/>
          </a:xfrm>
          <a:prstGeom prst="rect">
            <a:avLst/>
          </a:prstGeom>
        </p:spPr>
      </p:pic>
      <p:sp>
        <p:nvSpPr>
          <p:cNvPr id="2" name="TextBox 1">
            <a:extLst>
              <a:ext uri="{FF2B5EF4-FFF2-40B4-BE49-F238E27FC236}">
                <a16:creationId xmlns:a16="http://schemas.microsoft.com/office/drawing/2014/main" id="{CCF49E87-CCD7-C146-9FD3-D2979730D125}"/>
              </a:ext>
            </a:extLst>
          </p:cNvPr>
          <p:cNvSpPr txBox="1"/>
          <p:nvPr/>
        </p:nvSpPr>
        <p:spPr>
          <a:xfrm>
            <a:off x="5590608" y="6748790"/>
            <a:ext cx="4101662" cy="261610"/>
          </a:xfrm>
          <a:prstGeom prst="rect">
            <a:avLst/>
          </a:prstGeom>
          <a:noFill/>
        </p:spPr>
        <p:txBody>
          <a:bodyPr wrap="square" rtlCol="0">
            <a:spAutoFit/>
          </a:bodyPr>
          <a:lstStyle/>
          <a:p>
            <a:pPr marL="12700" algn="ctr"/>
            <a:r>
              <a:rPr lang="en-US" sz="1100" b="1" spc="-110" dirty="0">
                <a:solidFill>
                  <a:srgbClr val="443947"/>
                </a:solidFill>
                <a:latin typeface="Verdana"/>
                <a:cs typeface="Verdana"/>
              </a:rPr>
              <a:t>Image: </a:t>
            </a:r>
            <a:r>
              <a:rPr lang="en-US" sz="1100" spc="-110" dirty="0">
                <a:solidFill>
                  <a:srgbClr val="443947"/>
                </a:solidFill>
                <a:latin typeface="Verdana"/>
                <a:cs typeface="Verdana"/>
              </a:rPr>
              <a:t>Shutterstock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k object 17"/>
          <p:cNvSpPr/>
          <p:nvPr/>
        </p:nvSpPr>
        <p:spPr>
          <a:xfrm>
            <a:off x="0" y="762000"/>
            <a:ext cx="10058400" cy="6324600"/>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D4D2CE">
              <a:alpha val="70000"/>
            </a:srgbClr>
          </a:solidFill>
        </p:spPr>
        <p:txBody>
          <a:bodyPr wrap="square" lIns="0" tIns="0" rIns="0" bIns="0" rtlCol="0"/>
          <a:lstStyle/>
          <a:p>
            <a:endParaRPr/>
          </a:p>
        </p:txBody>
      </p:sp>
      <p:sp>
        <p:nvSpPr>
          <p:cNvPr id="7" name="Slide Number Placeholder 6"/>
          <p:cNvSpPr>
            <a:spLocks noGrp="1"/>
          </p:cNvSpPr>
          <p:nvPr>
            <p:ph type="sldNum" sz="quarter" idx="4"/>
          </p:nvPr>
        </p:nvSpPr>
        <p:spPr/>
        <p:txBody>
          <a:bodyPr/>
          <a:lstStyle/>
          <a:p>
            <a:fld id="{B6F15528-21DE-4FAA-801E-634DDDAF4B2B}" type="slidenum">
              <a:rPr lang="uk-UA" smtClean="0"/>
              <a:pPr/>
              <a:t>20</a:t>
            </a:fld>
            <a:endParaRPr lang="uk-UA" dirty="0"/>
          </a:p>
        </p:txBody>
      </p:sp>
      <p:sp>
        <p:nvSpPr>
          <p:cNvPr id="9"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2019 K-12 Blueprint, All Rights Reserved.</a:t>
            </a:r>
          </a:p>
          <a:p>
            <a:r>
              <a:rPr lang="en-US" dirty="0"/>
              <a:t>*Other names and brands may be claimed as the property of others.</a:t>
            </a:r>
          </a:p>
        </p:txBody>
      </p:sp>
      <p:sp>
        <p:nvSpPr>
          <p:cNvPr id="15" name="object 4"/>
          <p:cNvSpPr txBox="1"/>
          <p:nvPr/>
        </p:nvSpPr>
        <p:spPr>
          <a:xfrm>
            <a:off x="1326388" y="1837454"/>
            <a:ext cx="7436612" cy="774956"/>
          </a:xfrm>
          <a:prstGeom prst="rect">
            <a:avLst/>
          </a:prstGeom>
        </p:spPr>
        <p:txBody>
          <a:bodyPr vert="horz" wrap="square" lIns="0" tIns="0" rIns="0" bIns="0" rtlCol="0">
            <a:spAutoFit/>
          </a:bodyPr>
          <a:lstStyle/>
          <a:p>
            <a:pPr marL="12700" marR="5080">
              <a:lnSpc>
                <a:spcPct val="150000"/>
              </a:lnSpc>
              <a:buClr>
                <a:srgbClr val="443947"/>
              </a:buClr>
              <a:tabLst>
                <a:tab pos="266700" algn="l"/>
              </a:tabLst>
            </a:pPr>
            <a:r>
              <a:rPr lang="en-US" b="1" spc="-10" dirty="0">
                <a:solidFill>
                  <a:srgbClr val="443947"/>
                </a:solidFill>
                <a:latin typeface="Verdana"/>
                <a:cs typeface="Verdana"/>
              </a:rPr>
              <a:t>9) </a:t>
            </a:r>
            <a:r>
              <a:rPr lang="en-US" spc="-10" dirty="0">
                <a:solidFill>
                  <a:srgbClr val="443947"/>
                </a:solidFill>
                <a:latin typeface="Verdana"/>
                <a:cs typeface="Verdana"/>
              </a:rPr>
              <a:t>Increases a state’s competitive advantage as a well-prepared workforce translates to increased economic development.</a:t>
            </a:r>
            <a:endParaRPr lang="en-US" dirty="0">
              <a:latin typeface="Verdana"/>
              <a:cs typeface="Verdana"/>
            </a:endParaRPr>
          </a:p>
        </p:txBody>
      </p:sp>
      <p:sp>
        <p:nvSpPr>
          <p:cNvPr id="16" name="object 3"/>
          <p:cNvSpPr txBox="1">
            <a:spLocks noGrp="1"/>
          </p:cNvSpPr>
          <p:nvPr>
            <p:ph type="title"/>
          </p:nvPr>
        </p:nvSpPr>
        <p:spPr>
          <a:xfrm>
            <a:off x="292380" y="1117563"/>
            <a:ext cx="9286748" cy="492443"/>
          </a:xfrm>
          <a:prstGeom prst="rect">
            <a:avLst/>
          </a:prstGeom>
        </p:spPr>
        <p:txBody>
          <a:bodyPr vert="horz" wrap="square" lIns="0" tIns="0" rIns="0" bIns="0" rtlCol="0">
            <a:spAutoFit/>
          </a:bodyPr>
          <a:lstStyle/>
          <a:p>
            <a:pPr algn="ctr"/>
            <a:r>
              <a:rPr lang="en-US" b="1" dirty="0">
                <a:latin typeface="Avenir Book" charset="0"/>
                <a:ea typeface="Avenir Book" charset="0"/>
                <a:cs typeface="Avenir Book" charset="0"/>
              </a:rPr>
              <a:t>Ten Benefits of Computational Thinking</a:t>
            </a:r>
          </a:p>
        </p:txBody>
      </p:sp>
      <p:pic>
        <p:nvPicPr>
          <p:cNvPr id="5" name="Picture 4">
            <a:extLst>
              <a:ext uri="{FF2B5EF4-FFF2-40B4-BE49-F238E27FC236}">
                <a16:creationId xmlns:a16="http://schemas.microsoft.com/office/drawing/2014/main" id="{119CC7F5-02F6-9F44-88C6-77C25BB970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1800" y="3563622"/>
            <a:ext cx="4663440" cy="3108960"/>
          </a:xfrm>
          <a:prstGeom prst="rect">
            <a:avLst/>
          </a:prstGeom>
        </p:spPr>
      </p:pic>
      <p:sp>
        <p:nvSpPr>
          <p:cNvPr id="10" name="TextBox 9">
            <a:extLst>
              <a:ext uri="{FF2B5EF4-FFF2-40B4-BE49-F238E27FC236}">
                <a16:creationId xmlns:a16="http://schemas.microsoft.com/office/drawing/2014/main" id="{CF926D3E-97DB-B749-B197-F5060B40CEB5}"/>
              </a:ext>
            </a:extLst>
          </p:cNvPr>
          <p:cNvSpPr txBox="1"/>
          <p:nvPr/>
        </p:nvSpPr>
        <p:spPr>
          <a:xfrm>
            <a:off x="2926081" y="6672582"/>
            <a:ext cx="4660206" cy="261610"/>
          </a:xfrm>
          <a:prstGeom prst="rect">
            <a:avLst/>
          </a:prstGeom>
          <a:noFill/>
        </p:spPr>
        <p:txBody>
          <a:bodyPr wrap="square" rtlCol="0">
            <a:spAutoFit/>
          </a:bodyPr>
          <a:lstStyle/>
          <a:p>
            <a:pPr marL="12700" algn="ctr"/>
            <a:r>
              <a:rPr lang="en-US" sz="1100" b="1" spc="-110" dirty="0">
                <a:solidFill>
                  <a:srgbClr val="443947"/>
                </a:solidFill>
                <a:latin typeface="Verdana"/>
                <a:cs typeface="Verdana"/>
              </a:rPr>
              <a:t>Image: </a:t>
            </a:r>
            <a:r>
              <a:rPr lang="en-US" sz="1100" spc="-110" dirty="0">
                <a:solidFill>
                  <a:srgbClr val="443947"/>
                </a:solidFill>
                <a:latin typeface="Verdana"/>
                <a:cs typeface="Verdana"/>
              </a:rPr>
              <a:t>Shutterstock</a:t>
            </a:r>
          </a:p>
        </p:txBody>
      </p:sp>
    </p:spTree>
    <p:extLst>
      <p:ext uri="{BB962C8B-B14F-4D97-AF65-F5344CB8AC3E}">
        <p14:creationId xmlns:p14="http://schemas.microsoft.com/office/powerpoint/2010/main" val="1602359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k object 17"/>
          <p:cNvSpPr/>
          <p:nvPr/>
        </p:nvSpPr>
        <p:spPr>
          <a:xfrm>
            <a:off x="0" y="762000"/>
            <a:ext cx="10058400" cy="6324600"/>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D4D2CE">
              <a:alpha val="70000"/>
            </a:srgbClr>
          </a:solidFill>
        </p:spPr>
        <p:txBody>
          <a:bodyPr wrap="square" lIns="0" tIns="0" rIns="0" bIns="0" rtlCol="0"/>
          <a:lstStyle/>
          <a:p>
            <a:endParaRPr/>
          </a:p>
        </p:txBody>
      </p:sp>
      <p:sp>
        <p:nvSpPr>
          <p:cNvPr id="7" name="Slide Number Placeholder 6"/>
          <p:cNvSpPr>
            <a:spLocks noGrp="1"/>
          </p:cNvSpPr>
          <p:nvPr>
            <p:ph type="sldNum" sz="quarter" idx="4"/>
          </p:nvPr>
        </p:nvSpPr>
        <p:spPr/>
        <p:txBody>
          <a:bodyPr/>
          <a:lstStyle/>
          <a:p>
            <a:fld id="{B6F15528-21DE-4FAA-801E-634DDDAF4B2B}" type="slidenum">
              <a:rPr lang="uk-UA" smtClean="0"/>
              <a:pPr/>
              <a:t>21</a:t>
            </a:fld>
            <a:endParaRPr lang="uk-UA" dirty="0"/>
          </a:p>
        </p:txBody>
      </p:sp>
      <p:sp>
        <p:nvSpPr>
          <p:cNvPr id="9"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2019 K-12 Blueprint, All Rights Reserved.</a:t>
            </a:r>
          </a:p>
          <a:p>
            <a:r>
              <a:rPr lang="en-US" dirty="0"/>
              <a:t>*Other names and brands may be claimed as the property of others.</a:t>
            </a:r>
          </a:p>
        </p:txBody>
      </p:sp>
      <p:sp>
        <p:nvSpPr>
          <p:cNvPr id="15" name="object 4"/>
          <p:cNvSpPr txBox="1"/>
          <p:nvPr/>
        </p:nvSpPr>
        <p:spPr>
          <a:xfrm>
            <a:off x="1326388" y="1837454"/>
            <a:ext cx="7436612" cy="1605952"/>
          </a:xfrm>
          <a:prstGeom prst="rect">
            <a:avLst/>
          </a:prstGeom>
        </p:spPr>
        <p:txBody>
          <a:bodyPr vert="horz" wrap="square" lIns="0" tIns="0" rIns="0" bIns="0" rtlCol="0">
            <a:spAutoFit/>
          </a:bodyPr>
          <a:lstStyle/>
          <a:p>
            <a:pPr marL="12700" marR="5080">
              <a:lnSpc>
                <a:spcPct val="150000"/>
              </a:lnSpc>
              <a:buClr>
                <a:srgbClr val="443947"/>
              </a:buClr>
              <a:tabLst>
                <a:tab pos="266700" algn="l"/>
              </a:tabLst>
            </a:pPr>
            <a:r>
              <a:rPr lang="en-US" b="1" spc="-10" dirty="0">
                <a:solidFill>
                  <a:srgbClr val="443947"/>
                </a:solidFill>
                <a:latin typeface="Verdana"/>
                <a:cs typeface="Verdana"/>
              </a:rPr>
              <a:t>10) </a:t>
            </a:r>
            <a:r>
              <a:rPr lang="en-US" spc="-10" dirty="0">
                <a:solidFill>
                  <a:srgbClr val="443947"/>
                </a:solidFill>
                <a:latin typeface="Verdana"/>
                <a:cs typeface="Verdana"/>
              </a:rPr>
              <a:t>These concepts are already being taught in many lessons,  and simply need to be reframed within computational thinking frameworks to be more impactful: saving money and professional development hours.</a:t>
            </a:r>
            <a:endParaRPr lang="en-US" dirty="0">
              <a:latin typeface="Verdana"/>
              <a:cs typeface="Verdana"/>
            </a:endParaRPr>
          </a:p>
        </p:txBody>
      </p:sp>
      <p:sp>
        <p:nvSpPr>
          <p:cNvPr id="16" name="object 3"/>
          <p:cNvSpPr txBox="1">
            <a:spLocks noGrp="1"/>
          </p:cNvSpPr>
          <p:nvPr>
            <p:ph type="title"/>
          </p:nvPr>
        </p:nvSpPr>
        <p:spPr>
          <a:xfrm>
            <a:off x="292380" y="1117563"/>
            <a:ext cx="9286748" cy="492443"/>
          </a:xfrm>
          <a:prstGeom prst="rect">
            <a:avLst/>
          </a:prstGeom>
        </p:spPr>
        <p:txBody>
          <a:bodyPr vert="horz" wrap="square" lIns="0" tIns="0" rIns="0" bIns="0" rtlCol="0">
            <a:spAutoFit/>
          </a:bodyPr>
          <a:lstStyle/>
          <a:p>
            <a:pPr algn="ctr"/>
            <a:r>
              <a:rPr lang="en-US" b="1" dirty="0">
                <a:latin typeface="Avenir Book" charset="0"/>
                <a:ea typeface="Avenir Book" charset="0"/>
                <a:cs typeface="Avenir Book" charset="0"/>
              </a:rPr>
              <a:t>Ten Benefits of Computational Thinking</a:t>
            </a:r>
          </a:p>
        </p:txBody>
      </p:sp>
      <p:pic>
        <p:nvPicPr>
          <p:cNvPr id="3" name="Picture 2">
            <a:extLst>
              <a:ext uri="{FF2B5EF4-FFF2-40B4-BE49-F238E27FC236}">
                <a16:creationId xmlns:a16="http://schemas.microsoft.com/office/drawing/2014/main" id="{F992FC7A-F5B8-1849-8176-158B61132B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6081" y="3637317"/>
            <a:ext cx="4526280" cy="3017520"/>
          </a:xfrm>
          <a:prstGeom prst="rect">
            <a:avLst/>
          </a:prstGeom>
        </p:spPr>
      </p:pic>
      <p:sp>
        <p:nvSpPr>
          <p:cNvPr id="10" name="TextBox 9">
            <a:extLst>
              <a:ext uri="{FF2B5EF4-FFF2-40B4-BE49-F238E27FC236}">
                <a16:creationId xmlns:a16="http://schemas.microsoft.com/office/drawing/2014/main" id="{7770FAE7-2089-5449-92A4-90351368F9C8}"/>
              </a:ext>
            </a:extLst>
          </p:cNvPr>
          <p:cNvSpPr txBox="1"/>
          <p:nvPr/>
        </p:nvSpPr>
        <p:spPr>
          <a:xfrm>
            <a:off x="2926081" y="6672582"/>
            <a:ext cx="4660206" cy="261610"/>
          </a:xfrm>
          <a:prstGeom prst="rect">
            <a:avLst/>
          </a:prstGeom>
          <a:noFill/>
        </p:spPr>
        <p:txBody>
          <a:bodyPr wrap="square" rtlCol="0">
            <a:spAutoFit/>
          </a:bodyPr>
          <a:lstStyle/>
          <a:p>
            <a:pPr marL="12700" algn="ctr"/>
            <a:r>
              <a:rPr lang="en-US" sz="1100" b="1" spc="-110" dirty="0">
                <a:solidFill>
                  <a:srgbClr val="443947"/>
                </a:solidFill>
                <a:latin typeface="Verdana"/>
                <a:cs typeface="Verdana"/>
              </a:rPr>
              <a:t>Image: </a:t>
            </a:r>
            <a:r>
              <a:rPr lang="en-US" sz="1100" spc="-110" dirty="0">
                <a:solidFill>
                  <a:srgbClr val="443947"/>
                </a:solidFill>
                <a:latin typeface="Verdana"/>
                <a:cs typeface="Verdana"/>
              </a:rPr>
              <a:t>Shutterstock</a:t>
            </a:r>
          </a:p>
        </p:txBody>
      </p:sp>
    </p:spTree>
    <p:extLst>
      <p:ext uri="{BB962C8B-B14F-4D97-AF65-F5344CB8AC3E}">
        <p14:creationId xmlns:p14="http://schemas.microsoft.com/office/powerpoint/2010/main" val="3023407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k object 17"/>
          <p:cNvSpPr/>
          <p:nvPr/>
        </p:nvSpPr>
        <p:spPr>
          <a:xfrm>
            <a:off x="0" y="762000"/>
            <a:ext cx="10058400" cy="6324600"/>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FFFAF4"/>
          </a:solidFill>
        </p:spPr>
        <p:txBody>
          <a:bodyPr wrap="square" lIns="0" tIns="0" rIns="0" bIns="0" rtlCol="0"/>
          <a:lstStyle/>
          <a:p>
            <a:endParaRPr/>
          </a:p>
        </p:txBody>
      </p:sp>
      <p:sp>
        <p:nvSpPr>
          <p:cNvPr id="3" name="object 3"/>
          <p:cNvSpPr txBox="1">
            <a:spLocks noGrp="1"/>
          </p:cNvSpPr>
          <p:nvPr>
            <p:ph type="title"/>
          </p:nvPr>
        </p:nvSpPr>
        <p:spPr>
          <a:xfrm>
            <a:off x="686063" y="1117563"/>
            <a:ext cx="7747507" cy="492443"/>
          </a:xfrm>
          <a:prstGeom prst="rect">
            <a:avLst/>
          </a:prstGeom>
        </p:spPr>
        <p:txBody>
          <a:bodyPr vert="horz" wrap="square" lIns="0" tIns="0" rIns="0" bIns="0" rtlCol="0">
            <a:spAutoFit/>
          </a:bodyPr>
          <a:lstStyle/>
          <a:p>
            <a:pPr marL="854075" algn="ctr">
              <a:lnSpc>
                <a:spcPts val="3754"/>
              </a:lnSpc>
            </a:pPr>
            <a:r>
              <a:rPr spc="-5" dirty="0"/>
              <a:t>Resources</a:t>
            </a:r>
            <a:r>
              <a:rPr lang="en-US" spc="-5" dirty="0"/>
              <a:t> for Educators</a:t>
            </a:r>
            <a:endParaRPr spc="-5" dirty="0"/>
          </a:p>
        </p:txBody>
      </p:sp>
      <p:sp>
        <p:nvSpPr>
          <p:cNvPr id="4" name="object 4"/>
          <p:cNvSpPr txBox="1"/>
          <p:nvPr/>
        </p:nvSpPr>
        <p:spPr>
          <a:xfrm>
            <a:off x="1066800" y="1925235"/>
            <a:ext cx="7848600" cy="3267946"/>
          </a:xfrm>
          <a:prstGeom prst="rect">
            <a:avLst/>
          </a:prstGeom>
        </p:spPr>
        <p:txBody>
          <a:bodyPr vert="horz" wrap="square" lIns="0" tIns="0" rIns="0" bIns="0" rtlCol="0">
            <a:spAutoFit/>
          </a:bodyPr>
          <a:lstStyle/>
          <a:p>
            <a:pPr marL="266065" marR="5080" indent="-253365">
              <a:lnSpc>
                <a:spcPct val="150000"/>
              </a:lnSpc>
              <a:buClr>
                <a:srgbClr val="443947"/>
              </a:buClr>
              <a:buFont typeface="Verdana"/>
              <a:buChar char="•"/>
              <a:tabLst>
                <a:tab pos="266700" algn="l"/>
              </a:tabLst>
            </a:pPr>
            <a:r>
              <a:rPr lang="en-US" b="1" spc="-10" dirty="0">
                <a:solidFill>
                  <a:srgbClr val="443947"/>
                </a:solidFill>
                <a:latin typeface="Verdana"/>
                <a:cs typeface="Verdana"/>
                <a:hlinkClick r:id="rId3"/>
              </a:rPr>
              <a:t>10 Classroom-Ready Computational Thinking Resources for K-12</a:t>
            </a:r>
            <a:r>
              <a:rPr lang="en-US" b="1" spc="-10" dirty="0">
                <a:solidFill>
                  <a:srgbClr val="443947"/>
                </a:solidFill>
                <a:latin typeface="Verdana"/>
                <a:cs typeface="Verdana"/>
              </a:rPr>
              <a:t>, Getting Smart </a:t>
            </a:r>
          </a:p>
          <a:p>
            <a:pPr marL="266065" marR="5080" indent="-253365">
              <a:lnSpc>
                <a:spcPct val="150000"/>
              </a:lnSpc>
              <a:buClr>
                <a:srgbClr val="443947"/>
              </a:buClr>
              <a:buFont typeface="Verdana"/>
              <a:buChar char="•"/>
              <a:tabLst>
                <a:tab pos="266700" algn="l"/>
              </a:tabLst>
            </a:pPr>
            <a:r>
              <a:rPr lang="en-US" b="1" spc="-10" dirty="0">
                <a:solidFill>
                  <a:srgbClr val="443947"/>
                </a:solidFill>
                <a:latin typeface="Verdana"/>
                <a:cs typeface="Verdana"/>
                <a:hlinkClick r:id="rId4"/>
              </a:rPr>
              <a:t>Computational Thinking Teacher Resources</a:t>
            </a:r>
            <a:r>
              <a:rPr lang="en-US" b="1" spc="-10" dirty="0">
                <a:solidFill>
                  <a:srgbClr val="443947"/>
                </a:solidFill>
                <a:latin typeface="Verdana"/>
                <a:cs typeface="Verdana"/>
              </a:rPr>
              <a:t>, ISTE</a:t>
            </a:r>
          </a:p>
          <a:p>
            <a:pPr marL="266065" marR="5080" indent="-253365">
              <a:lnSpc>
                <a:spcPct val="150000"/>
              </a:lnSpc>
              <a:buClr>
                <a:srgbClr val="443947"/>
              </a:buClr>
              <a:buFont typeface="Verdana"/>
              <a:buChar char="•"/>
              <a:tabLst>
                <a:tab pos="266700" algn="l"/>
              </a:tabLst>
            </a:pPr>
            <a:r>
              <a:rPr lang="en-US" b="1" spc="-10" dirty="0">
                <a:solidFill>
                  <a:srgbClr val="443947"/>
                </a:solidFill>
                <a:latin typeface="Verdana"/>
                <a:cs typeface="Verdana"/>
                <a:hlinkClick r:id="rId5"/>
              </a:rPr>
              <a:t>Computational Thinking Across the Curriculum</a:t>
            </a:r>
            <a:r>
              <a:rPr lang="en-US" b="1" spc="-10" dirty="0">
                <a:solidFill>
                  <a:srgbClr val="443947"/>
                </a:solidFill>
                <a:latin typeface="Verdana"/>
                <a:cs typeface="Verdana"/>
              </a:rPr>
              <a:t>, Educause</a:t>
            </a:r>
          </a:p>
          <a:p>
            <a:pPr marL="266065" marR="5080" indent="-253365">
              <a:lnSpc>
                <a:spcPct val="150000"/>
              </a:lnSpc>
              <a:buClr>
                <a:srgbClr val="443947"/>
              </a:buClr>
              <a:buFont typeface="Verdana"/>
              <a:buChar char="•"/>
              <a:tabLst>
                <a:tab pos="266700" algn="l"/>
              </a:tabLst>
            </a:pPr>
            <a:r>
              <a:rPr lang="en-US" b="1" spc="-10" dirty="0">
                <a:solidFill>
                  <a:srgbClr val="443947"/>
                </a:solidFill>
                <a:latin typeface="Verdana"/>
                <a:cs typeface="Verdana"/>
                <a:hlinkClick r:id="rId6"/>
              </a:rPr>
              <a:t>Computational Thinking, Design Thinking and Innovation, </a:t>
            </a:r>
            <a:r>
              <a:rPr lang="en-US" b="1" spc="-10" dirty="0">
                <a:solidFill>
                  <a:srgbClr val="443947"/>
                </a:solidFill>
                <a:latin typeface="Verdana"/>
                <a:cs typeface="Verdana"/>
              </a:rPr>
              <a:t>Kathy Schrock</a:t>
            </a:r>
          </a:p>
          <a:p>
            <a:pPr marL="266065" marR="5080" indent="-253365">
              <a:lnSpc>
                <a:spcPct val="150000"/>
              </a:lnSpc>
              <a:buClr>
                <a:srgbClr val="443947"/>
              </a:buClr>
              <a:buFont typeface="Verdana"/>
              <a:buChar char="•"/>
              <a:tabLst>
                <a:tab pos="266700" algn="l"/>
              </a:tabLst>
            </a:pPr>
            <a:r>
              <a:rPr lang="en-US" b="1" spc="-10" dirty="0">
                <a:solidFill>
                  <a:srgbClr val="443947"/>
                </a:solidFill>
                <a:latin typeface="Verdana"/>
                <a:cs typeface="Verdana"/>
                <a:hlinkClick r:id="rId7"/>
              </a:rPr>
              <a:t>Computational Thinking Resources for Teaching</a:t>
            </a:r>
            <a:r>
              <a:rPr lang="en-US" b="1" spc="-10" dirty="0">
                <a:solidFill>
                  <a:srgbClr val="443947"/>
                </a:solidFill>
                <a:latin typeface="Verdana"/>
                <a:cs typeface="Verdana"/>
              </a:rPr>
              <a:t>, Computational Thinking Initiatives</a:t>
            </a:r>
          </a:p>
        </p:txBody>
      </p:sp>
      <p:sp>
        <p:nvSpPr>
          <p:cNvPr id="7" name="Slide Number Placeholder 6"/>
          <p:cNvSpPr>
            <a:spLocks noGrp="1"/>
          </p:cNvSpPr>
          <p:nvPr>
            <p:ph type="sldNum" sz="quarter" idx="4"/>
          </p:nvPr>
        </p:nvSpPr>
        <p:spPr/>
        <p:txBody>
          <a:bodyPr/>
          <a:lstStyle/>
          <a:p>
            <a:fld id="{B6F15528-21DE-4FAA-801E-634DDDAF4B2B}" type="slidenum">
              <a:rPr lang="uk-UA" smtClean="0"/>
              <a:pPr/>
              <a:t>22</a:t>
            </a:fld>
            <a:endParaRPr lang="uk-UA" dirty="0"/>
          </a:p>
        </p:txBody>
      </p:sp>
      <p:sp>
        <p:nvSpPr>
          <p:cNvPr id="9"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2019 K-12 Blueprint, All Rights Reserved.</a:t>
            </a:r>
          </a:p>
          <a:p>
            <a:r>
              <a:rPr lang="en-US" dirty="0"/>
              <a:t>*Other names and brands may be claimed as the property of others.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k object 17"/>
          <p:cNvSpPr/>
          <p:nvPr/>
        </p:nvSpPr>
        <p:spPr>
          <a:xfrm>
            <a:off x="0" y="762000"/>
            <a:ext cx="10058400" cy="6324600"/>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D4D2CE">
              <a:alpha val="70000"/>
            </a:srgbClr>
          </a:solidFill>
        </p:spPr>
        <p:txBody>
          <a:bodyPr wrap="square" lIns="0" tIns="0" rIns="0" bIns="0" rtlCol="0"/>
          <a:lstStyle/>
          <a:p>
            <a:endParaRPr/>
          </a:p>
        </p:txBody>
      </p:sp>
      <p:sp>
        <p:nvSpPr>
          <p:cNvPr id="8" name="Slide Number Placeholder 7"/>
          <p:cNvSpPr>
            <a:spLocks noGrp="1"/>
          </p:cNvSpPr>
          <p:nvPr>
            <p:ph type="sldNum" sz="quarter" idx="4"/>
          </p:nvPr>
        </p:nvSpPr>
        <p:spPr/>
        <p:txBody>
          <a:bodyPr/>
          <a:lstStyle/>
          <a:p>
            <a:fld id="{B6F15528-21DE-4FAA-801E-634DDDAF4B2B}" type="slidenum">
              <a:rPr lang="uk-UA" smtClean="0"/>
              <a:pPr/>
              <a:t>3</a:t>
            </a:fld>
            <a:endParaRPr lang="uk-UA" dirty="0"/>
          </a:p>
        </p:txBody>
      </p:sp>
      <p:sp>
        <p:nvSpPr>
          <p:cNvPr id="11"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2019 K-12 Blueprint, All Rights Reserved.</a:t>
            </a:r>
          </a:p>
          <a:p>
            <a:r>
              <a:rPr lang="en-US" dirty="0"/>
              <a:t>*Other names and brands may be claimed as the property of others.</a:t>
            </a:r>
          </a:p>
        </p:txBody>
      </p:sp>
      <p:sp>
        <p:nvSpPr>
          <p:cNvPr id="13" name="object 3"/>
          <p:cNvSpPr txBox="1">
            <a:spLocks noGrp="1"/>
          </p:cNvSpPr>
          <p:nvPr>
            <p:ph type="title"/>
          </p:nvPr>
        </p:nvSpPr>
        <p:spPr>
          <a:xfrm>
            <a:off x="838200" y="1117563"/>
            <a:ext cx="8204706" cy="1477328"/>
          </a:xfrm>
          <a:prstGeom prst="rect">
            <a:avLst/>
          </a:prstGeom>
        </p:spPr>
        <p:txBody>
          <a:bodyPr vert="horz" wrap="square" lIns="0" tIns="0" rIns="0" bIns="0" rtlCol="0">
            <a:spAutoFit/>
          </a:bodyPr>
          <a:lstStyle/>
          <a:p>
            <a:pPr algn="ctr"/>
            <a:r>
              <a:rPr lang="en-US" b="1" dirty="0">
                <a:latin typeface="Avenir Book" charset="0"/>
                <a:ea typeface="Avenir Book" charset="0"/>
                <a:cs typeface="Avenir Book" charset="0"/>
              </a:rPr>
              <a:t>Computational thinking is the thought processes involved in formulating problems in a computer-like way</a:t>
            </a:r>
          </a:p>
        </p:txBody>
      </p:sp>
      <p:sp>
        <p:nvSpPr>
          <p:cNvPr id="7" name="object 4">
            <a:extLst>
              <a:ext uri="{FF2B5EF4-FFF2-40B4-BE49-F238E27FC236}">
                <a16:creationId xmlns:a16="http://schemas.microsoft.com/office/drawing/2014/main" id="{6A22A6DA-DCA5-204C-99CA-1D29BD1F942F}"/>
              </a:ext>
            </a:extLst>
          </p:cNvPr>
          <p:cNvSpPr txBox="1"/>
          <p:nvPr/>
        </p:nvSpPr>
        <p:spPr>
          <a:xfrm>
            <a:off x="934286" y="2950454"/>
            <a:ext cx="8335394" cy="1769715"/>
          </a:xfrm>
          <a:prstGeom prst="rect">
            <a:avLst/>
          </a:prstGeom>
        </p:spPr>
        <p:txBody>
          <a:bodyPr vert="horz" wrap="square" lIns="0" tIns="0" rIns="0" bIns="0" rtlCol="0">
            <a:spAutoFit/>
          </a:bodyPr>
          <a:lstStyle/>
          <a:p>
            <a:pPr marL="12700">
              <a:lnSpc>
                <a:spcPct val="100000"/>
              </a:lnSpc>
            </a:pPr>
            <a:r>
              <a:rPr lang="en-US" sz="2300" spc="-110" dirty="0">
                <a:solidFill>
                  <a:srgbClr val="443947"/>
                </a:solidFill>
                <a:latin typeface="Verdana"/>
                <a:cs typeface="Verdana"/>
              </a:rPr>
              <a:t>The power of computational thinking is in its potential to allow us to solve problems at a scale never before imagined. And today’s computational thinkers will be the developers of the technology that will define tomorrow. </a:t>
            </a:r>
          </a:p>
          <a:p>
            <a:pPr marL="12700">
              <a:lnSpc>
                <a:spcPct val="100000"/>
              </a:lnSpc>
            </a:pPr>
            <a:endParaRPr lang="en-US" sz="2300" spc="-110" dirty="0">
              <a:solidFill>
                <a:srgbClr val="443947"/>
              </a:solidFill>
              <a:latin typeface="Verdana"/>
              <a:cs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k object 17"/>
          <p:cNvSpPr/>
          <p:nvPr/>
        </p:nvSpPr>
        <p:spPr>
          <a:xfrm>
            <a:off x="0" y="762000"/>
            <a:ext cx="10058400" cy="6324600"/>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D4D2CE">
              <a:alpha val="70000"/>
            </a:srgbClr>
          </a:solidFill>
        </p:spPr>
        <p:txBody>
          <a:bodyPr wrap="square" lIns="0" tIns="0" rIns="0" bIns="0" rtlCol="0"/>
          <a:lstStyle/>
          <a:p>
            <a:endParaRPr dirty="0"/>
          </a:p>
        </p:txBody>
      </p:sp>
      <p:sp>
        <p:nvSpPr>
          <p:cNvPr id="8" name="Slide Number Placeholder 7"/>
          <p:cNvSpPr>
            <a:spLocks noGrp="1"/>
          </p:cNvSpPr>
          <p:nvPr>
            <p:ph type="sldNum" sz="quarter" idx="4"/>
          </p:nvPr>
        </p:nvSpPr>
        <p:spPr/>
        <p:txBody>
          <a:bodyPr/>
          <a:lstStyle/>
          <a:p>
            <a:fld id="{B6F15528-21DE-4FAA-801E-634DDDAF4B2B}" type="slidenum">
              <a:rPr lang="uk-UA" smtClean="0"/>
              <a:pPr/>
              <a:t>4</a:t>
            </a:fld>
            <a:endParaRPr lang="uk-UA" dirty="0"/>
          </a:p>
        </p:txBody>
      </p:sp>
      <p:sp>
        <p:nvSpPr>
          <p:cNvPr id="10" name="Rectangle 9"/>
          <p:cNvSpPr/>
          <p:nvPr/>
        </p:nvSpPr>
        <p:spPr>
          <a:xfrm>
            <a:off x="5571794" y="3932489"/>
            <a:ext cx="4101662" cy="2804032"/>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2019 K-12 Blueprint, All Rights Reserved.</a:t>
            </a:r>
          </a:p>
          <a:p>
            <a:r>
              <a:rPr lang="en-US" dirty="0"/>
              <a:t>*Other names and brands may be claimed as the property of others.</a:t>
            </a:r>
          </a:p>
        </p:txBody>
      </p:sp>
      <p:sp>
        <p:nvSpPr>
          <p:cNvPr id="13" name="object 3"/>
          <p:cNvSpPr txBox="1">
            <a:spLocks noGrp="1"/>
          </p:cNvSpPr>
          <p:nvPr>
            <p:ph type="title"/>
          </p:nvPr>
        </p:nvSpPr>
        <p:spPr>
          <a:xfrm>
            <a:off x="344508" y="1117563"/>
            <a:ext cx="9286748" cy="1969770"/>
          </a:xfrm>
          <a:prstGeom prst="rect">
            <a:avLst/>
          </a:prstGeom>
        </p:spPr>
        <p:txBody>
          <a:bodyPr vert="horz" wrap="square" lIns="0" tIns="0" rIns="0" bIns="0" rtlCol="0">
            <a:spAutoFit/>
          </a:bodyPr>
          <a:lstStyle/>
          <a:p>
            <a:pPr algn="ctr"/>
            <a:r>
              <a:rPr lang="en-US" b="1" dirty="0">
                <a:latin typeface="Avenir Book" charset="0"/>
                <a:ea typeface="Avenir Book" charset="0"/>
                <a:cs typeface="Avenir Book" charset="0"/>
              </a:rPr>
              <a:t>Every student has the capability of solving problems, extending their thinking, reinforcing higher-order thinking skills, and building tools utilizing computers </a:t>
            </a:r>
          </a:p>
        </p:txBody>
      </p:sp>
      <p:sp>
        <p:nvSpPr>
          <p:cNvPr id="12" name="object 4">
            <a:extLst>
              <a:ext uri="{FF2B5EF4-FFF2-40B4-BE49-F238E27FC236}">
                <a16:creationId xmlns:a16="http://schemas.microsoft.com/office/drawing/2014/main" id="{E63ED0DF-5A77-1743-97B9-30E83A5A3A7D}"/>
              </a:ext>
            </a:extLst>
          </p:cNvPr>
          <p:cNvSpPr txBox="1"/>
          <p:nvPr/>
        </p:nvSpPr>
        <p:spPr>
          <a:xfrm>
            <a:off x="678180" y="4495800"/>
            <a:ext cx="4732020" cy="1061829"/>
          </a:xfrm>
          <a:prstGeom prst="rect">
            <a:avLst/>
          </a:prstGeom>
        </p:spPr>
        <p:txBody>
          <a:bodyPr vert="horz" wrap="square" lIns="0" tIns="0" rIns="0" bIns="0" rtlCol="0">
            <a:spAutoFit/>
          </a:bodyPr>
          <a:lstStyle/>
          <a:p>
            <a:pPr marL="12700">
              <a:lnSpc>
                <a:spcPct val="100000"/>
              </a:lnSpc>
            </a:pPr>
            <a:r>
              <a:rPr lang="en-US" sz="2300" spc="-110" dirty="0">
                <a:solidFill>
                  <a:srgbClr val="443947"/>
                </a:solidFill>
                <a:latin typeface="Verdana"/>
                <a:cs typeface="Verdana"/>
              </a:rPr>
              <a:t>Students will utilize these skills to take on the grand challenges of the 21st century. </a:t>
            </a:r>
          </a:p>
        </p:txBody>
      </p:sp>
      <p:pic>
        <p:nvPicPr>
          <p:cNvPr id="3" name="Picture 2">
            <a:extLst>
              <a:ext uri="{FF2B5EF4-FFF2-40B4-BE49-F238E27FC236}">
                <a16:creationId xmlns:a16="http://schemas.microsoft.com/office/drawing/2014/main" id="{94E0F9CB-C385-AB42-A1E2-73A1E8799D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3687" y="4001880"/>
            <a:ext cx="3997875" cy="2665250"/>
          </a:xfrm>
          <a:prstGeom prst="rect">
            <a:avLst/>
          </a:prstGeom>
        </p:spPr>
      </p:pic>
      <p:sp>
        <p:nvSpPr>
          <p:cNvPr id="14" name="TextBox 13">
            <a:extLst>
              <a:ext uri="{FF2B5EF4-FFF2-40B4-BE49-F238E27FC236}">
                <a16:creationId xmlns:a16="http://schemas.microsoft.com/office/drawing/2014/main" id="{53653B33-C769-CA44-ADA5-01D7C05FF99A}"/>
              </a:ext>
            </a:extLst>
          </p:cNvPr>
          <p:cNvSpPr txBox="1"/>
          <p:nvPr/>
        </p:nvSpPr>
        <p:spPr>
          <a:xfrm>
            <a:off x="5590608" y="6748790"/>
            <a:ext cx="4101662" cy="261610"/>
          </a:xfrm>
          <a:prstGeom prst="rect">
            <a:avLst/>
          </a:prstGeom>
          <a:noFill/>
        </p:spPr>
        <p:txBody>
          <a:bodyPr wrap="square" rtlCol="0">
            <a:spAutoFit/>
          </a:bodyPr>
          <a:lstStyle/>
          <a:p>
            <a:pPr marL="12700" algn="ctr"/>
            <a:r>
              <a:rPr lang="en-US" sz="1100" b="1" spc="-110" dirty="0">
                <a:solidFill>
                  <a:srgbClr val="443947"/>
                </a:solidFill>
                <a:latin typeface="Verdana"/>
                <a:cs typeface="Verdana"/>
              </a:rPr>
              <a:t>Image: </a:t>
            </a:r>
            <a:r>
              <a:rPr lang="en-US" sz="1100" spc="-110" dirty="0">
                <a:solidFill>
                  <a:srgbClr val="443947"/>
                </a:solidFill>
                <a:latin typeface="Verdana"/>
                <a:cs typeface="Verdana"/>
              </a:rPr>
              <a:t>Shutterstock</a:t>
            </a:r>
          </a:p>
        </p:txBody>
      </p:sp>
    </p:spTree>
    <p:extLst>
      <p:ext uri="{BB962C8B-B14F-4D97-AF65-F5344CB8AC3E}">
        <p14:creationId xmlns:p14="http://schemas.microsoft.com/office/powerpoint/2010/main" val="358219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k object 17"/>
          <p:cNvSpPr/>
          <p:nvPr/>
        </p:nvSpPr>
        <p:spPr>
          <a:xfrm>
            <a:off x="0" y="762000"/>
            <a:ext cx="10058400" cy="6324600"/>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D4D2CE">
              <a:alpha val="70000"/>
            </a:srgbClr>
          </a:solidFill>
        </p:spPr>
        <p:txBody>
          <a:bodyPr wrap="square" lIns="0" tIns="0" rIns="0" bIns="0" rtlCol="0"/>
          <a:lstStyle/>
          <a:p>
            <a:endParaRPr/>
          </a:p>
        </p:txBody>
      </p:sp>
      <p:sp>
        <p:nvSpPr>
          <p:cNvPr id="8" name="Slide Number Placeholder 7"/>
          <p:cNvSpPr>
            <a:spLocks noGrp="1"/>
          </p:cNvSpPr>
          <p:nvPr>
            <p:ph type="sldNum" sz="quarter" idx="4"/>
          </p:nvPr>
        </p:nvSpPr>
        <p:spPr/>
        <p:txBody>
          <a:bodyPr/>
          <a:lstStyle/>
          <a:p>
            <a:fld id="{B6F15528-21DE-4FAA-801E-634DDDAF4B2B}" type="slidenum">
              <a:rPr lang="uk-UA" smtClean="0"/>
              <a:pPr/>
              <a:t>5</a:t>
            </a:fld>
            <a:endParaRPr lang="uk-UA" dirty="0"/>
          </a:p>
        </p:txBody>
      </p:sp>
      <p:sp>
        <p:nvSpPr>
          <p:cNvPr id="11"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2019 K-12 Blueprint, All Rights Reserved.</a:t>
            </a:r>
          </a:p>
          <a:p>
            <a:r>
              <a:rPr lang="en-US" dirty="0"/>
              <a:t>*Other names and brands may be claimed as the property of others.</a:t>
            </a:r>
          </a:p>
        </p:txBody>
      </p:sp>
      <p:sp>
        <p:nvSpPr>
          <p:cNvPr id="12" name="object 3"/>
          <p:cNvSpPr txBox="1">
            <a:spLocks noGrp="1"/>
          </p:cNvSpPr>
          <p:nvPr>
            <p:ph type="title"/>
          </p:nvPr>
        </p:nvSpPr>
        <p:spPr>
          <a:xfrm>
            <a:off x="292380" y="1117563"/>
            <a:ext cx="9286748" cy="984885"/>
          </a:xfrm>
          <a:prstGeom prst="rect">
            <a:avLst/>
          </a:prstGeom>
        </p:spPr>
        <p:txBody>
          <a:bodyPr vert="horz" wrap="square" lIns="0" tIns="0" rIns="0" bIns="0" rtlCol="0">
            <a:spAutoFit/>
          </a:bodyPr>
          <a:lstStyle/>
          <a:p>
            <a:pPr algn="ctr"/>
            <a:r>
              <a:rPr lang="en-US" b="1" dirty="0">
                <a:latin typeface="Avenir Book" charset="0"/>
                <a:ea typeface="Avenir Book" charset="0"/>
                <a:cs typeface="Avenir Book" charset="0"/>
              </a:rPr>
              <a:t>Computational thinking helps learners to automate solutions that solve problems more efficiently </a:t>
            </a:r>
          </a:p>
        </p:txBody>
      </p:sp>
      <p:sp>
        <p:nvSpPr>
          <p:cNvPr id="7" name="object 4">
            <a:extLst>
              <a:ext uri="{FF2B5EF4-FFF2-40B4-BE49-F238E27FC236}">
                <a16:creationId xmlns:a16="http://schemas.microsoft.com/office/drawing/2014/main" id="{97F6FC6C-0099-BE48-B1C6-CC432779856D}"/>
              </a:ext>
            </a:extLst>
          </p:cNvPr>
          <p:cNvSpPr txBox="1"/>
          <p:nvPr/>
        </p:nvSpPr>
        <p:spPr>
          <a:xfrm>
            <a:off x="934286" y="2950454"/>
            <a:ext cx="8335394" cy="1415772"/>
          </a:xfrm>
          <a:prstGeom prst="rect">
            <a:avLst/>
          </a:prstGeom>
        </p:spPr>
        <p:txBody>
          <a:bodyPr vert="horz" wrap="square" lIns="0" tIns="0" rIns="0" bIns="0" rtlCol="0">
            <a:spAutoFit/>
          </a:bodyPr>
          <a:lstStyle/>
          <a:p>
            <a:pPr marL="12700">
              <a:lnSpc>
                <a:spcPct val="100000"/>
              </a:lnSpc>
            </a:pPr>
            <a:r>
              <a:rPr lang="en-US" sz="2300" spc="-110" dirty="0">
                <a:solidFill>
                  <a:srgbClr val="443947"/>
                </a:solidFill>
                <a:latin typeface="Verdana"/>
                <a:cs typeface="Verdana"/>
              </a:rPr>
              <a:t>It doesn’t take the place of creativity and critical thinking but amplifies these qualities by better utilizing the full potential of technology to extend and expand problem-solving capacity while engaging higher-order thinking.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k object 17"/>
          <p:cNvSpPr/>
          <p:nvPr/>
        </p:nvSpPr>
        <p:spPr>
          <a:xfrm>
            <a:off x="0" y="762000"/>
            <a:ext cx="10058400" cy="6324600"/>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D4D2CE">
              <a:alpha val="70000"/>
            </a:srgbClr>
          </a:solidFill>
        </p:spPr>
        <p:txBody>
          <a:bodyPr wrap="square" lIns="0" tIns="0" rIns="0" bIns="0" rtlCol="0"/>
          <a:lstStyle/>
          <a:p>
            <a:endParaRPr dirty="0"/>
          </a:p>
        </p:txBody>
      </p:sp>
      <p:sp>
        <p:nvSpPr>
          <p:cNvPr id="8" name="Slide Number Placeholder 7"/>
          <p:cNvSpPr>
            <a:spLocks noGrp="1"/>
          </p:cNvSpPr>
          <p:nvPr>
            <p:ph type="sldNum" sz="quarter" idx="4"/>
          </p:nvPr>
        </p:nvSpPr>
        <p:spPr/>
        <p:txBody>
          <a:bodyPr/>
          <a:lstStyle/>
          <a:p>
            <a:fld id="{B6F15528-21DE-4FAA-801E-634DDDAF4B2B}" type="slidenum">
              <a:rPr lang="uk-UA" smtClean="0"/>
              <a:pPr/>
              <a:t>6</a:t>
            </a:fld>
            <a:endParaRPr lang="uk-UA" dirty="0"/>
          </a:p>
        </p:txBody>
      </p:sp>
      <p:sp>
        <p:nvSpPr>
          <p:cNvPr id="10" name="Rectangle 9"/>
          <p:cNvSpPr/>
          <p:nvPr/>
        </p:nvSpPr>
        <p:spPr>
          <a:xfrm>
            <a:off x="5529594" y="3705633"/>
            <a:ext cx="4101662" cy="2804032"/>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2019 K-12 Blueprint, All Rights Reserved.</a:t>
            </a:r>
          </a:p>
          <a:p>
            <a:r>
              <a:rPr lang="en-US" dirty="0"/>
              <a:t>*Other names and brands may be claimed as the property of others.</a:t>
            </a:r>
          </a:p>
        </p:txBody>
      </p:sp>
      <p:sp>
        <p:nvSpPr>
          <p:cNvPr id="13" name="object 3"/>
          <p:cNvSpPr txBox="1">
            <a:spLocks noGrp="1"/>
          </p:cNvSpPr>
          <p:nvPr>
            <p:ph type="title"/>
          </p:nvPr>
        </p:nvSpPr>
        <p:spPr>
          <a:xfrm>
            <a:off x="344508" y="1117563"/>
            <a:ext cx="9286748" cy="1969770"/>
          </a:xfrm>
          <a:prstGeom prst="rect">
            <a:avLst/>
          </a:prstGeom>
        </p:spPr>
        <p:txBody>
          <a:bodyPr vert="horz" wrap="square" lIns="0" tIns="0" rIns="0" bIns="0" rtlCol="0">
            <a:spAutoFit/>
          </a:bodyPr>
          <a:lstStyle/>
          <a:p>
            <a:pPr algn="ctr"/>
            <a:r>
              <a:rPr lang="en-US" b="1" dirty="0">
                <a:latin typeface="Avenir Book" charset="0"/>
                <a:ea typeface="Avenir Book" charset="0"/>
                <a:cs typeface="Avenir Book" charset="0"/>
              </a:rPr>
              <a:t>By integrating computational thinking practices into their teaching, teachers change the focus from teaching how to use technology to how to create technology </a:t>
            </a:r>
          </a:p>
        </p:txBody>
      </p:sp>
      <p:sp>
        <p:nvSpPr>
          <p:cNvPr id="12" name="object 4">
            <a:extLst>
              <a:ext uri="{FF2B5EF4-FFF2-40B4-BE49-F238E27FC236}">
                <a16:creationId xmlns:a16="http://schemas.microsoft.com/office/drawing/2014/main" id="{E63ED0DF-5A77-1743-97B9-30E83A5A3A7D}"/>
              </a:ext>
            </a:extLst>
          </p:cNvPr>
          <p:cNvSpPr txBox="1"/>
          <p:nvPr/>
        </p:nvSpPr>
        <p:spPr>
          <a:xfrm>
            <a:off x="675211" y="3678121"/>
            <a:ext cx="4732020" cy="2831544"/>
          </a:xfrm>
          <a:prstGeom prst="rect">
            <a:avLst/>
          </a:prstGeom>
        </p:spPr>
        <p:txBody>
          <a:bodyPr vert="horz" wrap="square" lIns="0" tIns="0" rIns="0" bIns="0" rtlCol="0">
            <a:spAutoFit/>
          </a:bodyPr>
          <a:lstStyle/>
          <a:p>
            <a:pPr marL="12700">
              <a:lnSpc>
                <a:spcPct val="100000"/>
              </a:lnSpc>
            </a:pPr>
            <a:r>
              <a:rPr lang="en-US" sz="2300" spc="-110" dirty="0">
                <a:solidFill>
                  <a:srgbClr val="443947"/>
                </a:solidFill>
                <a:latin typeface="Verdana"/>
                <a:cs typeface="Verdana"/>
              </a:rPr>
              <a:t>Students engage in computational thinking by using algorithms to solve problems, by analyzing text and large data sets, by constructing complex communications, and by identifying patterns while conducting scientific investigations.</a:t>
            </a:r>
          </a:p>
        </p:txBody>
      </p:sp>
      <p:pic>
        <p:nvPicPr>
          <p:cNvPr id="5" name="Picture 4">
            <a:extLst>
              <a:ext uri="{FF2B5EF4-FFF2-40B4-BE49-F238E27FC236}">
                <a16:creationId xmlns:a16="http://schemas.microsoft.com/office/drawing/2014/main" id="{5B2E3512-AD8D-8049-80C2-5E88947E4A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38800" y="3930358"/>
            <a:ext cx="3885012" cy="2394242"/>
          </a:xfrm>
          <a:prstGeom prst="rect">
            <a:avLst/>
          </a:prstGeom>
        </p:spPr>
      </p:pic>
      <p:sp>
        <p:nvSpPr>
          <p:cNvPr id="14" name="TextBox 13">
            <a:extLst>
              <a:ext uri="{FF2B5EF4-FFF2-40B4-BE49-F238E27FC236}">
                <a16:creationId xmlns:a16="http://schemas.microsoft.com/office/drawing/2014/main" id="{A61E0FA3-2F17-7843-86C3-D495AA4C44E0}"/>
              </a:ext>
            </a:extLst>
          </p:cNvPr>
          <p:cNvSpPr txBox="1"/>
          <p:nvPr/>
        </p:nvSpPr>
        <p:spPr>
          <a:xfrm>
            <a:off x="5590608" y="6509665"/>
            <a:ext cx="4101662" cy="261610"/>
          </a:xfrm>
          <a:prstGeom prst="rect">
            <a:avLst/>
          </a:prstGeom>
          <a:noFill/>
        </p:spPr>
        <p:txBody>
          <a:bodyPr wrap="square" rtlCol="0">
            <a:spAutoFit/>
          </a:bodyPr>
          <a:lstStyle/>
          <a:p>
            <a:pPr marL="12700" algn="ctr"/>
            <a:r>
              <a:rPr lang="en-US" sz="1100" b="1" spc="-110" dirty="0">
                <a:solidFill>
                  <a:srgbClr val="443947"/>
                </a:solidFill>
                <a:latin typeface="Verdana"/>
                <a:cs typeface="Verdana"/>
              </a:rPr>
              <a:t>Image: </a:t>
            </a:r>
            <a:r>
              <a:rPr lang="en-US" sz="1100" spc="-110" dirty="0">
                <a:solidFill>
                  <a:srgbClr val="443947"/>
                </a:solidFill>
                <a:latin typeface="Verdana"/>
                <a:cs typeface="Verdana"/>
              </a:rPr>
              <a:t>Shutterstock</a:t>
            </a:r>
          </a:p>
        </p:txBody>
      </p:sp>
    </p:spTree>
    <p:extLst>
      <p:ext uri="{BB962C8B-B14F-4D97-AF65-F5344CB8AC3E}">
        <p14:creationId xmlns:p14="http://schemas.microsoft.com/office/powerpoint/2010/main" val="3155115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k object 17"/>
          <p:cNvSpPr/>
          <p:nvPr/>
        </p:nvSpPr>
        <p:spPr>
          <a:xfrm>
            <a:off x="0" y="762000"/>
            <a:ext cx="10058400" cy="6324600"/>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D4D2CE">
              <a:alpha val="70000"/>
            </a:srgbClr>
          </a:solidFill>
        </p:spPr>
        <p:txBody>
          <a:bodyPr wrap="square" lIns="0" tIns="0" rIns="0" bIns="0" rtlCol="0"/>
          <a:lstStyle/>
          <a:p>
            <a:endParaRPr/>
          </a:p>
        </p:txBody>
      </p:sp>
      <p:sp>
        <p:nvSpPr>
          <p:cNvPr id="7" name="Slide Number Placeholder 6"/>
          <p:cNvSpPr>
            <a:spLocks noGrp="1"/>
          </p:cNvSpPr>
          <p:nvPr>
            <p:ph type="sldNum" sz="quarter" idx="4"/>
          </p:nvPr>
        </p:nvSpPr>
        <p:spPr/>
        <p:txBody>
          <a:bodyPr/>
          <a:lstStyle/>
          <a:p>
            <a:fld id="{B6F15528-21DE-4FAA-801E-634DDDAF4B2B}" type="slidenum">
              <a:rPr lang="uk-UA" smtClean="0"/>
              <a:pPr/>
              <a:t>7</a:t>
            </a:fld>
            <a:endParaRPr lang="uk-UA" dirty="0"/>
          </a:p>
        </p:txBody>
      </p:sp>
      <p:sp>
        <p:nvSpPr>
          <p:cNvPr id="9"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2019 K-12 Blueprint, All Rights Reserved.</a:t>
            </a:r>
          </a:p>
          <a:p>
            <a:r>
              <a:rPr lang="en-US" dirty="0"/>
              <a:t>*Other names and brands may be claimed as the property of others.</a:t>
            </a:r>
          </a:p>
        </p:txBody>
      </p:sp>
      <p:sp>
        <p:nvSpPr>
          <p:cNvPr id="18" name="object 3"/>
          <p:cNvSpPr txBox="1">
            <a:spLocks noGrp="1"/>
          </p:cNvSpPr>
          <p:nvPr>
            <p:ph type="title"/>
          </p:nvPr>
        </p:nvSpPr>
        <p:spPr>
          <a:xfrm>
            <a:off x="292380" y="1117563"/>
            <a:ext cx="9286748" cy="984885"/>
          </a:xfrm>
          <a:prstGeom prst="rect">
            <a:avLst/>
          </a:prstGeom>
        </p:spPr>
        <p:txBody>
          <a:bodyPr vert="horz" wrap="square" lIns="0" tIns="0" rIns="0" bIns="0" rtlCol="0">
            <a:spAutoFit/>
          </a:bodyPr>
          <a:lstStyle/>
          <a:p>
            <a:pPr algn="ctr"/>
            <a:r>
              <a:rPr lang="en-US" b="1" dirty="0">
                <a:latin typeface="Avenir Book" charset="0"/>
                <a:ea typeface="Avenir Book" charset="0"/>
                <a:cs typeface="Avenir Book" charset="0"/>
              </a:rPr>
              <a:t>Shifting from a teacher-centered learning environment to a student-centered one</a:t>
            </a:r>
          </a:p>
        </p:txBody>
      </p:sp>
      <p:sp>
        <p:nvSpPr>
          <p:cNvPr id="10" name="object 4">
            <a:extLst>
              <a:ext uri="{FF2B5EF4-FFF2-40B4-BE49-F238E27FC236}">
                <a16:creationId xmlns:a16="http://schemas.microsoft.com/office/drawing/2014/main" id="{8AD79ECA-B444-AE41-84D3-2C02C14B8CC0}"/>
              </a:ext>
            </a:extLst>
          </p:cNvPr>
          <p:cNvSpPr txBox="1"/>
          <p:nvPr/>
        </p:nvSpPr>
        <p:spPr>
          <a:xfrm>
            <a:off x="934286" y="2950454"/>
            <a:ext cx="8335394" cy="1769715"/>
          </a:xfrm>
          <a:prstGeom prst="rect">
            <a:avLst/>
          </a:prstGeom>
        </p:spPr>
        <p:txBody>
          <a:bodyPr vert="horz" wrap="square" lIns="0" tIns="0" rIns="0" bIns="0" rtlCol="0">
            <a:spAutoFit/>
          </a:bodyPr>
          <a:lstStyle/>
          <a:p>
            <a:pPr marL="12700">
              <a:lnSpc>
                <a:spcPct val="100000"/>
              </a:lnSpc>
            </a:pPr>
            <a:r>
              <a:rPr lang="en-US" sz="2300" spc="-110" dirty="0">
                <a:solidFill>
                  <a:srgbClr val="443947"/>
                </a:solidFill>
                <a:latin typeface="Verdana"/>
                <a:cs typeface="Verdana"/>
              </a:rPr>
              <a:t>This helps to support a competency-based education where it is not just about </a:t>
            </a:r>
            <a:r>
              <a:rPr lang="en-US" sz="2300" i="1" spc="-110" dirty="0">
                <a:solidFill>
                  <a:srgbClr val="443947"/>
                </a:solidFill>
                <a:latin typeface="Verdana"/>
                <a:cs typeface="Verdana"/>
              </a:rPr>
              <a:t>what</a:t>
            </a:r>
            <a:r>
              <a:rPr lang="en-US" sz="2300" spc="-110" dirty="0">
                <a:solidFill>
                  <a:srgbClr val="443947"/>
                </a:solidFill>
                <a:latin typeface="Verdana"/>
                <a:cs typeface="Verdana"/>
              </a:rPr>
              <a:t> a students knows, but about what students </a:t>
            </a:r>
            <a:r>
              <a:rPr lang="en-US" sz="2300" i="1" spc="-110" dirty="0">
                <a:solidFill>
                  <a:srgbClr val="443947"/>
                </a:solidFill>
                <a:latin typeface="Verdana"/>
                <a:cs typeface="Verdana"/>
              </a:rPr>
              <a:t>do</a:t>
            </a:r>
            <a:r>
              <a:rPr lang="en-US" sz="2300" spc="-110" dirty="0">
                <a:solidFill>
                  <a:srgbClr val="443947"/>
                </a:solidFill>
                <a:latin typeface="Verdana"/>
                <a:cs typeface="Verdana"/>
              </a:rPr>
              <a:t> with what they know. This ensures that a student’s education is more in-line with future professional expectations.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k object 17"/>
          <p:cNvSpPr/>
          <p:nvPr/>
        </p:nvSpPr>
        <p:spPr>
          <a:xfrm>
            <a:off x="0" y="762000"/>
            <a:ext cx="10058400" cy="6324600"/>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D4D2CE">
              <a:alpha val="70000"/>
            </a:srgbClr>
          </a:solidFill>
        </p:spPr>
        <p:txBody>
          <a:bodyPr wrap="square" lIns="0" tIns="0" rIns="0" bIns="0" rtlCol="0"/>
          <a:lstStyle/>
          <a:p>
            <a:endParaRPr/>
          </a:p>
        </p:txBody>
      </p:sp>
      <p:sp>
        <p:nvSpPr>
          <p:cNvPr id="7" name="Slide Number Placeholder 6"/>
          <p:cNvSpPr>
            <a:spLocks noGrp="1"/>
          </p:cNvSpPr>
          <p:nvPr>
            <p:ph type="sldNum" sz="quarter" idx="4"/>
          </p:nvPr>
        </p:nvSpPr>
        <p:spPr/>
        <p:txBody>
          <a:bodyPr/>
          <a:lstStyle/>
          <a:p>
            <a:fld id="{B6F15528-21DE-4FAA-801E-634DDDAF4B2B}" type="slidenum">
              <a:rPr lang="uk-UA" smtClean="0"/>
              <a:pPr/>
              <a:t>8</a:t>
            </a:fld>
            <a:endParaRPr lang="uk-UA" dirty="0"/>
          </a:p>
        </p:txBody>
      </p:sp>
      <p:sp>
        <p:nvSpPr>
          <p:cNvPr id="9"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2019 K-12 Blueprint, All Rights Reserved.</a:t>
            </a:r>
          </a:p>
          <a:p>
            <a:r>
              <a:rPr lang="en-US" dirty="0"/>
              <a:t>*Other names and brands may be claimed as the property of others.</a:t>
            </a:r>
          </a:p>
        </p:txBody>
      </p:sp>
      <p:sp>
        <p:nvSpPr>
          <p:cNvPr id="16" name="object 3"/>
          <p:cNvSpPr txBox="1">
            <a:spLocks noGrp="1"/>
          </p:cNvSpPr>
          <p:nvPr>
            <p:ph type="title"/>
          </p:nvPr>
        </p:nvSpPr>
        <p:spPr>
          <a:xfrm>
            <a:off x="292380" y="1117563"/>
            <a:ext cx="9286748" cy="1969770"/>
          </a:xfrm>
          <a:prstGeom prst="rect">
            <a:avLst/>
          </a:prstGeom>
        </p:spPr>
        <p:txBody>
          <a:bodyPr vert="horz" wrap="square" lIns="0" tIns="0" rIns="0" bIns="0" rtlCol="0">
            <a:spAutoFit/>
          </a:bodyPr>
          <a:lstStyle/>
          <a:p>
            <a:pPr algn="ctr"/>
            <a:r>
              <a:rPr lang="en-US" b="1" dirty="0">
                <a:latin typeface="Avenir Book" charset="0"/>
                <a:ea typeface="Avenir Book" charset="0"/>
                <a:cs typeface="Avenir Book" charset="0"/>
              </a:rPr>
              <a:t>Teachers must be shrewd and find ways to infuse computational thinking across all disciplines to provide students with the skills they need to solve current and future challenges</a:t>
            </a:r>
          </a:p>
        </p:txBody>
      </p:sp>
      <p:pic>
        <p:nvPicPr>
          <p:cNvPr id="3" name="Picture 2">
            <a:extLst>
              <a:ext uri="{FF2B5EF4-FFF2-40B4-BE49-F238E27FC236}">
                <a16:creationId xmlns:a16="http://schemas.microsoft.com/office/drawing/2014/main" id="{527817C8-BAB0-A44D-B650-609599ABE9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0154" y="3417065"/>
            <a:ext cx="5791200" cy="3255979"/>
          </a:xfrm>
          <a:prstGeom prst="rect">
            <a:avLst/>
          </a:prstGeom>
        </p:spPr>
      </p:pic>
      <p:sp>
        <p:nvSpPr>
          <p:cNvPr id="10" name="TextBox 9">
            <a:extLst>
              <a:ext uri="{FF2B5EF4-FFF2-40B4-BE49-F238E27FC236}">
                <a16:creationId xmlns:a16="http://schemas.microsoft.com/office/drawing/2014/main" id="{0BBA3CA5-610C-7547-88F3-CCEA26AE9A4B}"/>
              </a:ext>
            </a:extLst>
          </p:cNvPr>
          <p:cNvSpPr txBox="1"/>
          <p:nvPr/>
        </p:nvSpPr>
        <p:spPr>
          <a:xfrm>
            <a:off x="2884923" y="6678263"/>
            <a:ext cx="4101662" cy="261610"/>
          </a:xfrm>
          <a:prstGeom prst="rect">
            <a:avLst/>
          </a:prstGeom>
          <a:noFill/>
        </p:spPr>
        <p:txBody>
          <a:bodyPr wrap="square" rtlCol="0">
            <a:spAutoFit/>
          </a:bodyPr>
          <a:lstStyle/>
          <a:p>
            <a:pPr marL="12700" algn="ctr"/>
            <a:r>
              <a:rPr lang="en-US" sz="1100" b="1" spc="-110" dirty="0">
                <a:solidFill>
                  <a:srgbClr val="443947"/>
                </a:solidFill>
                <a:latin typeface="Verdana"/>
                <a:cs typeface="Verdana"/>
              </a:rPr>
              <a:t>Image: </a:t>
            </a:r>
            <a:r>
              <a:rPr lang="en-US" sz="1100" spc="-110" dirty="0">
                <a:solidFill>
                  <a:srgbClr val="443947"/>
                </a:solidFill>
                <a:latin typeface="Verdana"/>
                <a:cs typeface="Verdana"/>
              </a:rPr>
              <a:t>Shutterstock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k object 17"/>
          <p:cNvSpPr/>
          <p:nvPr/>
        </p:nvSpPr>
        <p:spPr>
          <a:xfrm>
            <a:off x="0" y="762000"/>
            <a:ext cx="10058400" cy="6324600"/>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D4D2CE">
              <a:alpha val="70000"/>
            </a:srgbClr>
          </a:solidFill>
        </p:spPr>
        <p:txBody>
          <a:bodyPr wrap="square" lIns="0" tIns="0" rIns="0" bIns="0" rtlCol="0"/>
          <a:lstStyle/>
          <a:p>
            <a:endParaRPr dirty="0"/>
          </a:p>
        </p:txBody>
      </p:sp>
      <p:sp>
        <p:nvSpPr>
          <p:cNvPr id="8" name="Slide Number Placeholder 7"/>
          <p:cNvSpPr>
            <a:spLocks noGrp="1"/>
          </p:cNvSpPr>
          <p:nvPr>
            <p:ph type="sldNum" sz="quarter" idx="4"/>
          </p:nvPr>
        </p:nvSpPr>
        <p:spPr/>
        <p:txBody>
          <a:bodyPr/>
          <a:lstStyle/>
          <a:p>
            <a:fld id="{B6F15528-21DE-4FAA-801E-634DDDAF4B2B}" type="slidenum">
              <a:rPr lang="uk-UA" smtClean="0"/>
              <a:pPr/>
              <a:t>9</a:t>
            </a:fld>
            <a:endParaRPr lang="uk-UA" dirty="0"/>
          </a:p>
        </p:txBody>
      </p:sp>
      <p:sp>
        <p:nvSpPr>
          <p:cNvPr id="10" name="Rectangle 9"/>
          <p:cNvSpPr/>
          <p:nvPr/>
        </p:nvSpPr>
        <p:spPr>
          <a:xfrm>
            <a:off x="5529594" y="3634923"/>
            <a:ext cx="4101662" cy="2804032"/>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older 2"/>
          <p:cNvSpPr>
            <a:spLocks noGrp="1"/>
          </p:cNvSpPr>
          <p:nvPr>
            <p:ph type="ftr" sz="quarter" idx="3"/>
          </p:nvPr>
        </p:nvSpPr>
        <p:spPr>
          <a:xfrm>
            <a:off x="678180" y="7162800"/>
            <a:ext cx="6408420" cy="273278"/>
          </a:xfrm>
          <a:prstGeom prst="rect">
            <a:avLst/>
          </a:prstGeom>
        </p:spPr>
        <p:txBody>
          <a:bodyPr lIns="0" tIns="0" rIns="0" bIns="0"/>
          <a:lstStyle>
            <a:lvl1pPr>
              <a:defRPr lang="en-US" sz="800" baseline="0" smtClean="0">
                <a:solidFill>
                  <a:schemeClr val="tx1"/>
                </a:solidFill>
                <a:effectLst/>
                <a:latin typeface="avenir" charset="0"/>
              </a:defRPr>
            </a:lvl1pPr>
          </a:lstStyle>
          <a:p>
            <a:r>
              <a:rPr lang="en-US" dirty="0"/>
              <a:t>© 2019 K-12 Blueprint, All Rights Reserved.</a:t>
            </a:r>
          </a:p>
          <a:p>
            <a:r>
              <a:rPr lang="en-US" dirty="0"/>
              <a:t>*Other names and brands may be claimed as the property of others.</a:t>
            </a:r>
          </a:p>
        </p:txBody>
      </p:sp>
      <p:sp>
        <p:nvSpPr>
          <p:cNvPr id="13" name="object 3"/>
          <p:cNvSpPr txBox="1">
            <a:spLocks noGrp="1"/>
          </p:cNvSpPr>
          <p:nvPr>
            <p:ph type="title"/>
          </p:nvPr>
        </p:nvSpPr>
        <p:spPr>
          <a:xfrm>
            <a:off x="344508" y="1117563"/>
            <a:ext cx="9286748" cy="984885"/>
          </a:xfrm>
          <a:prstGeom prst="rect">
            <a:avLst/>
          </a:prstGeom>
        </p:spPr>
        <p:txBody>
          <a:bodyPr vert="horz" wrap="square" lIns="0" tIns="0" rIns="0" bIns="0" rtlCol="0">
            <a:spAutoFit/>
          </a:bodyPr>
          <a:lstStyle/>
          <a:p>
            <a:pPr algn="ctr"/>
            <a:r>
              <a:rPr lang="en-US" b="1" dirty="0">
                <a:latin typeface="Avenir Book" charset="0"/>
                <a:ea typeface="Avenir Book" charset="0"/>
                <a:cs typeface="Avenir Book" charset="0"/>
              </a:rPr>
              <a:t>Computational thinking skills are seldom delivered within a unified framework and vocabulary </a:t>
            </a:r>
          </a:p>
        </p:txBody>
      </p:sp>
      <p:sp>
        <p:nvSpPr>
          <p:cNvPr id="12" name="object 4">
            <a:extLst>
              <a:ext uri="{FF2B5EF4-FFF2-40B4-BE49-F238E27FC236}">
                <a16:creationId xmlns:a16="http://schemas.microsoft.com/office/drawing/2014/main" id="{E63ED0DF-5A77-1743-97B9-30E83A5A3A7D}"/>
              </a:ext>
            </a:extLst>
          </p:cNvPr>
          <p:cNvSpPr txBox="1"/>
          <p:nvPr/>
        </p:nvSpPr>
        <p:spPr>
          <a:xfrm>
            <a:off x="644533" y="3611189"/>
            <a:ext cx="4732020" cy="2831544"/>
          </a:xfrm>
          <a:prstGeom prst="rect">
            <a:avLst/>
          </a:prstGeom>
        </p:spPr>
        <p:txBody>
          <a:bodyPr vert="horz" wrap="square" lIns="0" tIns="0" rIns="0" bIns="0" rtlCol="0">
            <a:spAutoFit/>
          </a:bodyPr>
          <a:lstStyle/>
          <a:p>
            <a:pPr marL="12700">
              <a:lnSpc>
                <a:spcPct val="100000"/>
              </a:lnSpc>
            </a:pPr>
            <a:r>
              <a:rPr lang="en-US" sz="2300" spc="-110" dirty="0">
                <a:solidFill>
                  <a:srgbClr val="443947"/>
                </a:solidFill>
                <a:latin typeface="Verdana"/>
                <a:cs typeface="Verdana"/>
              </a:rPr>
              <a:t>If a teacher uses the term “abstraction” when showing students how to create formulas in various mathematics disciplines, then students will begin to see how the approach can be applied in everything from algebra to writing. </a:t>
            </a:r>
          </a:p>
        </p:txBody>
      </p:sp>
      <p:pic>
        <p:nvPicPr>
          <p:cNvPr id="3" name="Picture 2">
            <a:extLst>
              <a:ext uri="{FF2B5EF4-FFF2-40B4-BE49-F238E27FC236}">
                <a16:creationId xmlns:a16="http://schemas.microsoft.com/office/drawing/2014/main" id="{FB14BEA1-70EA-B247-9579-2D779F630A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38800" y="3718228"/>
            <a:ext cx="3916680" cy="2637422"/>
          </a:xfrm>
          <a:prstGeom prst="rect">
            <a:avLst/>
          </a:prstGeom>
        </p:spPr>
      </p:pic>
      <p:sp>
        <p:nvSpPr>
          <p:cNvPr id="14" name="TextBox 13">
            <a:extLst>
              <a:ext uri="{FF2B5EF4-FFF2-40B4-BE49-F238E27FC236}">
                <a16:creationId xmlns:a16="http://schemas.microsoft.com/office/drawing/2014/main" id="{FBFFBC55-DEAD-CE45-90A3-72D406150762}"/>
              </a:ext>
            </a:extLst>
          </p:cNvPr>
          <p:cNvSpPr txBox="1"/>
          <p:nvPr/>
        </p:nvSpPr>
        <p:spPr>
          <a:xfrm>
            <a:off x="5529594" y="6449882"/>
            <a:ext cx="4101662" cy="261610"/>
          </a:xfrm>
          <a:prstGeom prst="rect">
            <a:avLst/>
          </a:prstGeom>
          <a:noFill/>
        </p:spPr>
        <p:txBody>
          <a:bodyPr wrap="square" rtlCol="0">
            <a:spAutoFit/>
          </a:bodyPr>
          <a:lstStyle/>
          <a:p>
            <a:pPr marL="12700" algn="ctr"/>
            <a:r>
              <a:rPr lang="en-US" sz="1100" b="1" spc="-110" dirty="0">
                <a:solidFill>
                  <a:srgbClr val="443947"/>
                </a:solidFill>
                <a:latin typeface="Verdana"/>
                <a:cs typeface="Verdana"/>
              </a:rPr>
              <a:t>Image: </a:t>
            </a:r>
            <a:r>
              <a:rPr lang="en-US" sz="1100" spc="-110" dirty="0">
                <a:solidFill>
                  <a:srgbClr val="443947"/>
                </a:solidFill>
                <a:latin typeface="Verdana"/>
                <a:cs typeface="Verdana"/>
              </a:rPr>
              <a:t>Shutterstock</a:t>
            </a:r>
          </a:p>
        </p:txBody>
      </p:sp>
    </p:spTree>
    <p:extLst>
      <p:ext uri="{BB962C8B-B14F-4D97-AF65-F5344CB8AC3E}">
        <p14:creationId xmlns:p14="http://schemas.microsoft.com/office/powerpoint/2010/main" val="2924623302"/>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32635"/>
      </a:hlink>
      <a:folHlink>
        <a:srgbClr val="31233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12BP-PPT-2017-tmplt" id="{0B46DD9D-E360-334C-981E-B3B63812E85C}" vid="{B4D3E995-C741-F04F-B33B-DA013F160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3123</TotalTime>
  <Words>1576</Words>
  <Application>Microsoft Macintosh PowerPoint</Application>
  <PresentationFormat>Custom</PresentationFormat>
  <Paragraphs>144</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avenir</vt:lpstr>
      <vt:lpstr>Avenir Book</vt:lpstr>
      <vt:lpstr>Calibri</vt:lpstr>
      <vt:lpstr>droid serif</vt:lpstr>
      <vt:lpstr>Verdana</vt:lpstr>
      <vt:lpstr>Office Theme</vt:lpstr>
      <vt:lpstr>PowerPoint Presentation</vt:lpstr>
      <vt:lpstr>PowerPoint Presentation</vt:lpstr>
      <vt:lpstr>Computational thinking is the thought processes involved in formulating problems in a computer-like way</vt:lpstr>
      <vt:lpstr>Every student has the capability of solving problems, extending their thinking, reinforcing higher-order thinking skills, and building tools utilizing computers </vt:lpstr>
      <vt:lpstr>Computational thinking helps learners to automate solutions that solve problems more efficiently </vt:lpstr>
      <vt:lpstr>By integrating computational thinking practices into their teaching, teachers change the focus from teaching how to use technology to how to create technology </vt:lpstr>
      <vt:lpstr>Shifting from a teacher-centered learning environment to a student-centered one</vt:lpstr>
      <vt:lpstr>Teachers must be shrewd and find ways to infuse computational thinking across all disciplines to provide students with the skills they need to solve current and future challenges</vt:lpstr>
      <vt:lpstr>Computational thinking skills are seldom delivered within a unified framework and vocabulary </vt:lpstr>
      <vt:lpstr>Computational thinking can be integrated across and embedded within a teacher’s curriculum without requiring the creation and implementation of an entirely new curriculum </vt:lpstr>
      <vt:lpstr>To help establish buy-in, parents need to realize that the future world inherited by our children will be full of new opportunities and challenges that we can’t even imagine </vt:lpstr>
      <vt:lpstr>Ten Benefits of Computational Thinking</vt:lpstr>
      <vt:lpstr>Ten Benefits of Computational Thinking</vt:lpstr>
      <vt:lpstr>Ten Benefits of Computational Thinking</vt:lpstr>
      <vt:lpstr>Ten Benefits of Computational Thinking</vt:lpstr>
      <vt:lpstr>Ten Benefits of Computational Thinking</vt:lpstr>
      <vt:lpstr>Ten Benefits of Computational Thinking</vt:lpstr>
      <vt:lpstr>Ten Benefits of Computational Thinking</vt:lpstr>
      <vt:lpstr>Ten Benefits of Computational Thinking</vt:lpstr>
      <vt:lpstr>Ten Benefits of Computational Thinking</vt:lpstr>
      <vt:lpstr>Ten Benefits of Computational Thinking</vt:lpstr>
      <vt:lpstr>Resources for Educators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School-Board-Tech-Policy.indd</dc:title>
  <cp:lastModifiedBy>Microsoft Office User</cp:lastModifiedBy>
  <cp:revision>107</cp:revision>
  <dcterms:created xsi:type="dcterms:W3CDTF">2014-06-05T12:47:39Z</dcterms:created>
  <dcterms:modified xsi:type="dcterms:W3CDTF">2019-11-20T18:41:33Z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2014-06-05T00:00:00Z</vt:filetime>
  </property>
  <property fmtid="{D5CDD505-2E9C-101B-9397-08002B2CF9AE}" pid="3" name="LastSaved">
    <vt:filetime>2014-06-05T00:00:00Z</vt:filetime>
  </property>
</Properties>
</file>