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jpg" ContentType="image/jpeg"/>
  <Override PartName="/ppt/notesSlides/notesSlide4.xml" ContentType="application/vnd.openxmlformats-officedocument.presentationml.notesSlide+xml"/>
  <Override PartName="/ppt/media/image6.jpg" ContentType="image/jpeg"/>
  <Override PartName="/ppt/media/image7.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8.jpg" ContentType="image/jpeg"/>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9.jpg" ContentType="image/jpeg"/>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media/image10.jpg" ContentType="image/jpeg"/>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media/image11.jpg" ContentType="image/jpeg"/>
  <Override PartName="/ppt/notesSlides/notesSlide37.xml" ContentType="application/vnd.openxmlformats-officedocument.presentationml.notesSlide+xml"/>
  <Override PartName="/ppt/media/image12.jpg" ContentType="image/jpeg"/>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media/image13.jpg" ContentType="image/jpeg"/>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media/image14.jpg" ContentType="image/jpeg"/>
  <Override PartName="/ppt/notesSlides/notesSlide47.xml" ContentType="application/vnd.openxmlformats-officedocument.presentationml.notesSlide+xml"/>
  <Override PartName="/ppt/media/image15.jpg" ContentType="image/jpeg"/>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82"/>
  </p:notesMasterIdLst>
  <p:sldIdLst>
    <p:sldId id="499" r:id="rId2"/>
    <p:sldId id="500" r:id="rId3"/>
    <p:sldId id="421" r:id="rId4"/>
    <p:sldId id="495" r:id="rId5"/>
    <p:sldId id="370" r:id="rId6"/>
    <p:sldId id="425" r:id="rId7"/>
    <p:sldId id="412" r:id="rId8"/>
    <p:sldId id="367" r:id="rId9"/>
    <p:sldId id="368" r:id="rId10"/>
    <p:sldId id="394" r:id="rId11"/>
    <p:sldId id="395" r:id="rId12"/>
    <p:sldId id="398" r:id="rId13"/>
    <p:sldId id="396" r:id="rId14"/>
    <p:sldId id="399" r:id="rId15"/>
    <p:sldId id="419" r:id="rId16"/>
    <p:sldId id="426" r:id="rId17"/>
    <p:sldId id="442" r:id="rId18"/>
    <p:sldId id="428" r:id="rId19"/>
    <p:sldId id="429" r:id="rId20"/>
    <p:sldId id="430" r:id="rId21"/>
    <p:sldId id="433" r:id="rId22"/>
    <p:sldId id="431" r:id="rId23"/>
    <p:sldId id="432" r:id="rId24"/>
    <p:sldId id="434" r:id="rId25"/>
    <p:sldId id="494" r:id="rId26"/>
    <p:sldId id="501" r:id="rId27"/>
    <p:sldId id="405" r:id="rId28"/>
    <p:sldId id="439" r:id="rId29"/>
    <p:sldId id="440" r:id="rId30"/>
    <p:sldId id="435" r:id="rId31"/>
    <p:sldId id="493" r:id="rId32"/>
    <p:sldId id="485" r:id="rId33"/>
    <p:sldId id="486" r:id="rId34"/>
    <p:sldId id="487" r:id="rId35"/>
    <p:sldId id="441" r:id="rId36"/>
    <p:sldId id="455" r:id="rId37"/>
    <p:sldId id="498" r:id="rId38"/>
    <p:sldId id="453" r:id="rId39"/>
    <p:sldId id="444" r:id="rId40"/>
    <p:sldId id="445" r:id="rId41"/>
    <p:sldId id="446" r:id="rId42"/>
    <p:sldId id="448" r:id="rId43"/>
    <p:sldId id="449" r:id="rId44"/>
    <p:sldId id="450" r:id="rId45"/>
    <p:sldId id="451" r:id="rId46"/>
    <p:sldId id="447" r:id="rId47"/>
    <p:sldId id="452" r:id="rId48"/>
    <p:sldId id="454" r:id="rId49"/>
    <p:sldId id="456" r:id="rId50"/>
    <p:sldId id="457" r:id="rId51"/>
    <p:sldId id="458" r:id="rId52"/>
    <p:sldId id="460" r:id="rId53"/>
    <p:sldId id="464" r:id="rId54"/>
    <p:sldId id="461" r:id="rId55"/>
    <p:sldId id="462" r:id="rId56"/>
    <p:sldId id="463" r:id="rId57"/>
    <p:sldId id="459" r:id="rId58"/>
    <p:sldId id="465" r:id="rId59"/>
    <p:sldId id="466" r:id="rId60"/>
    <p:sldId id="467" r:id="rId61"/>
    <p:sldId id="468" r:id="rId62"/>
    <p:sldId id="469" r:id="rId63"/>
    <p:sldId id="470" r:id="rId64"/>
    <p:sldId id="471" r:id="rId65"/>
    <p:sldId id="472" r:id="rId66"/>
    <p:sldId id="473" r:id="rId67"/>
    <p:sldId id="474" r:id="rId68"/>
    <p:sldId id="489" r:id="rId69"/>
    <p:sldId id="490" r:id="rId70"/>
    <p:sldId id="491" r:id="rId71"/>
    <p:sldId id="492" r:id="rId72"/>
    <p:sldId id="475" r:id="rId73"/>
    <p:sldId id="476" r:id="rId74"/>
    <p:sldId id="477" r:id="rId75"/>
    <p:sldId id="478" r:id="rId76"/>
    <p:sldId id="480" r:id="rId77"/>
    <p:sldId id="481" r:id="rId78"/>
    <p:sldId id="482" r:id="rId79"/>
    <p:sldId id="483" r:id="rId80"/>
    <p:sldId id="488"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n Burt" initials="SB" lastIdx="1" clrIdx="0"/>
  <p:cmAuthor id="1" name="Tod Johnston" initials=""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F4F6"/>
    <a:srgbClr val="03F6D9"/>
    <a:srgbClr val="04B7A1"/>
    <a:srgbClr val="00F6DB"/>
    <a:srgbClr val="00EED4"/>
    <a:srgbClr val="009181"/>
    <a:srgbClr val="01453D"/>
    <a:srgbClr val="059A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92" autoAdjust="0"/>
    <p:restoredTop sz="99620" autoAdjust="0"/>
  </p:normalViewPr>
  <p:slideViewPr>
    <p:cSldViewPr snapToGrid="0" snapToObjects="1">
      <p:cViewPr>
        <p:scale>
          <a:sx n="112" d="100"/>
          <a:sy n="112" d="100"/>
        </p:scale>
        <p:origin x="-1424" y="-128"/>
      </p:cViewPr>
      <p:guideLst>
        <p:guide orient="horz" pos="2160"/>
        <p:guide pos="7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printerSettings" Target="printerSettings/printerSettings1.bin"/><Relationship Id="rId84" Type="http://schemas.openxmlformats.org/officeDocument/2006/relationships/commentAuthors" Target="commentAuthors.xml"/><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9AF049-DB0C-DB4D-948C-7C61EC173576}"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E1700114-8E8B-964A-9AF7-E9AA73A62145}">
      <dgm:prSet phldrT="[Text]" custT="1"/>
      <dgm:spPr>
        <a:solidFill>
          <a:srgbClr val="059A87">
            <a:alpha val="83000"/>
          </a:srgbClr>
        </a:solidFill>
      </dgm:spPr>
      <dgm:t>
        <a:bodyPr/>
        <a:lstStyle/>
        <a:p>
          <a:r>
            <a:rPr lang="en-US" sz="1200" b="1" dirty="0" smtClean="0">
              <a:solidFill>
                <a:schemeClr val="bg1"/>
              </a:solidFill>
            </a:rPr>
            <a:t>Students work to meet standards</a:t>
          </a:r>
          <a:endParaRPr lang="en-US" sz="1200" b="1" dirty="0">
            <a:solidFill>
              <a:schemeClr val="bg1"/>
            </a:solidFill>
          </a:endParaRPr>
        </a:p>
      </dgm:t>
    </dgm:pt>
    <dgm:pt modelId="{A991640D-5195-704E-8AB9-0991301E70E4}" type="parTrans" cxnId="{82C6E196-4786-3848-A5B8-F932E11531B4}">
      <dgm:prSet/>
      <dgm:spPr/>
      <dgm:t>
        <a:bodyPr/>
        <a:lstStyle/>
        <a:p>
          <a:endParaRPr lang="en-US"/>
        </a:p>
      </dgm:t>
    </dgm:pt>
    <dgm:pt modelId="{72FF2CFE-24A2-E54A-BAE6-515A558DC1BE}" type="sibTrans" cxnId="{82C6E196-4786-3848-A5B8-F932E11531B4}">
      <dgm:prSet/>
      <dgm:spPr>
        <a:solidFill>
          <a:srgbClr val="059A87"/>
        </a:solidFill>
      </dgm:spPr>
      <dgm:t>
        <a:bodyPr/>
        <a:lstStyle/>
        <a:p>
          <a:endParaRPr lang="en-US"/>
        </a:p>
      </dgm:t>
    </dgm:pt>
    <dgm:pt modelId="{42A22405-5B68-A74D-ABFC-F6884DA640CC}">
      <dgm:prSet phldrT="[Text]" custT="1"/>
      <dgm:spPr>
        <a:solidFill>
          <a:srgbClr val="059A87">
            <a:alpha val="83000"/>
          </a:srgbClr>
        </a:solidFill>
      </dgm:spPr>
      <dgm:t>
        <a:bodyPr/>
        <a:lstStyle/>
        <a:p>
          <a:r>
            <a:rPr lang="en-US" sz="1200" b="1" dirty="0" smtClean="0">
              <a:solidFill>
                <a:schemeClr val="bg1"/>
              </a:solidFill>
            </a:rPr>
            <a:t>Students manage their own learning</a:t>
          </a:r>
          <a:endParaRPr lang="en-US" sz="1200" b="1" dirty="0">
            <a:solidFill>
              <a:schemeClr val="bg1"/>
            </a:solidFill>
          </a:endParaRPr>
        </a:p>
      </dgm:t>
    </dgm:pt>
    <dgm:pt modelId="{93A1EE6E-9D92-3749-8BE1-5A966F2BACDC}" type="parTrans" cxnId="{F8F646AA-7552-E14D-81DB-05AADB9E2B59}">
      <dgm:prSet/>
      <dgm:spPr/>
      <dgm:t>
        <a:bodyPr/>
        <a:lstStyle/>
        <a:p>
          <a:endParaRPr lang="en-US"/>
        </a:p>
      </dgm:t>
    </dgm:pt>
    <dgm:pt modelId="{4F68456D-F42A-2A40-8FDF-C9F44DA9D1AA}" type="sibTrans" cxnId="{F8F646AA-7552-E14D-81DB-05AADB9E2B59}">
      <dgm:prSet/>
      <dgm:spPr>
        <a:solidFill>
          <a:srgbClr val="059A87"/>
        </a:solidFill>
      </dgm:spPr>
      <dgm:t>
        <a:bodyPr/>
        <a:lstStyle/>
        <a:p>
          <a:endParaRPr lang="en-US"/>
        </a:p>
      </dgm:t>
    </dgm:pt>
    <dgm:pt modelId="{D543726C-3237-BF44-A4ED-13D87B9A4F91}">
      <dgm:prSet phldrT="[Text]" custT="1"/>
      <dgm:spPr>
        <a:solidFill>
          <a:srgbClr val="059A87"/>
        </a:solidFill>
      </dgm:spPr>
      <dgm:t>
        <a:bodyPr/>
        <a:lstStyle/>
        <a:p>
          <a:r>
            <a:rPr lang="en-US" sz="1200" b="1" dirty="0" smtClean="0">
              <a:solidFill>
                <a:schemeClr val="bg1"/>
              </a:solidFill>
            </a:rPr>
            <a:t>Students collaborate with peers and adults.</a:t>
          </a:r>
          <a:endParaRPr lang="en-US" sz="1200" b="1" dirty="0">
            <a:solidFill>
              <a:schemeClr val="bg1"/>
            </a:solidFill>
          </a:endParaRPr>
        </a:p>
      </dgm:t>
    </dgm:pt>
    <dgm:pt modelId="{9118C496-85F2-9D4E-A681-9DEC2D641908}" type="parTrans" cxnId="{A79ED10E-C1F8-8F4B-86B6-49DF117A4BBF}">
      <dgm:prSet/>
      <dgm:spPr/>
      <dgm:t>
        <a:bodyPr/>
        <a:lstStyle/>
        <a:p>
          <a:endParaRPr lang="en-US"/>
        </a:p>
      </dgm:t>
    </dgm:pt>
    <dgm:pt modelId="{B0C47C61-F458-814B-8E7F-A81F55BB1A6D}" type="sibTrans" cxnId="{A79ED10E-C1F8-8F4B-86B6-49DF117A4BBF}">
      <dgm:prSet/>
      <dgm:spPr>
        <a:solidFill>
          <a:srgbClr val="059A87"/>
        </a:solidFill>
      </dgm:spPr>
      <dgm:t>
        <a:bodyPr/>
        <a:lstStyle/>
        <a:p>
          <a:endParaRPr lang="en-US"/>
        </a:p>
      </dgm:t>
    </dgm:pt>
    <dgm:pt modelId="{8894371E-DF9B-D845-9EBC-0561FE167505}">
      <dgm:prSet phldrT="[Text]" custT="1"/>
      <dgm:spPr>
        <a:solidFill>
          <a:srgbClr val="059A87"/>
        </a:solidFill>
      </dgm:spPr>
      <dgm:t>
        <a:bodyPr/>
        <a:lstStyle/>
        <a:p>
          <a:r>
            <a:rPr lang="en-US" sz="1200" b="1" dirty="0" smtClean="0">
              <a:solidFill>
                <a:schemeClr val="bg1"/>
              </a:solidFill>
            </a:rPr>
            <a:t>Students use technology to meet learning goals.</a:t>
          </a:r>
          <a:endParaRPr lang="en-US" sz="1200" b="1" dirty="0">
            <a:solidFill>
              <a:schemeClr val="bg1"/>
            </a:solidFill>
          </a:endParaRPr>
        </a:p>
      </dgm:t>
    </dgm:pt>
    <dgm:pt modelId="{3985CC1B-795E-5B4C-92C3-9B51C4E6A1C2}" type="parTrans" cxnId="{AB6DBFC3-4CC5-5745-8514-A6E789D5447E}">
      <dgm:prSet/>
      <dgm:spPr/>
      <dgm:t>
        <a:bodyPr/>
        <a:lstStyle/>
        <a:p>
          <a:endParaRPr lang="en-US"/>
        </a:p>
      </dgm:t>
    </dgm:pt>
    <dgm:pt modelId="{D494E669-999E-2347-8ED0-0A87A65D78A4}" type="sibTrans" cxnId="{AB6DBFC3-4CC5-5745-8514-A6E789D5447E}">
      <dgm:prSet/>
      <dgm:spPr>
        <a:solidFill>
          <a:srgbClr val="059A87"/>
        </a:solidFill>
      </dgm:spPr>
      <dgm:t>
        <a:bodyPr/>
        <a:lstStyle/>
        <a:p>
          <a:endParaRPr lang="en-US"/>
        </a:p>
      </dgm:t>
    </dgm:pt>
    <dgm:pt modelId="{79B3B541-4B3D-B140-B60B-8E7C5EA5B029}">
      <dgm:prSet phldrT="[Text]" custT="1"/>
      <dgm:spPr>
        <a:solidFill>
          <a:srgbClr val="059A87"/>
        </a:solidFill>
      </dgm:spPr>
      <dgm:t>
        <a:bodyPr/>
        <a:lstStyle/>
        <a:p>
          <a:r>
            <a:rPr lang="en-US" sz="1200" b="1" dirty="0" smtClean="0">
              <a:solidFill>
                <a:schemeClr val="bg1"/>
              </a:solidFill>
            </a:rPr>
            <a:t>Students are assessed in multiple ways.</a:t>
          </a:r>
          <a:endParaRPr lang="en-US" sz="1200" b="1" dirty="0">
            <a:solidFill>
              <a:schemeClr val="bg1"/>
            </a:solidFill>
          </a:endParaRPr>
        </a:p>
      </dgm:t>
    </dgm:pt>
    <dgm:pt modelId="{EB1C817C-4373-1C42-8783-A0CFB1F1E64B}" type="parTrans" cxnId="{4AD976C6-0E85-424F-9D83-FC4624FA6572}">
      <dgm:prSet/>
      <dgm:spPr/>
      <dgm:t>
        <a:bodyPr/>
        <a:lstStyle/>
        <a:p>
          <a:endParaRPr lang="en-US"/>
        </a:p>
      </dgm:t>
    </dgm:pt>
    <dgm:pt modelId="{DA80E4E2-F6C7-BF45-B666-6EC17869BB78}" type="sibTrans" cxnId="{4AD976C6-0E85-424F-9D83-FC4624FA6572}">
      <dgm:prSet/>
      <dgm:spPr>
        <a:solidFill>
          <a:srgbClr val="059A87"/>
        </a:solidFill>
      </dgm:spPr>
      <dgm:t>
        <a:bodyPr/>
        <a:lstStyle/>
        <a:p>
          <a:endParaRPr lang="en-US"/>
        </a:p>
      </dgm:t>
    </dgm:pt>
    <dgm:pt modelId="{4BDAD7FB-7997-484C-8A9E-1A9109F3EE70}">
      <dgm:prSet phldrT="[Text]" custT="1"/>
      <dgm:spPr>
        <a:solidFill>
          <a:srgbClr val="059A87">
            <a:alpha val="83000"/>
          </a:srgbClr>
        </a:solidFill>
      </dgm:spPr>
      <dgm:t>
        <a:bodyPr/>
        <a:lstStyle/>
        <a:p>
          <a:r>
            <a:rPr lang="en-US" sz="1100" b="1" dirty="0" smtClean="0">
              <a:solidFill>
                <a:schemeClr val="bg1"/>
              </a:solidFill>
            </a:rPr>
            <a:t>Students make choices about what and how they learn</a:t>
          </a:r>
          <a:endParaRPr lang="en-US" sz="1100" b="1" dirty="0">
            <a:solidFill>
              <a:schemeClr val="bg1"/>
            </a:solidFill>
          </a:endParaRPr>
        </a:p>
      </dgm:t>
    </dgm:pt>
    <dgm:pt modelId="{6E8ABE12-F54F-3F45-A62C-4F4A6B812995}" type="parTrans" cxnId="{AF608AB6-3C48-0B4C-8812-EE3336621E25}">
      <dgm:prSet/>
      <dgm:spPr/>
      <dgm:t>
        <a:bodyPr/>
        <a:lstStyle/>
        <a:p>
          <a:endParaRPr lang="en-US"/>
        </a:p>
      </dgm:t>
    </dgm:pt>
    <dgm:pt modelId="{1A974D05-BDA1-8044-BD9C-FE15098CBC02}" type="sibTrans" cxnId="{AF608AB6-3C48-0B4C-8812-EE3336621E25}">
      <dgm:prSet/>
      <dgm:spPr/>
      <dgm:t>
        <a:bodyPr/>
        <a:lstStyle/>
        <a:p>
          <a:endParaRPr lang="en-US"/>
        </a:p>
      </dgm:t>
    </dgm:pt>
    <dgm:pt modelId="{551FBA13-C603-FD48-B041-7C8FCCDAF225}" type="pres">
      <dgm:prSet presAssocID="{6C9AF049-DB0C-DB4D-948C-7C61EC173576}" presName="cycle" presStyleCnt="0">
        <dgm:presLayoutVars>
          <dgm:dir/>
          <dgm:resizeHandles val="exact"/>
        </dgm:presLayoutVars>
      </dgm:prSet>
      <dgm:spPr/>
      <dgm:t>
        <a:bodyPr/>
        <a:lstStyle/>
        <a:p>
          <a:endParaRPr lang="en-US"/>
        </a:p>
      </dgm:t>
    </dgm:pt>
    <dgm:pt modelId="{030818A4-F618-3241-B3DA-3CFF97F80EDD}" type="pres">
      <dgm:prSet presAssocID="{E1700114-8E8B-964A-9AF7-E9AA73A62145}" presName="node" presStyleLbl="node1" presStyleIdx="0" presStyleCnt="6" custScaleX="112047" custScaleY="117323" custRadScaleRad="92828">
        <dgm:presLayoutVars>
          <dgm:bulletEnabled val="1"/>
        </dgm:presLayoutVars>
      </dgm:prSet>
      <dgm:spPr/>
      <dgm:t>
        <a:bodyPr/>
        <a:lstStyle/>
        <a:p>
          <a:endParaRPr lang="en-US"/>
        </a:p>
      </dgm:t>
    </dgm:pt>
    <dgm:pt modelId="{27A44FC9-AC89-7044-976A-085D11D8DA09}" type="pres">
      <dgm:prSet presAssocID="{72FF2CFE-24A2-E54A-BAE6-515A558DC1BE}" presName="sibTrans" presStyleLbl="sibTrans2D1" presStyleIdx="0" presStyleCnt="6"/>
      <dgm:spPr/>
      <dgm:t>
        <a:bodyPr/>
        <a:lstStyle/>
        <a:p>
          <a:endParaRPr lang="en-US"/>
        </a:p>
      </dgm:t>
    </dgm:pt>
    <dgm:pt modelId="{9CF85FC6-6A84-F848-9064-AB41F138FEB2}" type="pres">
      <dgm:prSet presAssocID="{72FF2CFE-24A2-E54A-BAE6-515A558DC1BE}" presName="connectorText" presStyleLbl="sibTrans2D1" presStyleIdx="0" presStyleCnt="6"/>
      <dgm:spPr/>
      <dgm:t>
        <a:bodyPr/>
        <a:lstStyle/>
        <a:p>
          <a:endParaRPr lang="en-US"/>
        </a:p>
      </dgm:t>
    </dgm:pt>
    <dgm:pt modelId="{1A02242A-18A6-6B48-AAD9-95F2F3B06A34}" type="pres">
      <dgm:prSet presAssocID="{42A22405-5B68-A74D-ABFC-F6884DA640CC}" presName="node" presStyleLbl="node1" presStyleIdx="1" presStyleCnt="6" custScaleX="120291" custScaleY="115182">
        <dgm:presLayoutVars>
          <dgm:bulletEnabled val="1"/>
        </dgm:presLayoutVars>
      </dgm:prSet>
      <dgm:spPr/>
      <dgm:t>
        <a:bodyPr/>
        <a:lstStyle/>
        <a:p>
          <a:endParaRPr lang="en-US"/>
        </a:p>
      </dgm:t>
    </dgm:pt>
    <dgm:pt modelId="{BE547320-1797-B142-AD30-15DBC909AA48}" type="pres">
      <dgm:prSet presAssocID="{4F68456D-F42A-2A40-8FDF-C9F44DA9D1AA}" presName="sibTrans" presStyleLbl="sibTrans2D1" presStyleIdx="1" presStyleCnt="6"/>
      <dgm:spPr/>
      <dgm:t>
        <a:bodyPr/>
        <a:lstStyle/>
        <a:p>
          <a:endParaRPr lang="en-US"/>
        </a:p>
      </dgm:t>
    </dgm:pt>
    <dgm:pt modelId="{831A7A0E-6D97-724B-9181-12DB305428E9}" type="pres">
      <dgm:prSet presAssocID="{4F68456D-F42A-2A40-8FDF-C9F44DA9D1AA}" presName="connectorText" presStyleLbl="sibTrans2D1" presStyleIdx="1" presStyleCnt="6"/>
      <dgm:spPr/>
      <dgm:t>
        <a:bodyPr/>
        <a:lstStyle/>
        <a:p>
          <a:endParaRPr lang="en-US"/>
        </a:p>
      </dgm:t>
    </dgm:pt>
    <dgm:pt modelId="{F49F1DAA-41D0-BE4B-A169-AC3A81D80E24}" type="pres">
      <dgm:prSet presAssocID="{4BDAD7FB-7997-484C-8A9E-1A9109F3EE70}" presName="node" presStyleLbl="node1" presStyleIdx="2" presStyleCnt="6" custScaleX="115742" custScaleY="109214">
        <dgm:presLayoutVars>
          <dgm:bulletEnabled val="1"/>
        </dgm:presLayoutVars>
      </dgm:prSet>
      <dgm:spPr/>
      <dgm:t>
        <a:bodyPr/>
        <a:lstStyle/>
        <a:p>
          <a:endParaRPr lang="en-US"/>
        </a:p>
      </dgm:t>
    </dgm:pt>
    <dgm:pt modelId="{BFF010DB-DE72-E748-B27D-8F538A8B3CAB}" type="pres">
      <dgm:prSet presAssocID="{1A974D05-BDA1-8044-BD9C-FE15098CBC02}" presName="sibTrans" presStyleLbl="sibTrans2D1" presStyleIdx="2" presStyleCnt="6"/>
      <dgm:spPr/>
      <dgm:t>
        <a:bodyPr/>
        <a:lstStyle/>
        <a:p>
          <a:endParaRPr lang="en-US"/>
        </a:p>
      </dgm:t>
    </dgm:pt>
    <dgm:pt modelId="{6CAE2B94-4826-3E46-BA8D-408D8864506A}" type="pres">
      <dgm:prSet presAssocID="{1A974D05-BDA1-8044-BD9C-FE15098CBC02}" presName="connectorText" presStyleLbl="sibTrans2D1" presStyleIdx="2" presStyleCnt="6"/>
      <dgm:spPr/>
      <dgm:t>
        <a:bodyPr/>
        <a:lstStyle/>
        <a:p>
          <a:endParaRPr lang="en-US"/>
        </a:p>
      </dgm:t>
    </dgm:pt>
    <dgm:pt modelId="{01970493-8D4C-EB43-9D06-9338803C4CC5}" type="pres">
      <dgm:prSet presAssocID="{D543726C-3237-BF44-A4ED-13D87B9A4F91}" presName="node" presStyleLbl="node1" presStyleIdx="3" presStyleCnt="6" custScaleX="116923" custScaleY="110957" custRadScaleRad="100447" custRadScaleInc="-757">
        <dgm:presLayoutVars>
          <dgm:bulletEnabled val="1"/>
        </dgm:presLayoutVars>
      </dgm:prSet>
      <dgm:spPr/>
      <dgm:t>
        <a:bodyPr/>
        <a:lstStyle/>
        <a:p>
          <a:endParaRPr lang="en-US"/>
        </a:p>
      </dgm:t>
    </dgm:pt>
    <dgm:pt modelId="{1591C370-E459-2E49-AEB7-39611C6CC07A}" type="pres">
      <dgm:prSet presAssocID="{B0C47C61-F458-814B-8E7F-A81F55BB1A6D}" presName="sibTrans" presStyleLbl="sibTrans2D1" presStyleIdx="3" presStyleCnt="6"/>
      <dgm:spPr/>
      <dgm:t>
        <a:bodyPr/>
        <a:lstStyle/>
        <a:p>
          <a:endParaRPr lang="en-US"/>
        </a:p>
      </dgm:t>
    </dgm:pt>
    <dgm:pt modelId="{18D423FC-F39E-E149-9B43-31310745D9B4}" type="pres">
      <dgm:prSet presAssocID="{B0C47C61-F458-814B-8E7F-A81F55BB1A6D}" presName="connectorText" presStyleLbl="sibTrans2D1" presStyleIdx="3" presStyleCnt="6"/>
      <dgm:spPr/>
      <dgm:t>
        <a:bodyPr/>
        <a:lstStyle/>
        <a:p>
          <a:endParaRPr lang="en-US"/>
        </a:p>
      </dgm:t>
    </dgm:pt>
    <dgm:pt modelId="{9BA39209-EDF0-8F4A-AEF3-3E11725E857D}" type="pres">
      <dgm:prSet presAssocID="{8894371E-DF9B-D845-9EBC-0561FE167505}" presName="node" presStyleLbl="node1" presStyleIdx="4" presStyleCnt="6" custScaleX="118274" custScaleY="122807" custRadScaleRad="92828">
        <dgm:presLayoutVars>
          <dgm:bulletEnabled val="1"/>
        </dgm:presLayoutVars>
      </dgm:prSet>
      <dgm:spPr/>
      <dgm:t>
        <a:bodyPr/>
        <a:lstStyle/>
        <a:p>
          <a:endParaRPr lang="en-US"/>
        </a:p>
      </dgm:t>
    </dgm:pt>
    <dgm:pt modelId="{85891019-715B-5F4D-91F0-017F125CC0CE}" type="pres">
      <dgm:prSet presAssocID="{D494E669-999E-2347-8ED0-0A87A65D78A4}" presName="sibTrans" presStyleLbl="sibTrans2D1" presStyleIdx="4" presStyleCnt="6"/>
      <dgm:spPr/>
      <dgm:t>
        <a:bodyPr/>
        <a:lstStyle/>
        <a:p>
          <a:endParaRPr lang="en-US"/>
        </a:p>
      </dgm:t>
    </dgm:pt>
    <dgm:pt modelId="{F5631432-2007-F548-A49E-BF6828E64460}" type="pres">
      <dgm:prSet presAssocID="{D494E669-999E-2347-8ED0-0A87A65D78A4}" presName="connectorText" presStyleLbl="sibTrans2D1" presStyleIdx="4" presStyleCnt="6"/>
      <dgm:spPr/>
      <dgm:t>
        <a:bodyPr/>
        <a:lstStyle/>
        <a:p>
          <a:endParaRPr lang="en-US"/>
        </a:p>
      </dgm:t>
    </dgm:pt>
    <dgm:pt modelId="{8824EBF0-F389-F44E-8F5C-5E2DF30DB376}" type="pres">
      <dgm:prSet presAssocID="{79B3B541-4B3D-B140-B60B-8E7C5EA5B029}" presName="node" presStyleLbl="node1" presStyleIdx="5" presStyleCnt="6" custScaleX="119826" custScaleY="127872">
        <dgm:presLayoutVars>
          <dgm:bulletEnabled val="1"/>
        </dgm:presLayoutVars>
      </dgm:prSet>
      <dgm:spPr/>
      <dgm:t>
        <a:bodyPr/>
        <a:lstStyle/>
        <a:p>
          <a:endParaRPr lang="en-US"/>
        </a:p>
      </dgm:t>
    </dgm:pt>
    <dgm:pt modelId="{C670A137-97BF-C441-BB7B-41475217A3CE}" type="pres">
      <dgm:prSet presAssocID="{DA80E4E2-F6C7-BF45-B666-6EC17869BB78}" presName="sibTrans" presStyleLbl="sibTrans2D1" presStyleIdx="5" presStyleCnt="6"/>
      <dgm:spPr/>
      <dgm:t>
        <a:bodyPr/>
        <a:lstStyle/>
        <a:p>
          <a:endParaRPr lang="en-US"/>
        </a:p>
      </dgm:t>
    </dgm:pt>
    <dgm:pt modelId="{5B155CFF-FD93-EF44-A7B1-776648322924}" type="pres">
      <dgm:prSet presAssocID="{DA80E4E2-F6C7-BF45-B666-6EC17869BB78}" presName="connectorText" presStyleLbl="sibTrans2D1" presStyleIdx="5" presStyleCnt="6"/>
      <dgm:spPr/>
      <dgm:t>
        <a:bodyPr/>
        <a:lstStyle/>
        <a:p>
          <a:endParaRPr lang="en-US"/>
        </a:p>
      </dgm:t>
    </dgm:pt>
  </dgm:ptLst>
  <dgm:cxnLst>
    <dgm:cxn modelId="{AEC5CC18-5952-E04C-B457-FFFCD25B0F08}" type="presOf" srcId="{D543726C-3237-BF44-A4ED-13D87B9A4F91}" destId="{01970493-8D4C-EB43-9D06-9338803C4CC5}" srcOrd="0" destOrd="0" presId="urn:microsoft.com/office/officeart/2005/8/layout/cycle2"/>
    <dgm:cxn modelId="{2D156055-81BD-0A45-935A-D590DA008B12}" type="presOf" srcId="{6C9AF049-DB0C-DB4D-948C-7C61EC173576}" destId="{551FBA13-C603-FD48-B041-7C8FCCDAF225}" srcOrd="0" destOrd="0" presId="urn:microsoft.com/office/officeart/2005/8/layout/cycle2"/>
    <dgm:cxn modelId="{AF608AB6-3C48-0B4C-8812-EE3336621E25}" srcId="{6C9AF049-DB0C-DB4D-948C-7C61EC173576}" destId="{4BDAD7FB-7997-484C-8A9E-1A9109F3EE70}" srcOrd="2" destOrd="0" parTransId="{6E8ABE12-F54F-3F45-A62C-4F4A6B812995}" sibTransId="{1A974D05-BDA1-8044-BD9C-FE15098CBC02}"/>
    <dgm:cxn modelId="{39416493-32C9-7D42-8C34-1A5D5A28A033}" type="presOf" srcId="{72FF2CFE-24A2-E54A-BAE6-515A558DC1BE}" destId="{27A44FC9-AC89-7044-976A-085D11D8DA09}" srcOrd="0" destOrd="0" presId="urn:microsoft.com/office/officeart/2005/8/layout/cycle2"/>
    <dgm:cxn modelId="{A79ED10E-C1F8-8F4B-86B6-49DF117A4BBF}" srcId="{6C9AF049-DB0C-DB4D-948C-7C61EC173576}" destId="{D543726C-3237-BF44-A4ED-13D87B9A4F91}" srcOrd="3" destOrd="0" parTransId="{9118C496-85F2-9D4E-A681-9DEC2D641908}" sibTransId="{B0C47C61-F458-814B-8E7F-A81F55BB1A6D}"/>
    <dgm:cxn modelId="{82C6E196-4786-3848-A5B8-F932E11531B4}" srcId="{6C9AF049-DB0C-DB4D-948C-7C61EC173576}" destId="{E1700114-8E8B-964A-9AF7-E9AA73A62145}" srcOrd="0" destOrd="0" parTransId="{A991640D-5195-704E-8AB9-0991301E70E4}" sibTransId="{72FF2CFE-24A2-E54A-BAE6-515A558DC1BE}"/>
    <dgm:cxn modelId="{E37F38B9-4FBE-A547-BAD5-FCA9A045DE4C}" type="presOf" srcId="{E1700114-8E8B-964A-9AF7-E9AA73A62145}" destId="{030818A4-F618-3241-B3DA-3CFF97F80EDD}" srcOrd="0" destOrd="0" presId="urn:microsoft.com/office/officeart/2005/8/layout/cycle2"/>
    <dgm:cxn modelId="{FDAD4DFE-25F5-CB40-BD82-F9160223549E}" type="presOf" srcId="{72FF2CFE-24A2-E54A-BAE6-515A558DC1BE}" destId="{9CF85FC6-6A84-F848-9064-AB41F138FEB2}" srcOrd="1" destOrd="0" presId="urn:microsoft.com/office/officeart/2005/8/layout/cycle2"/>
    <dgm:cxn modelId="{267E41A3-1F68-3947-82DE-0EB8009E282C}" type="presOf" srcId="{D494E669-999E-2347-8ED0-0A87A65D78A4}" destId="{F5631432-2007-F548-A49E-BF6828E64460}" srcOrd="1" destOrd="0" presId="urn:microsoft.com/office/officeart/2005/8/layout/cycle2"/>
    <dgm:cxn modelId="{F8F646AA-7552-E14D-81DB-05AADB9E2B59}" srcId="{6C9AF049-DB0C-DB4D-948C-7C61EC173576}" destId="{42A22405-5B68-A74D-ABFC-F6884DA640CC}" srcOrd="1" destOrd="0" parTransId="{93A1EE6E-9D92-3749-8BE1-5A966F2BACDC}" sibTransId="{4F68456D-F42A-2A40-8FDF-C9F44DA9D1AA}"/>
    <dgm:cxn modelId="{8C3D3F77-AEEE-B54C-8B9F-50D30F93D8B7}" type="presOf" srcId="{4F68456D-F42A-2A40-8FDF-C9F44DA9D1AA}" destId="{831A7A0E-6D97-724B-9181-12DB305428E9}" srcOrd="1" destOrd="0" presId="urn:microsoft.com/office/officeart/2005/8/layout/cycle2"/>
    <dgm:cxn modelId="{4AD976C6-0E85-424F-9D83-FC4624FA6572}" srcId="{6C9AF049-DB0C-DB4D-948C-7C61EC173576}" destId="{79B3B541-4B3D-B140-B60B-8E7C5EA5B029}" srcOrd="5" destOrd="0" parTransId="{EB1C817C-4373-1C42-8783-A0CFB1F1E64B}" sibTransId="{DA80E4E2-F6C7-BF45-B666-6EC17869BB78}"/>
    <dgm:cxn modelId="{B9B5FA20-E33D-E44C-BE5A-51813FC71D99}" type="presOf" srcId="{B0C47C61-F458-814B-8E7F-A81F55BB1A6D}" destId="{1591C370-E459-2E49-AEB7-39611C6CC07A}" srcOrd="0" destOrd="0" presId="urn:microsoft.com/office/officeart/2005/8/layout/cycle2"/>
    <dgm:cxn modelId="{610BE1D9-3903-9646-A48F-602C23836D73}" type="presOf" srcId="{4BDAD7FB-7997-484C-8A9E-1A9109F3EE70}" destId="{F49F1DAA-41D0-BE4B-A169-AC3A81D80E24}" srcOrd="0" destOrd="0" presId="urn:microsoft.com/office/officeart/2005/8/layout/cycle2"/>
    <dgm:cxn modelId="{64244455-A293-5E4C-8E4C-EF99161F7E1D}" type="presOf" srcId="{1A974D05-BDA1-8044-BD9C-FE15098CBC02}" destId="{6CAE2B94-4826-3E46-BA8D-408D8864506A}" srcOrd="1" destOrd="0" presId="urn:microsoft.com/office/officeart/2005/8/layout/cycle2"/>
    <dgm:cxn modelId="{7FA4B05C-93E4-544D-86D7-2D6A5A0E46C9}" type="presOf" srcId="{1A974D05-BDA1-8044-BD9C-FE15098CBC02}" destId="{BFF010DB-DE72-E748-B27D-8F538A8B3CAB}" srcOrd="0" destOrd="0" presId="urn:microsoft.com/office/officeart/2005/8/layout/cycle2"/>
    <dgm:cxn modelId="{233F3AAD-F715-9E42-84E3-14120A22B4E4}" type="presOf" srcId="{42A22405-5B68-A74D-ABFC-F6884DA640CC}" destId="{1A02242A-18A6-6B48-AAD9-95F2F3B06A34}" srcOrd="0" destOrd="0" presId="urn:microsoft.com/office/officeart/2005/8/layout/cycle2"/>
    <dgm:cxn modelId="{A31CB5D0-F14A-4646-ADBE-A8150A2B4B8C}" type="presOf" srcId="{DA80E4E2-F6C7-BF45-B666-6EC17869BB78}" destId="{C670A137-97BF-C441-BB7B-41475217A3CE}" srcOrd="0" destOrd="0" presId="urn:microsoft.com/office/officeart/2005/8/layout/cycle2"/>
    <dgm:cxn modelId="{6647C45F-B63C-1A47-AC2F-9BDAC57D6A0A}" type="presOf" srcId="{4F68456D-F42A-2A40-8FDF-C9F44DA9D1AA}" destId="{BE547320-1797-B142-AD30-15DBC909AA48}" srcOrd="0" destOrd="0" presId="urn:microsoft.com/office/officeart/2005/8/layout/cycle2"/>
    <dgm:cxn modelId="{F49E83C2-DEAD-4440-8737-164B568D89A9}" type="presOf" srcId="{B0C47C61-F458-814B-8E7F-A81F55BB1A6D}" destId="{18D423FC-F39E-E149-9B43-31310745D9B4}" srcOrd="1" destOrd="0" presId="urn:microsoft.com/office/officeart/2005/8/layout/cycle2"/>
    <dgm:cxn modelId="{3FC89CDB-2AC9-D84D-8B97-95C5E66AEA0B}" type="presOf" srcId="{DA80E4E2-F6C7-BF45-B666-6EC17869BB78}" destId="{5B155CFF-FD93-EF44-A7B1-776648322924}" srcOrd="1" destOrd="0" presId="urn:microsoft.com/office/officeart/2005/8/layout/cycle2"/>
    <dgm:cxn modelId="{7D8CB919-790F-6C41-A1A9-DBAC9C39E720}" type="presOf" srcId="{8894371E-DF9B-D845-9EBC-0561FE167505}" destId="{9BA39209-EDF0-8F4A-AEF3-3E11725E857D}" srcOrd="0" destOrd="0" presId="urn:microsoft.com/office/officeart/2005/8/layout/cycle2"/>
    <dgm:cxn modelId="{24B3C936-0009-E74B-8C39-4B423CE244AA}" type="presOf" srcId="{D494E669-999E-2347-8ED0-0A87A65D78A4}" destId="{85891019-715B-5F4D-91F0-017F125CC0CE}" srcOrd="0" destOrd="0" presId="urn:microsoft.com/office/officeart/2005/8/layout/cycle2"/>
    <dgm:cxn modelId="{C8FEEF9B-7AD2-4C48-B93A-BB720B45D40C}" type="presOf" srcId="{79B3B541-4B3D-B140-B60B-8E7C5EA5B029}" destId="{8824EBF0-F389-F44E-8F5C-5E2DF30DB376}" srcOrd="0" destOrd="0" presId="urn:microsoft.com/office/officeart/2005/8/layout/cycle2"/>
    <dgm:cxn modelId="{AB6DBFC3-4CC5-5745-8514-A6E789D5447E}" srcId="{6C9AF049-DB0C-DB4D-948C-7C61EC173576}" destId="{8894371E-DF9B-D845-9EBC-0561FE167505}" srcOrd="4" destOrd="0" parTransId="{3985CC1B-795E-5B4C-92C3-9B51C4E6A1C2}" sibTransId="{D494E669-999E-2347-8ED0-0A87A65D78A4}"/>
    <dgm:cxn modelId="{F2151ACB-472D-ED4C-917E-88AB881D5588}" type="presParOf" srcId="{551FBA13-C603-FD48-B041-7C8FCCDAF225}" destId="{030818A4-F618-3241-B3DA-3CFF97F80EDD}" srcOrd="0" destOrd="0" presId="urn:microsoft.com/office/officeart/2005/8/layout/cycle2"/>
    <dgm:cxn modelId="{7BE8F6FC-7276-924D-B6FC-B7090A7CAFD2}" type="presParOf" srcId="{551FBA13-C603-FD48-B041-7C8FCCDAF225}" destId="{27A44FC9-AC89-7044-976A-085D11D8DA09}" srcOrd="1" destOrd="0" presId="urn:microsoft.com/office/officeart/2005/8/layout/cycle2"/>
    <dgm:cxn modelId="{03CB2054-A003-954C-8BA2-A88976BAC0CF}" type="presParOf" srcId="{27A44FC9-AC89-7044-976A-085D11D8DA09}" destId="{9CF85FC6-6A84-F848-9064-AB41F138FEB2}" srcOrd="0" destOrd="0" presId="urn:microsoft.com/office/officeart/2005/8/layout/cycle2"/>
    <dgm:cxn modelId="{4D01577C-8771-9C40-A0EF-1A87664EC02D}" type="presParOf" srcId="{551FBA13-C603-FD48-B041-7C8FCCDAF225}" destId="{1A02242A-18A6-6B48-AAD9-95F2F3B06A34}" srcOrd="2" destOrd="0" presId="urn:microsoft.com/office/officeart/2005/8/layout/cycle2"/>
    <dgm:cxn modelId="{88A10AAA-4F7C-EB4E-8B8D-D2122E6DDEC0}" type="presParOf" srcId="{551FBA13-C603-FD48-B041-7C8FCCDAF225}" destId="{BE547320-1797-B142-AD30-15DBC909AA48}" srcOrd="3" destOrd="0" presId="urn:microsoft.com/office/officeart/2005/8/layout/cycle2"/>
    <dgm:cxn modelId="{7B344D1C-E579-2646-B282-075345005A49}" type="presParOf" srcId="{BE547320-1797-B142-AD30-15DBC909AA48}" destId="{831A7A0E-6D97-724B-9181-12DB305428E9}" srcOrd="0" destOrd="0" presId="urn:microsoft.com/office/officeart/2005/8/layout/cycle2"/>
    <dgm:cxn modelId="{A06B729A-C7B3-684D-9632-DB7E204B9552}" type="presParOf" srcId="{551FBA13-C603-FD48-B041-7C8FCCDAF225}" destId="{F49F1DAA-41D0-BE4B-A169-AC3A81D80E24}" srcOrd="4" destOrd="0" presId="urn:microsoft.com/office/officeart/2005/8/layout/cycle2"/>
    <dgm:cxn modelId="{44EE2A94-90A3-8C4A-AA80-ADE9E2634E05}" type="presParOf" srcId="{551FBA13-C603-FD48-B041-7C8FCCDAF225}" destId="{BFF010DB-DE72-E748-B27D-8F538A8B3CAB}" srcOrd="5" destOrd="0" presId="urn:microsoft.com/office/officeart/2005/8/layout/cycle2"/>
    <dgm:cxn modelId="{D578BE97-5B95-5246-83DA-BC79044A8CFA}" type="presParOf" srcId="{BFF010DB-DE72-E748-B27D-8F538A8B3CAB}" destId="{6CAE2B94-4826-3E46-BA8D-408D8864506A}" srcOrd="0" destOrd="0" presId="urn:microsoft.com/office/officeart/2005/8/layout/cycle2"/>
    <dgm:cxn modelId="{B6305087-77FA-984D-91B3-DA9B8D6EE4CC}" type="presParOf" srcId="{551FBA13-C603-FD48-B041-7C8FCCDAF225}" destId="{01970493-8D4C-EB43-9D06-9338803C4CC5}" srcOrd="6" destOrd="0" presId="urn:microsoft.com/office/officeart/2005/8/layout/cycle2"/>
    <dgm:cxn modelId="{A0B80F9A-AE35-0041-8563-0CA77A9B7CF2}" type="presParOf" srcId="{551FBA13-C603-FD48-B041-7C8FCCDAF225}" destId="{1591C370-E459-2E49-AEB7-39611C6CC07A}" srcOrd="7" destOrd="0" presId="urn:microsoft.com/office/officeart/2005/8/layout/cycle2"/>
    <dgm:cxn modelId="{F6CB6699-BA2B-4340-AB93-C417AC8F2725}" type="presParOf" srcId="{1591C370-E459-2E49-AEB7-39611C6CC07A}" destId="{18D423FC-F39E-E149-9B43-31310745D9B4}" srcOrd="0" destOrd="0" presId="urn:microsoft.com/office/officeart/2005/8/layout/cycle2"/>
    <dgm:cxn modelId="{FB20DEAF-A859-6343-8E27-AA3387494F5F}" type="presParOf" srcId="{551FBA13-C603-FD48-B041-7C8FCCDAF225}" destId="{9BA39209-EDF0-8F4A-AEF3-3E11725E857D}" srcOrd="8" destOrd="0" presId="urn:microsoft.com/office/officeart/2005/8/layout/cycle2"/>
    <dgm:cxn modelId="{902711E4-B7BC-D84D-9963-DB65488395AD}" type="presParOf" srcId="{551FBA13-C603-FD48-B041-7C8FCCDAF225}" destId="{85891019-715B-5F4D-91F0-017F125CC0CE}" srcOrd="9" destOrd="0" presId="urn:microsoft.com/office/officeart/2005/8/layout/cycle2"/>
    <dgm:cxn modelId="{30D37D02-162F-9340-8577-892C936694E6}" type="presParOf" srcId="{85891019-715B-5F4D-91F0-017F125CC0CE}" destId="{F5631432-2007-F548-A49E-BF6828E64460}" srcOrd="0" destOrd="0" presId="urn:microsoft.com/office/officeart/2005/8/layout/cycle2"/>
    <dgm:cxn modelId="{EDEA3E0B-0A0B-5648-8805-AC705C41BCD6}" type="presParOf" srcId="{551FBA13-C603-FD48-B041-7C8FCCDAF225}" destId="{8824EBF0-F389-F44E-8F5C-5E2DF30DB376}" srcOrd="10" destOrd="0" presId="urn:microsoft.com/office/officeart/2005/8/layout/cycle2"/>
    <dgm:cxn modelId="{F5961535-E478-1640-94F7-5869D2E7E1F7}" type="presParOf" srcId="{551FBA13-C603-FD48-B041-7C8FCCDAF225}" destId="{C670A137-97BF-C441-BB7B-41475217A3CE}" srcOrd="11" destOrd="0" presId="urn:microsoft.com/office/officeart/2005/8/layout/cycle2"/>
    <dgm:cxn modelId="{9EBA6E26-23C8-6249-A533-5AA32FADD95A}" type="presParOf" srcId="{C670A137-97BF-C441-BB7B-41475217A3CE}" destId="{5B155CFF-FD93-EF44-A7B1-77664832292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818A4-F618-3241-B3DA-3CFF97F80EDD}">
      <dsp:nvSpPr>
        <dsp:cNvPr id="0" name=""/>
        <dsp:cNvSpPr/>
      </dsp:nvSpPr>
      <dsp:spPr>
        <a:xfrm>
          <a:off x="2249814" y="35446"/>
          <a:ext cx="1053044" cy="1102629"/>
        </a:xfrm>
        <a:prstGeom prst="ellipse">
          <a:avLst/>
        </a:prstGeom>
        <a:solidFill>
          <a:srgbClr val="059A87">
            <a:alpha val="83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Students work to meet standards</a:t>
          </a:r>
          <a:endParaRPr lang="en-US" sz="1200" b="1" kern="1200" dirty="0">
            <a:solidFill>
              <a:schemeClr val="bg1"/>
            </a:solidFill>
          </a:endParaRPr>
        </a:p>
      </dsp:txBody>
      <dsp:txXfrm>
        <a:off x="2404029" y="196922"/>
        <a:ext cx="744614" cy="779677"/>
      </dsp:txXfrm>
    </dsp:sp>
    <dsp:sp modelId="{27A44FC9-AC89-7044-976A-085D11D8DA09}">
      <dsp:nvSpPr>
        <dsp:cNvPr id="0" name=""/>
        <dsp:cNvSpPr/>
      </dsp:nvSpPr>
      <dsp:spPr>
        <a:xfrm rot="1578841">
          <a:off x="3298515" y="721982"/>
          <a:ext cx="143896" cy="317190"/>
        </a:xfrm>
        <a:prstGeom prst="rightArrow">
          <a:avLst>
            <a:gd name="adj1" fmla="val 60000"/>
            <a:gd name="adj2" fmla="val 50000"/>
          </a:avLst>
        </a:prstGeom>
        <a:solidFill>
          <a:srgbClr val="059A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300752" y="775852"/>
        <a:ext cx="100727" cy="190314"/>
      </dsp:txXfrm>
    </dsp:sp>
    <dsp:sp modelId="{1A02242A-18A6-6B48-AAD9-95F2F3B06A34}">
      <dsp:nvSpPr>
        <dsp:cNvPr id="0" name=""/>
        <dsp:cNvSpPr/>
      </dsp:nvSpPr>
      <dsp:spPr>
        <a:xfrm>
          <a:off x="3432770" y="649678"/>
          <a:ext cx="1130523" cy="1082507"/>
        </a:xfrm>
        <a:prstGeom prst="ellipse">
          <a:avLst/>
        </a:prstGeom>
        <a:solidFill>
          <a:srgbClr val="059A87">
            <a:alpha val="83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Students manage their own learning</a:t>
          </a:r>
          <a:endParaRPr lang="en-US" sz="1200" b="1" kern="1200" dirty="0">
            <a:solidFill>
              <a:schemeClr val="bg1"/>
            </a:solidFill>
          </a:endParaRPr>
        </a:p>
      </dsp:txBody>
      <dsp:txXfrm>
        <a:off x="3598331" y="808207"/>
        <a:ext cx="799401" cy="765449"/>
      </dsp:txXfrm>
    </dsp:sp>
    <dsp:sp modelId="{BE547320-1797-B142-AD30-15DBC909AA48}">
      <dsp:nvSpPr>
        <dsp:cNvPr id="0" name=""/>
        <dsp:cNvSpPr/>
      </dsp:nvSpPr>
      <dsp:spPr>
        <a:xfrm rot="5400000">
          <a:off x="3903631" y="1746361"/>
          <a:ext cx="188801" cy="317190"/>
        </a:xfrm>
        <a:prstGeom prst="rightArrow">
          <a:avLst>
            <a:gd name="adj1" fmla="val 60000"/>
            <a:gd name="adj2" fmla="val 50000"/>
          </a:avLst>
        </a:prstGeom>
        <a:solidFill>
          <a:srgbClr val="059A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931951" y="1781479"/>
        <a:ext cx="132161" cy="190314"/>
      </dsp:txXfrm>
    </dsp:sp>
    <dsp:sp modelId="{F49F1DAA-41D0-BE4B-A169-AC3A81D80E24}">
      <dsp:nvSpPr>
        <dsp:cNvPr id="0" name=""/>
        <dsp:cNvSpPr/>
      </dsp:nvSpPr>
      <dsp:spPr>
        <a:xfrm>
          <a:off x="3454146" y="2088414"/>
          <a:ext cx="1087770" cy="1026418"/>
        </a:xfrm>
        <a:prstGeom prst="ellipse">
          <a:avLst/>
        </a:prstGeom>
        <a:solidFill>
          <a:srgbClr val="059A87">
            <a:alpha val="83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rPr>
            <a:t>Students make choices about what and how they learn</a:t>
          </a:r>
          <a:endParaRPr lang="en-US" sz="1100" b="1" kern="1200" dirty="0">
            <a:solidFill>
              <a:schemeClr val="bg1"/>
            </a:solidFill>
          </a:endParaRPr>
        </a:p>
      </dsp:txBody>
      <dsp:txXfrm>
        <a:off x="3613446" y="2238729"/>
        <a:ext cx="769170" cy="725788"/>
      </dsp:txXfrm>
    </dsp:sp>
    <dsp:sp modelId="{BFF010DB-DE72-E748-B27D-8F538A8B3CAB}">
      <dsp:nvSpPr>
        <dsp:cNvPr id="0" name=""/>
        <dsp:cNvSpPr/>
      </dsp:nvSpPr>
      <dsp:spPr>
        <a:xfrm rot="8993133">
          <a:off x="3309998" y="2791649"/>
          <a:ext cx="173961" cy="31719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3358664" y="2841995"/>
        <a:ext cx="121773" cy="190314"/>
      </dsp:txXfrm>
    </dsp:sp>
    <dsp:sp modelId="{01970493-8D4C-EB43-9D06-9338803C4CC5}">
      <dsp:nvSpPr>
        <dsp:cNvPr id="0" name=""/>
        <dsp:cNvSpPr/>
      </dsp:nvSpPr>
      <dsp:spPr>
        <a:xfrm>
          <a:off x="2232518" y="2785569"/>
          <a:ext cx="1098869" cy="1042800"/>
        </a:xfrm>
        <a:prstGeom prst="ellipse">
          <a:avLst/>
        </a:prstGeom>
        <a:solidFill>
          <a:srgbClr val="059A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Students collaborate with peers and adults.</a:t>
          </a:r>
          <a:endParaRPr lang="en-US" sz="1200" b="1" kern="1200" dirty="0">
            <a:solidFill>
              <a:schemeClr val="bg1"/>
            </a:solidFill>
          </a:endParaRPr>
        </a:p>
      </dsp:txBody>
      <dsp:txXfrm>
        <a:off x="2393444" y="2938284"/>
        <a:ext cx="777017" cy="737370"/>
      </dsp:txXfrm>
    </dsp:sp>
    <dsp:sp modelId="{1591C370-E459-2E49-AEB7-39611C6CC07A}">
      <dsp:nvSpPr>
        <dsp:cNvPr id="0" name=""/>
        <dsp:cNvSpPr/>
      </dsp:nvSpPr>
      <dsp:spPr>
        <a:xfrm rot="12813329">
          <a:off x="2154172" y="2778588"/>
          <a:ext cx="140538" cy="317190"/>
        </a:xfrm>
        <a:prstGeom prst="rightArrow">
          <a:avLst>
            <a:gd name="adj1" fmla="val 60000"/>
            <a:gd name="adj2" fmla="val 50000"/>
          </a:avLst>
        </a:prstGeom>
        <a:solidFill>
          <a:srgbClr val="059A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192820" y="2853678"/>
        <a:ext cx="98377" cy="190314"/>
      </dsp:txXfrm>
    </dsp:sp>
    <dsp:sp modelId="{9BA39209-EDF0-8F4A-AEF3-3E11725E857D}">
      <dsp:nvSpPr>
        <dsp:cNvPr id="0" name=""/>
        <dsp:cNvSpPr/>
      </dsp:nvSpPr>
      <dsp:spPr>
        <a:xfrm>
          <a:off x="1086478" y="1973951"/>
          <a:ext cx="1111566" cy="1154169"/>
        </a:xfrm>
        <a:prstGeom prst="ellipse">
          <a:avLst/>
        </a:prstGeom>
        <a:solidFill>
          <a:srgbClr val="059A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Students use technology to meet learning goals.</a:t>
          </a:r>
          <a:endParaRPr lang="en-US" sz="1200" b="1" kern="1200" dirty="0">
            <a:solidFill>
              <a:schemeClr val="bg1"/>
            </a:solidFill>
          </a:endParaRPr>
        </a:p>
      </dsp:txBody>
      <dsp:txXfrm>
        <a:off x="1249263" y="2142975"/>
        <a:ext cx="785996" cy="816121"/>
      </dsp:txXfrm>
    </dsp:sp>
    <dsp:sp modelId="{85891019-715B-5F4D-91F0-017F125CC0CE}">
      <dsp:nvSpPr>
        <dsp:cNvPr id="0" name=""/>
        <dsp:cNvSpPr/>
      </dsp:nvSpPr>
      <dsp:spPr>
        <a:xfrm rot="15978841">
          <a:off x="1550310" y="1726997"/>
          <a:ext cx="98166" cy="317190"/>
        </a:xfrm>
        <a:prstGeom prst="rightArrow">
          <a:avLst>
            <a:gd name="adj1" fmla="val 60000"/>
            <a:gd name="adj2" fmla="val 50000"/>
          </a:avLst>
        </a:prstGeom>
        <a:solidFill>
          <a:srgbClr val="059A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1565982" y="1805130"/>
        <a:ext cx="68716" cy="190314"/>
      </dsp:txXfrm>
    </dsp:sp>
    <dsp:sp modelId="{8824EBF0-F389-F44E-8F5C-5E2DF30DB376}">
      <dsp:nvSpPr>
        <dsp:cNvPr id="0" name=""/>
        <dsp:cNvSpPr/>
      </dsp:nvSpPr>
      <dsp:spPr>
        <a:xfrm>
          <a:off x="991565" y="590046"/>
          <a:ext cx="1126152" cy="1201771"/>
        </a:xfrm>
        <a:prstGeom prst="ellipse">
          <a:avLst/>
        </a:prstGeom>
        <a:solidFill>
          <a:srgbClr val="059A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Students are assessed in multiple ways.</a:t>
          </a:r>
          <a:endParaRPr lang="en-US" sz="1200" b="1" kern="1200" dirty="0">
            <a:solidFill>
              <a:schemeClr val="bg1"/>
            </a:solidFill>
          </a:endParaRPr>
        </a:p>
      </dsp:txBody>
      <dsp:txXfrm>
        <a:off x="1156486" y="766041"/>
        <a:ext cx="796310" cy="849781"/>
      </dsp:txXfrm>
    </dsp:sp>
    <dsp:sp modelId="{C670A137-97BF-C441-BB7B-41475217A3CE}">
      <dsp:nvSpPr>
        <dsp:cNvPr id="0" name=""/>
        <dsp:cNvSpPr/>
      </dsp:nvSpPr>
      <dsp:spPr>
        <a:xfrm rot="20021159">
          <a:off x="2109973" y="723389"/>
          <a:ext cx="138780" cy="317190"/>
        </a:xfrm>
        <a:prstGeom prst="rightArrow">
          <a:avLst>
            <a:gd name="adj1" fmla="val 60000"/>
            <a:gd name="adj2" fmla="val 50000"/>
          </a:avLst>
        </a:prstGeom>
        <a:solidFill>
          <a:srgbClr val="059A8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112130" y="796055"/>
        <a:ext cx="97146" cy="19031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Verdana"/>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Verdana"/>
              </a:defRPr>
            </a:lvl1pPr>
          </a:lstStyle>
          <a:p>
            <a:fld id="{259D7979-E5C9-5C42-8C37-10C1AF9E6CE2}" type="datetimeFigureOut">
              <a:rPr lang="en-US" smtClean="0"/>
              <a:pPr/>
              <a:t>5/22/17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Verdana"/>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Verdana"/>
              </a:defRPr>
            </a:lvl1pPr>
          </a:lstStyle>
          <a:p>
            <a:fld id="{9EB0435C-1064-3C47-95AA-3837022C3AF4}" type="slidenum">
              <a:rPr lang="en-US" smtClean="0"/>
              <a:pPr/>
              <a:t>‹#›</a:t>
            </a:fld>
            <a:endParaRPr lang="en-US" dirty="0"/>
          </a:p>
        </p:txBody>
      </p:sp>
    </p:spTree>
    <p:extLst>
      <p:ext uri="{BB962C8B-B14F-4D97-AF65-F5344CB8AC3E}">
        <p14:creationId xmlns:p14="http://schemas.microsoft.com/office/powerpoint/2010/main" val="29807166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Verdana"/>
        <a:ea typeface="+mn-ea"/>
        <a:cs typeface="+mn-cs"/>
      </a:defRPr>
    </a:lvl1pPr>
    <a:lvl2pPr marL="457200" algn="l" defTabSz="457200" rtl="0" eaLnBrk="1" latinLnBrk="0" hangingPunct="1">
      <a:defRPr sz="1200" kern="1200">
        <a:solidFill>
          <a:schemeClr val="tx1"/>
        </a:solidFill>
        <a:latin typeface="Verdana"/>
        <a:ea typeface="+mn-ea"/>
        <a:cs typeface="+mn-cs"/>
      </a:defRPr>
    </a:lvl2pPr>
    <a:lvl3pPr marL="914400" algn="l" defTabSz="457200" rtl="0" eaLnBrk="1" latinLnBrk="0" hangingPunct="1">
      <a:defRPr sz="1200" kern="1200">
        <a:solidFill>
          <a:schemeClr val="tx1"/>
        </a:solidFill>
        <a:latin typeface="Verdana"/>
        <a:ea typeface="+mn-ea"/>
        <a:cs typeface="+mn-cs"/>
      </a:defRPr>
    </a:lvl3pPr>
    <a:lvl4pPr marL="1371600" algn="l" defTabSz="457200" rtl="0" eaLnBrk="1" latinLnBrk="0" hangingPunct="1">
      <a:defRPr sz="1200" kern="1200">
        <a:solidFill>
          <a:schemeClr val="tx1"/>
        </a:solidFill>
        <a:latin typeface="Verdana"/>
        <a:ea typeface="+mn-ea"/>
        <a:cs typeface="+mn-cs"/>
      </a:defRPr>
    </a:lvl4pPr>
    <a:lvl5pPr marL="1828800" algn="l" defTabSz="457200" rtl="0" eaLnBrk="1" latinLnBrk="0" hangingPunct="1">
      <a:defRPr sz="1200" kern="1200">
        <a:solidFill>
          <a:schemeClr val="tx1"/>
        </a:solidFill>
        <a:latin typeface="Verdana"/>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Neo Sans Intel" pitchFamily="34" charset="0"/>
            </a:endParaRPr>
          </a:p>
        </p:txBody>
      </p:sp>
      <p:sp>
        <p:nvSpPr>
          <p:cNvPr id="4" name="Slide Number Placeholder 3"/>
          <p:cNvSpPr>
            <a:spLocks noGrp="1"/>
          </p:cNvSpPr>
          <p:nvPr>
            <p:ph type="sldNum" sz="quarter" idx="10"/>
          </p:nvPr>
        </p:nvSpPr>
        <p:spPr/>
        <p:txBody>
          <a:bodyPr/>
          <a:lstStyle/>
          <a:p>
            <a:fld id="{B1D41364-15E5-4D19-9F44-7E52E8E6B660}"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907091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smtClean="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228600" indent="-228600">
              <a:spcBef>
                <a:spcPts val="0"/>
              </a:spcBef>
              <a:buAutoNum type="arabicPeriod"/>
            </a:pPr>
            <a:r>
              <a:rPr lang="en-US" dirty="0" smtClean="0"/>
              <a:t>(such as </a:t>
            </a:r>
            <a:r>
              <a:rPr lang="en-US" i="1" dirty="0" smtClean="0"/>
              <a:t>Huckleberry Finn</a:t>
            </a:r>
            <a:r>
              <a:rPr lang="en-US" dirty="0" smtClean="0"/>
              <a:t>, </a:t>
            </a:r>
            <a:r>
              <a:rPr lang="en-US" i="1" dirty="0" smtClean="0"/>
              <a:t>Animal Farm, Uncle Tom's Cabin,</a:t>
            </a:r>
            <a:r>
              <a:rPr lang="en-US" dirty="0" smtClean="0"/>
              <a:t>, or </a:t>
            </a:r>
            <a:r>
              <a:rPr lang="en-US" i="1" dirty="0" smtClean="0"/>
              <a:t>Jane Eyre</a:t>
            </a:r>
            <a:r>
              <a:rPr lang="en-US" dirty="0" smtClean="0"/>
              <a:t>) </a:t>
            </a:r>
            <a:endParaRPr lang="en-US" baseline="0" dirty="0" smtClean="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228600" indent="-228600">
              <a:spcBef>
                <a:spcPts val="0"/>
              </a:spcBef>
              <a:buAutoNum type="arabicPeriod"/>
            </a:pPr>
            <a:r>
              <a:rPr lang="en-US" dirty="0" smtClean="0"/>
              <a:t>Using bicycle-related relationships-such as wheel diameter and coasting distance, or frame tubing size and weight allowances</a:t>
            </a:r>
            <a:endParaRPr lang="en-US" baseline="0" dirty="0" smtClean="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smtClean="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smtClean="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dirty="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smtClean="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smtClean="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smtClean="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smtClean="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dirty="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Neo Sans Intel" pitchFamily="34" charset="0"/>
            </a:endParaRPr>
          </a:p>
        </p:txBody>
      </p:sp>
      <p:sp>
        <p:nvSpPr>
          <p:cNvPr id="4" name="Slide Number Placeholder 3"/>
          <p:cNvSpPr>
            <a:spLocks noGrp="1"/>
          </p:cNvSpPr>
          <p:nvPr>
            <p:ph type="sldNum" sz="quarter" idx="10"/>
          </p:nvPr>
        </p:nvSpPr>
        <p:spPr/>
        <p:txBody>
          <a:bodyPr/>
          <a:lstStyle/>
          <a:p>
            <a:fld id="{B1D41364-15E5-4D19-9F44-7E52E8E6B660}"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907091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smtClean="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smtClean="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smtClean="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smtClean="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smtClean="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smtClean="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smtClean="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smtClean="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smtClean="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smtClean="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smtClean="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228600" indent="-228600">
              <a:spcBef>
                <a:spcPts val="0"/>
              </a:spcBef>
              <a:buAutoNum type="arabicPeriod"/>
            </a:pPr>
            <a:endParaRPr lang="en-US" baseline="0" dirty="0" smtClean="0"/>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500" b="0" i="0">
                <a:solidFill>
                  <a:schemeClr val="tx1"/>
                </a:solidFill>
                <a:latin typeface="Arial Narrow"/>
                <a:cs typeface="Arial Narrow"/>
              </a:defRPr>
            </a:lvl1pPr>
          </a:lstStyle>
          <a:p>
            <a:pPr marL="11396">
              <a:lnSpc>
                <a:spcPts val="637"/>
              </a:lnSpc>
            </a:pPr>
            <a:r>
              <a:rPr lang="en-US" smtClean="0"/>
              <a:t>Co</a:t>
            </a:r>
            <a:r>
              <a:rPr lang="en-US" spc="-9" smtClean="0"/>
              <a:t>p</a:t>
            </a:r>
            <a:r>
              <a:rPr lang="en-US" smtClean="0"/>
              <a:t>yri</a:t>
            </a:r>
            <a:r>
              <a:rPr lang="en-US" spc="-4" smtClean="0"/>
              <a:t>g</a:t>
            </a:r>
            <a:r>
              <a:rPr lang="en-US" spc="-9" smtClean="0"/>
              <a:t>h</a:t>
            </a:r>
            <a:r>
              <a:rPr lang="en-US" smtClean="0"/>
              <a:t>t</a:t>
            </a:r>
            <a:r>
              <a:rPr lang="en-US" spc="-22" smtClean="0"/>
              <a:t> </a:t>
            </a:r>
            <a:r>
              <a:rPr lang="en-US" smtClean="0"/>
              <a:t>©</a:t>
            </a:r>
            <a:r>
              <a:rPr lang="en-US" spc="-22" smtClean="0"/>
              <a:t> </a:t>
            </a:r>
            <a:r>
              <a:rPr lang="en-US" smtClean="0"/>
              <a:t>2</a:t>
            </a:r>
            <a:r>
              <a:rPr lang="en-US" spc="-13" smtClean="0"/>
              <a:t>0</a:t>
            </a:r>
            <a:r>
              <a:rPr lang="en-US" spc="-18" smtClean="0"/>
              <a:t>1</a:t>
            </a:r>
            <a:r>
              <a:rPr lang="en-US" smtClean="0"/>
              <a:t>4</a:t>
            </a:r>
            <a:r>
              <a:rPr lang="en-US" spc="-22" smtClean="0"/>
              <a:t> </a:t>
            </a:r>
            <a:r>
              <a:rPr lang="en-US" spc="-13" smtClean="0"/>
              <a:t>K</a:t>
            </a:r>
            <a:r>
              <a:rPr lang="en-US" spc="-31" smtClean="0"/>
              <a:t>-</a:t>
            </a:r>
            <a:r>
              <a:rPr lang="en-US" spc="-22" smtClean="0"/>
              <a:t>1</a:t>
            </a:r>
            <a:r>
              <a:rPr lang="en-US" smtClean="0"/>
              <a:t>2</a:t>
            </a:r>
            <a:r>
              <a:rPr lang="en-US" spc="-22" smtClean="0"/>
              <a:t> </a:t>
            </a:r>
            <a:r>
              <a:rPr lang="en-US" spc="-4" smtClean="0"/>
              <a:t>Blue</a:t>
            </a:r>
            <a:r>
              <a:rPr lang="en-US" smtClean="0"/>
              <a:t>pr</a:t>
            </a:r>
            <a:r>
              <a:rPr lang="en-US" spc="-4" smtClean="0"/>
              <a:t>i</a:t>
            </a:r>
            <a:r>
              <a:rPr lang="en-US" spc="-9" smtClean="0"/>
              <a:t>n</a:t>
            </a:r>
            <a:r>
              <a:rPr lang="en-US" smtClean="0"/>
              <a:t>t.</a:t>
            </a:r>
          </a:p>
          <a:p>
            <a:pPr marL="11396">
              <a:lnSpc>
                <a:spcPts val="637"/>
              </a:lnSpc>
            </a:pPr>
            <a:r>
              <a:rPr lang="en-US" spc="-9" smtClean="0"/>
              <a:t>*</a:t>
            </a:r>
            <a:r>
              <a:rPr lang="en-US" spc="4" smtClean="0"/>
              <a:t>O</a:t>
            </a:r>
            <a:r>
              <a:rPr lang="en-US" smtClean="0"/>
              <a:t>t</a:t>
            </a:r>
            <a:r>
              <a:rPr lang="en-US" spc="-4" smtClean="0"/>
              <a:t>her</a:t>
            </a:r>
            <a:r>
              <a:rPr lang="en-US" spc="-22" smtClean="0"/>
              <a:t> </a:t>
            </a:r>
            <a:r>
              <a:rPr lang="en-US" spc="-4" smtClean="0"/>
              <a:t>na</a:t>
            </a:r>
            <a:r>
              <a:rPr lang="en-US" smtClean="0"/>
              <a:t>mes</a:t>
            </a:r>
            <a:r>
              <a:rPr lang="en-US" spc="-22" smtClean="0"/>
              <a:t> </a:t>
            </a:r>
            <a:r>
              <a:rPr lang="en-US" spc="-4" smtClean="0"/>
              <a:t>a</a:t>
            </a:r>
            <a:r>
              <a:rPr lang="en-US" smtClean="0"/>
              <a:t>nd</a:t>
            </a:r>
            <a:r>
              <a:rPr lang="en-US" spc="-22" smtClean="0"/>
              <a:t> </a:t>
            </a:r>
            <a:r>
              <a:rPr lang="en-US" spc="-4" smtClean="0"/>
              <a:t>bra</a:t>
            </a:r>
            <a:r>
              <a:rPr lang="en-US" smtClean="0"/>
              <a:t>n</a:t>
            </a:r>
            <a:r>
              <a:rPr lang="en-US" spc="-4" smtClean="0"/>
              <a:t>d</a:t>
            </a:r>
            <a:r>
              <a:rPr lang="en-US" smtClean="0"/>
              <a:t>s</a:t>
            </a:r>
            <a:r>
              <a:rPr lang="en-US" spc="-22" smtClean="0"/>
              <a:t> </a:t>
            </a:r>
            <a:r>
              <a:rPr lang="en-US" smtClean="0"/>
              <a:t>m</a:t>
            </a:r>
            <a:r>
              <a:rPr lang="en-US" spc="-9" smtClean="0"/>
              <a:t>a</a:t>
            </a:r>
            <a:r>
              <a:rPr lang="en-US" smtClean="0"/>
              <a:t>y</a:t>
            </a:r>
            <a:r>
              <a:rPr lang="en-US" spc="-22" smtClean="0"/>
              <a:t> </a:t>
            </a:r>
            <a:r>
              <a:rPr lang="en-US" smtClean="0"/>
              <a:t>be</a:t>
            </a:r>
            <a:r>
              <a:rPr lang="en-US" spc="-22" smtClean="0"/>
              <a:t> </a:t>
            </a:r>
            <a:r>
              <a:rPr lang="en-US" spc="4" smtClean="0"/>
              <a:t>c</a:t>
            </a:r>
            <a:r>
              <a:rPr lang="en-US" spc="-4" smtClean="0"/>
              <a:t>lai</a:t>
            </a:r>
            <a:r>
              <a:rPr lang="en-US" smtClean="0"/>
              <a:t>med</a:t>
            </a:r>
            <a:r>
              <a:rPr lang="en-US" spc="-22" smtClean="0"/>
              <a:t> </a:t>
            </a:r>
            <a:r>
              <a:rPr lang="en-US" spc="-4" smtClean="0"/>
              <a:t>a</a:t>
            </a:r>
            <a:r>
              <a:rPr lang="en-US" smtClean="0"/>
              <a:t>s</a:t>
            </a:r>
            <a:r>
              <a:rPr lang="en-US" spc="-22" smtClean="0"/>
              <a:t> </a:t>
            </a:r>
            <a:r>
              <a:rPr lang="en-US" smtClean="0"/>
              <a:t>t</a:t>
            </a:r>
            <a:r>
              <a:rPr lang="en-US" spc="-4" smtClean="0"/>
              <a:t>h</a:t>
            </a:r>
            <a:r>
              <a:rPr lang="en-US" smtClean="0"/>
              <a:t>e</a:t>
            </a:r>
            <a:r>
              <a:rPr lang="en-US" spc="-22" smtClean="0"/>
              <a:t> </a:t>
            </a:r>
            <a:r>
              <a:rPr lang="en-US" smtClean="0"/>
              <a:t>p</a:t>
            </a:r>
            <a:r>
              <a:rPr lang="en-US" spc="-4" smtClean="0"/>
              <a:t>r</a:t>
            </a:r>
            <a:r>
              <a:rPr lang="en-US" smtClean="0"/>
              <a:t>op</a:t>
            </a:r>
            <a:r>
              <a:rPr lang="en-US" spc="-4" smtClean="0"/>
              <a:t>e</a:t>
            </a:r>
            <a:r>
              <a:rPr lang="en-US" spc="4" smtClean="0"/>
              <a:t>r</a:t>
            </a:r>
            <a:r>
              <a:rPr lang="en-US" spc="9" smtClean="0"/>
              <a:t>t</a:t>
            </a:r>
            <a:r>
              <a:rPr lang="en-US" smtClean="0"/>
              <a:t>y</a:t>
            </a:r>
            <a:r>
              <a:rPr lang="en-US" spc="-22" smtClean="0"/>
              <a:t> </a:t>
            </a:r>
            <a:r>
              <a:rPr lang="en-US" spc="-4" smtClean="0"/>
              <a:t>o</a:t>
            </a:r>
            <a:r>
              <a:rPr lang="en-US" smtClean="0"/>
              <a:t>f</a:t>
            </a:r>
            <a:r>
              <a:rPr lang="en-US" spc="-22" smtClean="0"/>
              <a:t> </a:t>
            </a:r>
            <a:r>
              <a:rPr lang="en-US" spc="-4" smtClean="0"/>
              <a:t>o</a:t>
            </a:r>
            <a:r>
              <a:rPr lang="en-US" smtClean="0"/>
              <a:t>t</a:t>
            </a:r>
            <a:r>
              <a:rPr lang="en-US" spc="-4" smtClean="0"/>
              <a:t>her</a:t>
            </a:r>
            <a:r>
              <a:rPr lang="en-US" smtClean="0"/>
              <a:t>s</a:t>
            </a:r>
            <a:endParaRPr lang="en-US" dirty="0"/>
          </a:p>
        </p:txBody>
      </p:sp>
      <p:sp>
        <p:nvSpPr>
          <p:cNvPr id="5" name="Holder 5"/>
          <p:cNvSpPr>
            <a:spLocks noGrp="1"/>
          </p:cNvSpPr>
          <p:nvPr>
            <p:ph type="dt" sz="half" idx="6"/>
          </p:nvPr>
        </p:nvSpPr>
        <p:spPr/>
        <p:txBody>
          <a:bodyPr lIns="0" tIns="0" rIns="0" bIns="0"/>
          <a:lstStyle>
            <a:lvl1pPr>
              <a:defRPr sz="600" b="1" i="0">
                <a:solidFill>
                  <a:srgbClr val="5B5A59"/>
                </a:solidFill>
                <a:latin typeface="Verdana"/>
                <a:cs typeface="Verdana"/>
              </a:defRPr>
            </a:lvl1pPr>
          </a:lstStyle>
          <a:p>
            <a:pPr marL="11396"/>
            <a:r>
              <a:rPr lang="en-US" spc="-4" dirty="0" smtClean="0"/>
              <a:t>www.k12blueprint.com</a:t>
            </a:r>
            <a:endParaRPr lang="en-US" spc="-4" dirty="0"/>
          </a:p>
        </p:txBody>
      </p:sp>
    </p:spTree>
    <p:extLst>
      <p:ext uri="{BB962C8B-B14F-4D97-AF65-F5344CB8AC3E}">
        <p14:creationId xmlns:p14="http://schemas.microsoft.com/office/powerpoint/2010/main" val="3769690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99584" y="986085"/>
            <a:ext cx="7744834" cy="446276"/>
          </a:xfrm>
        </p:spPr>
        <p:txBody>
          <a:bodyPr lIns="0" tIns="0" rIns="0" bIns="0"/>
          <a:lstStyle>
            <a:lvl1pPr>
              <a:defRPr sz="2900" b="1" i="0">
                <a:solidFill>
                  <a:srgbClr val="443947"/>
                </a:solidFill>
                <a:latin typeface="Verdana"/>
                <a:cs typeface="Verdana"/>
              </a:defRPr>
            </a:lvl1pPr>
          </a:lstStyle>
          <a:p>
            <a:endParaRPr/>
          </a:p>
        </p:txBody>
      </p:sp>
      <p:sp>
        <p:nvSpPr>
          <p:cNvPr id="3" name="Holder 3"/>
          <p:cNvSpPr>
            <a:spLocks noGrp="1"/>
          </p:cNvSpPr>
          <p:nvPr>
            <p:ph type="body" idx="1"/>
          </p:nvPr>
        </p:nvSpPr>
        <p:spPr>
          <a:xfrm>
            <a:off x="1212274" y="1701875"/>
            <a:ext cx="6719455" cy="246221"/>
          </a:xfrm>
        </p:spPr>
        <p:txBody>
          <a:bodyPr lIns="0" tIns="0" rIns="0" bIns="0"/>
          <a:lstStyle>
            <a:lvl1pPr>
              <a:defRPr sz="1600" b="0" i="0">
                <a:solidFill>
                  <a:srgbClr val="443947"/>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defRPr sz="500" b="0" i="0">
                <a:solidFill>
                  <a:schemeClr val="tx1"/>
                </a:solidFill>
                <a:latin typeface="Arial Narrow"/>
                <a:cs typeface="Arial Narrow"/>
              </a:defRPr>
            </a:lvl1pPr>
          </a:lstStyle>
          <a:p>
            <a:pPr marL="11396">
              <a:lnSpc>
                <a:spcPts val="637"/>
              </a:lnSpc>
            </a:pPr>
            <a:r>
              <a:rPr lang="en-US" smtClean="0"/>
              <a:t>Co</a:t>
            </a:r>
            <a:r>
              <a:rPr lang="en-US" spc="-9" smtClean="0"/>
              <a:t>p</a:t>
            </a:r>
            <a:r>
              <a:rPr lang="en-US" smtClean="0"/>
              <a:t>yri</a:t>
            </a:r>
            <a:r>
              <a:rPr lang="en-US" spc="-4" smtClean="0"/>
              <a:t>g</a:t>
            </a:r>
            <a:r>
              <a:rPr lang="en-US" spc="-9" smtClean="0"/>
              <a:t>h</a:t>
            </a:r>
            <a:r>
              <a:rPr lang="en-US" smtClean="0"/>
              <a:t>t</a:t>
            </a:r>
            <a:r>
              <a:rPr lang="en-US" spc="-22" smtClean="0"/>
              <a:t> </a:t>
            </a:r>
            <a:r>
              <a:rPr lang="en-US" smtClean="0"/>
              <a:t>©</a:t>
            </a:r>
            <a:r>
              <a:rPr lang="en-US" spc="-22" smtClean="0"/>
              <a:t> </a:t>
            </a:r>
            <a:r>
              <a:rPr lang="en-US" smtClean="0"/>
              <a:t>2</a:t>
            </a:r>
            <a:r>
              <a:rPr lang="en-US" spc="-13" smtClean="0"/>
              <a:t>0</a:t>
            </a:r>
            <a:r>
              <a:rPr lang="en-US" spc="-18" smtClean="0"/>
              <a:t>1</a:t>
            </a:r>
            <a:r>
              <a:rPr lang="en-US" smtClean="0"/>
              <a:t>4</a:t>
            </a:r>
            <a:r>
              <a:rPr lang="en-US" spc="-22" smtClean="0"/>
              <a:t> </a:t>
            </a:r>
            <a:r>
              <a:rPr lang="en-US" spc="-13" smtClean="0"/>
              <a:t>K</a:t>
            </a:r>
            <a:r>
              <a:rPr lang="en-US" spc="-31" smtClean="0"/>
              <a:t>-</a:t>
            </a:r>
            <a:r>
              <a:rPr lang="en-US" spc="-22" smtClean="0"/>
              <a:t>1</a:t>
            </a:r>
            <a:r>
              <a:rPr lang="en-US" smtClean="0"/>
              <a:t>2</a:t>
            </a:r>
            <a:r>
              <a:rPr lang="en-US" spc="-22" smtClean="0"/>
              <a:t> </a:t>
            </a:r>
            <a:r>
              <a:rPr lang="en-US" spc="-4" smtClean="0"/>
              <a:t>Blue</a:t>
            </a:r>
            <a:r>
              <a:rPr lang="en-US" smtClean="0"/>
              <a:t>pr</a:t>
            </a:r>
            <a:r>
              <a:rPr lang="en-US" spc="-4" smtClean="0"/>
              <a:t>i</a:t>
            </a:r>
            <a:r>
              <a:rPr lang="en-US" spc="-9" smtClean="0"/>
              <a:t>n</a:t>
            </a:r>
            <a:r>
              <a:rPr lang="en-US" smtClean="0"/>
              <a:t>t.</a:t>
            </a:r>
          </a:p>
          <a:p>
            <a:pPr marL="11396">
              <a:lnSpc>
                <a:spcPts val="637"/>
              </a:lnSpc>
            </a:pPr>
            <a:r>
              <a:rPr lang="en-US" spc="-9" smtClean="0"/>
              <a:t>*</a:t>
            </a:r>
            <a:r>
              <a:rPr lang="en-US" spc="4" smtClean="0"/>
              <a:t>O</a:t>
            </a:r>
            <a:r>
              <a:rPr lang="en-US" smtClean="0"/>
              <a:t>t</a:t>
            </a:r>
            <a:r>
              <a:rPr lang="en-US" spc="-4" smtClean="0"/>
              <a:t>her</a:t>
            </a:r>
            <a:r>
              <a:rPr lang="en-US" spc="-22" smtClean="0"/>
              <a:t> </a:t>
            </a:r>
            <a:r>
              <a:rPr lang="en-US" spc="-4" smtClean="0"/>
              <a:t>na</a:t>
            </a:r>
            <a:r>
              <a:rPr lang="en-US" smtClean="0"/>
              <a:t>mes</a:t>
            </a:r>
            <a:r>
              <a:rPr lang="en-US" spc="-22" smtClean="0"/>
              <a:t> </a:t>
            </a:r>
            <a:r>
              <a:rPr lang="en-US" spc="-4" smtClean="0"/>
              <a:t>a</a:t>
            </a:r>
            <a:r>
              <a:rPr lang="en-US" smtClean="0"/>
              <a:t>nd</a:t>
            </a:r>
            <a:r>
              <a:rPr lang="en-US" spc="-22" smtClean="0"/>
              <a:t> </a:t>
            </a:r>
            <a:r>
              <a:rPr lang="en-US" spc="-4" smtClean="0"/>
              <a:t>bra</a:t>
            </a:r>
            <a:r>
              <a:rPr lang="en-US" smtClean="0"/>
              <a:t>n</a:t>
            </a:r>
            <a:r>
              <a:rPr lang="en-US" spc="-4" smtClean="0"/>
              <a:t>d</a:t>
            </a:r>
            <a:r>
              <a:rPr lang="en-US" smtClean="0"/>
              <a:t>s</a:t>
            </a:r>
            <a:r>
              <a:rPr lang="en-US" spc="-22" smtClean="0"/>
              <a:t> </a:t>
            </a:r>
            <a:r>
              <a:rPr lang="en-US" smtClean="0"/>
              <a:t>m</a:t>
            </a:r>
            <a:r>
              <a:rPr lang="en-US" spc="-9" smtClean="0"/>
              <a:t>a</a:t>
            </a:r>
            <a:r>
              <a:rPr lang="en-US" smtClean="0"/>
              <a:t>y</a:t>
            </a:r>
            <a:r>
              <a:rPr lang="en-US" spc="-22" smtClean="0"/>
              <a:t> </a:t>
            </a:r>
            <a:r>
              <a:rPr lang="en-US" smtClean="0"/>
              <a:t>be</a:t>
            </a:r>
            <a:r>
              <a:rPr lang="en-US" spc="-22" smtClean="0"/>
              <a:t> </a:t>
            </a:r>
            <a:r>
              <a:rPr lang="en-US" spc="4" smtClean="0"/>
              <a:t>c</a:t>
            </a:r>
            <a:r>
              <a:rPr lang="en-US" spc="-4" smtClean="0"/>
              <a:t>lai</a:t>
            </a:r>
            <a:r>
              <a:rPr lang="en-US" smtClean="0"/>
              <a:t>med</a:t>
            </a:r>
            <a:r>
              <a:rPr lang="en-US" spc="-22" smtClean="0"/>
              <a:t> </a:t>
            </a:r>
            <a:r>
              <a:rPr lang="en-US" spc="-4" smtClean="0"/>
              <a:t>a</a:t>
            </a:r>
            <a:r>
              <a:rPr lang="en-US" smtClean="0"/>
              <a:t>s</a:t>
            </a:r>
            <a:r>
              <a:rPr lang="en-US" spc="-22" smtClean="0"/>
              <a:t> </a:t>
            </a:r>
            <a:r>
              <a:rPr lang="en-US" smtClean="0"/>
              <a:t>t</a:t>
            </a:r>
            <a:r>
              <a:rPr lang="en-US" spc="-4" smtClean="0"/>
              <a:t>h</a:t>
            </a:r>
            <a:r>
              <a:rPr lang="en-US" smtClean="0"/>
              <a:t>e</a:t>
            </a:r>
            <a:r>
              <a:rPr lang="en-US" spc="-22" smtClean="0"/>
              <a:t> </a:t>
            </a:r>
            <a:r>
              <a:rPr lang="en-US" smtClean="0"/>
              <a:t>p</a:t>
            </a:r>
            <a:r>
              <a:rPr lang="en-US" spc="-4" smtClean="0"/>
              <a:t>r</a:t>
            </a:r>
            <a:r>
              <a:rPr lang="en-US" smtClean="0"/>
              <a:t>op</a:t>
            </a:r>
            <a:r>
              <a:rPr lang="en-US" spc="-4" smtClean="0"/>
              <a:t>e</a:t>
            </a:r>
            <a:r>
              <a:rPr lang="en-US" spc="4" smtClean="0"/>
              <a:t>r</a:t>
            </a:r>
            <a:r>
              <a:rPr lang="en-US" spc="9" smtClean="0"/>
              <a:t>t</a:t>
            </a:r>
            <a:r>
              <a:rPr lang="en-US" smtClean="0"/>
              <a:t>y</a:t>
            </a:r>
            <a:r>
              <a:rPr lang="en-US" spc="-22" smtClean="0"/>
              <a:t> </a:t>
            </a:r>
            <a:r>
              <a:rPr lang="en-US" spc="-4" smtClean="0"/>
              <a:t>o</a:t>
            </a:r>
            <a:r>
              <a:rPr lang="en-US" smtClean="0"/>
              <a:t>f</a:t>
            </a:r>
            <a:r>
              <a:rPr lang="en-US" spc="-22" smtClean="0"/>
              <a:t> </a:t>
            </a:r>
            <a:r>
              <a:rPr lang="en-US" spc="-4" smtClean="0"/>
              <a:t>o</a:t>
            </a:r>
            <a:r>
              <a:rPr lang="en-US" smtClean="0"/>
              <a:t>t</a:t>
            </a:r>
            <a:r>
              <a:rPr lang="en-US" spc="-4" smtClean="0"/>
              <a:t>her</a:t>
            </a:r>
            <a:r>
              <a:rPr lang="en-US" smtClean="0"/>
              <a:t>s</a:t>
            </a:r>
            <a:endParaRPr lang="en-US" dirty="0"/>
          </a:p>
        </p:txBody>
      </p:sp>
      <p:sp>
        <p:nvSpPr>
          <p:cNvPr id="5" name="Holder 5"/>
          <p:cNvSpPr>
            <a:spLocks noGrp="1"/>
          </p:cNvSpPr>
          <p:nvPr>
            <p:ph type="dt" sz="half" idx="6"/>
          </p:nvPr>
        </p:nvSpPr>
        <p:spPr/>
        <p:txBody>
          <a:bodyPr lIns="0" tIns="0" rIns="0" bIns="0"/>
          <a:lstStyle>
            <a:lvl1pPr>
              <a:defRPr sz="600" b="1" i="0">
                <a:solidFill>
                  <a:srgbClr val="5B5A59"/>
                </a:solidFill>
                <a:latin typeface="Verdana"/>
                <a:cs typeface="Verdana"/>
              </a:defRPr>
            </a:lvl1pPr>
          </a:lstStyle>
          <a:p>
            <a:pPr marL="11396"/>
            <a:r>
              <a:rPr lang="en-US" spc="-4" smtClean="0"/>
              <a:t>www.k12blueprint.com</a:t>
            </a:r>
            <a:endParaRPr lang="en-US" spc="-4" dirty="0"/>
          </a:p>
        </p:txBody>
      </p:sp>
      <p:sp>
        <p:nvSpPr>
          <p:cNvPr id="6" name="Holder 6"/>
          <p:cNvSpPr>
            <a:spLocks noGrp="1"/>
          </p:cNvSpPr>
          <p:nvPr>
            <p:ph type="sldNum" sz="quarter" idx="7"/>
          </p:nvPr>
        </p:nvSpPr>
        <p:spPr>
          <a:xfrm>
            <a:off x="6583680" y="6377940"/>
            <a:ext cx="2103120" cy="276999"/>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5454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69087"/>
            <a:ext cx="9144000" cy="262444"/>
          </a:xfrm>
          <a:prstGeom prst="rect">
            <a:avLst/>
          </a:prstGeom>
          <a:blipFill>
            <a:blip r:embed="rId2" cstate="print"/>
            <a:stretch>
              <a:fillRect/>
            </a:stretch>
          </a:blipFill>
        </p:spPr>
        <p:txBody>
          <a:bodyPr wrap="square" lIns="0" tIns="0" rIns="0" bIns="0" rtlCol="0"/>
          <a:lstStyle/>
          <a:p>
            <a:endParaRPr dirty="0">
              <a:latin typeface="Verdana"/>
            </a:endParaRPr>
          </a:p>
        </p:txBody>
      </p:sp>
      <p:sp>
        <p:nvSpPr>
          <p:cNvPr id="17" name="bk object 17"/>
          <p:cNvSpPr/>
          <p:nvPr/>
        </p:nvSpPr>
        <p:spPr>
          <a:xfrm>
            <a:off x="-1" y="524435"/>
            <a:ext cx="9155759" cy="5260601"/>
          </a:xfrm>
          <a:custGeom>
            <a:avLst/>
            <a:gdLst/>
            <a:ahLst/>
            <a:cxnLst/>
            <a:rect l="l" t="t" r="r" b="b"/>
            <a:pathLst>
              <a:path w="10058400" h="5962015">
                <a:moveTo>
                  <a:pt x="0" y="5961888"/>
                </a:moveTo>
                <a:lnTo>
                  <a:pt x="10058400" y="5961888"/>
                </a:lnTo>
                <a:lnTo>
                  <a:pt x="10058400" y="0"/>
                </a:lnTo>
                <a:lnTo>
                  <a:pt x="0" y="0"/>
                </a:lnTo>
                <a:lnTo>
                  <a:pt x="0" y="5961888"/>
                </a:lnTo>
                <a:close/>
              </a:path>
            </a:pathLst>
          </a:custGeom>
          <a:solidFill>
            <a:srgbClr val="C3BBC8"/>
          </a:solidFill>
        </p:spPr>
        <p:txBody>
          <a:bodyPr wrap="square" lIns="0" tIns="0" rIns="0" bIns="0" rtlCol="0"/>
          <a:lstStyle/>
          <a:p>
            <a:endParaRPr dirty="0">
              <a:latin typeface="Verdana"/>
            </a:endParaRPr>
          </a:p>
        </p:txBody>
      </p:sp>
      <p:sp>
        <p:nvSpPr>
          <p:cNvPr id="2" name="Holder 2"/>
          <p:cNvSpPr>
            <a:spLocks noGrp="1"/>
          </p:cNvSpPr>
          <p:nvPr>
            <p:ph type="title"/>
          </p:nvPr>
        </p:nvSpPr>
        <p:spPr>
          <a:xfrm>
            <a:off x="699584" y="986085"/>
            <a:ext cx="7744834" cy="446276"/>
          </a:xfrm>
        </p:spPr>
        <p:txBody>
          <a:bodyPr lIns="0" tIns="0" rIns="0" bIns="0"/>
          <a:lstStyle>
            <a:lvl1pPr>
              <a:defRPr sz="2900" b="1" i="0">
                <a:solidFill>
                  <a:srgbClr val="443947"/>
                </a:solidFill>
                <a:latin typeface="Verdana"/>
                <a:cs typeface="Verdana"/>
              </a:defRPr>
            </a:lvl1pPr>
          </a:lstStyle>
          <a:p>
            <a:endParaRPr/>
          </a:p>
        </p:txBody>
      </p:sp>
      <p:sp>
        <p:nvSpPr>
          <p:cNvPr id="3" name="Holder 3"/>
          <p:cNvSpPr>
            <a:spLocks noGrp="1"/>
          </p:cNvSpPr>
          <p:nvPr>
            <p:ph sz="half" idx="2"/>
          </p:nvPr>
        </p:nvSpPr>
        <p:spPr>
          <a:xfrm>
            <a:off x="611911" y="1690669"/>
            <a:ext cx="3579668" cy="246221"/>
          </a:xfrm>
          <a:prstGeom prst="rect">
            <a:avLst/>
          </a:prstGeom>
        </p:spPr>
        <p:txBody>
          <a:bodyPr wrap="square" lIns="0" tIns="0" rIns="0" bIns="0">
            <a:spAutoFit/>
          </a:bodyPr>
          <a:lstStyle>
            <a:lvl1pPr>
              <a:defRPr sz="1600" b="0" i="0">
                <a:solidFill>
                  <a:srgbClr val="443947"/>
                </a:solidFill>
                <a:latin typeface="Verdana"/>
                <a:cs typeface="Verdana"/>
              </a:defRPr>
            </a:lvl1pPr>
          </a:lstStyle>
          <a:p>
            <a:endParaRPr/>
          </a:p>
        </p:txBody>
      </p:sp>
      <p:sp>
        <p:nvSpPr>
          <p:cNvPr id="4" name="Holder 4"/>
          <p:cNvSpPr>
            <a:spLocks noGrp="1"/>
          </p:cNvSpPr>
          <p:nvPr>
            <p:ph sz="half" idx="3"/>
          </p:nvPr>
        </p:nvSpPr>
        <p:spPr>
          <a:xfrm>
            <a:off x="4726710" y="1690871"/>
            <a:ext cx="3835977" cy="246221"/>
          </a:xfrm>
          <a:prstGeom prst="rect">
            <a:avLst/>
          </a:prstGeom>
        </p:spPr>
        <p:txBody>
          <a:bodyPr wrap="square" lIns="0" tIns="0" rIns="0" bIns="0">
            <a:spAutoFit/>
          </a:bodyPr>
          <a:lstStyle>
            <a:lvl1pPr>
              <a:defRPr sz="1600" b="0" i="0">
                <a:solidFill>
                  <a:srgbClr val="443947"/>
                </a:solidFill>
                <a:latin typeface="Verdana"/>
                <a:cs typeface="Verdana"/>
              </a:defRPr>
            </a:lvl1pPr>
          </a:lstStyle>
          <a:p>
            <a:endParaRPr/>
          </a:p>
        </p:txBody>
      </p:sp>
      <p:sp>
        <p:nvSpPr>
          <p:cNvPr id="5" name="Holder 5"/>
          <p:cNvSpPr>
            <a:spLocks noGrp="1"/>
          </p:cNvSpPr>
          <p:nvPr>
            <p:ph type="ftr" sz="quarter" idx="5"/>
          </p:nvPr>
        </p:nvSpPr>
        <p:spPr/>
        <p:txBody>
          <a:bodyPr lIns="0" tIns="0" rIns="0" bIns="0"/>
          <a:lstStyle>
            <a:lvl1pPr>
              <a:defRPr sz="500" b="0" i="0">
                <a:solidFill>
                  <a:schemeClr val="tx1"/>
                </a:solidFill>
                <a:latin typeface="Arial Narrow"/>
                <a:cs typeface="Arial Narrow"/>
              </a:defRPr>
            </a:lvl1pPr>
          </a:lstStyle>
          <a:p>
            <a:pPr marL="11396">
              <a:lnSpc>
                <a:spcPts val="637"/>
              </a:lnSpc>
            </a:pPr>
            <a:r>
              <a:rPr lang="en-US" smtClean="0"/>
              <a:t>Co</a:t>
            </a:r>
            <a:r>
              <a:rPr lang="en-US" spc="-9" smtClean="0"/>
              <a:t>p</a:t>
            </a:r>
            <a:r>
              <a:rPr lang="en-US" smtClean="0"/>
              <a:t>yri</a:t>
            </a:r>
            <a:r>
              <a:rPr lang="en-US" spc="-4" smtClean="0"/>
              <a:t>g</a:t>
            </a:r>
            <a:r>
              <a:rPr lang="en-US" spc="-9" smtClean="0"/>
              <a:t>h</a:t>
            </a:r>
            <a:r>
              <a:rPr lang="en-US" smtClean="0"/>
              <a:t>t</a:t>
            </a:r>
            <a:r>
              <a:rPr lang="en-US" spc="-22" smtClean="0"/>
              <a:t> </a:t>
            </a:r>
            <a:r>
              <a:rPr lang="en-US" smtClean="0"/>
              <a:t>©</a:t>
            </a:r>
            <a:r>
              <a:rPr lang="en-US" spc="-22" smtClean="0"/>
              <a:t> </a:t>
            </a:r>
            <a:r>
              <a:rPr lang="en-US" smtClean="0"/>
              <a:t>2</a:t>
            </a:r>
            <a:r>
              <a:rPr lang="en-US" spc="-13" smtClean="0"/>
              <a:t>0</a:t>
            </a:r>
            <a:r>
              <a:rPr lang="en-US" spc="-18" smtClean="0"/>
              <a:t>1</a:t>
            </a:r>
            <a:r>
              <a:rPr lang="en-US" smtClean="0"/>
              <a:t>4</a:t>
            </a:r>
            <a:r>
              <a:rPr lang="en-US" spc="-22" smtClean="0"/>
              <a:t> </a:t>
            </a:r>
            <a:r>
              <a:rPr lang="en-US" spc="-13" smtClean="0"/>
              <a:t>K</a:t>
            </a:r>
            <a:r>
              <a:rPr lang="en-US" spc="-31" smtClean="0"/>
              <a:t>-</a:t>
            </a:r>
            <a:r>
              <a:rPr lang="en-US" spc="-22" smtClean="0"/>
              <a:t>1</a:t>
            </a:r>
            <a:r>
              <a:rPr lang="en-US" smtClean="0"/>
              <a:t>2</a:t>
            </a:r>
            <a:r>
              <a:rPr lang="en-US" spc="-22" smtClean="0"/>
              <a:t> </a:t>
            </a:r>
            <a:r>
              <a:rPr lang="en-US" spc="-4" smtClean="0"/>
              <a:t>Blue</a:t>
            </a:r>
            <a:r>
              <a:rPr lang="en-US" smtClean="0"/>
              <a:t>pr</a:t>
            </a:r>
            <a:r>
              <a:rPr lang="en-US" spc="-4" smtClean="0"/>
              <a:t>i</a:t>
            </a:r>
            <a:r>
              <a:rPr lang="en-US" spc="-9" smtClean="0"/>
              <a:t>n</a:t>
            </a:r>
            <a:r>
              <a:rPr lang="en-US" smtClean="0"/>
              <a:t>t.</a:t>
            </a:r>
          </a:p>
          <a:p>
            <a:pPr marL="11396">
              <a:lnSpc>
                <a:spcPts val="637"/>
              </a:lnSpc>
            </a:pPr>
            <a:r>
              <a:rPr lang="en-US" spc="-9" smtClean="0"/>
              <a:t>*</a:t>
            </a:r>
            <a:r>
              <a:rPr lang="en-US" spc="4" smtClean="0"/>
              <a:t>O</a:t>
            </a:r>
            <a:r>
              <a:rPr lang="en-US" smtClean="0"/>
              <a:t>t</a:t>
            </a:r>
            <a:r>
              <a:rPr lang="en-US" spc="-4" smtClean="0"/>
              <a:t>her</a:t>
            </a:r>
            <a:r>
              <a:rPr lang="en-US" spc="-22" smtClean="0"/>
              <a:t> </a:t>
            </a:r>
            <a:r>
              <a:rPr lang="en-US" spc="-4" smtClean="0"/>
              <a:t>na</a:t>
            </a:r>
            <a:r>
              <a:rPr lang="en-US" smtClean="0"/>
              <a:t>mes</a:t>
            </a:r>
            <a:r>
              <a:rPr lang="en-US" spc="-22" smtClean="0"/>
              <a:t> </a:t>
            </a:r>
            <a:r>
              <a:rPr lang="en-US" spc="-4" smtClean="0"/>
              <a:t>a</a:t>
            </a:r>
            <a:r>
              <a:rPr lang="en-US" smtClean="0"/>
              <a:t>nd</a:t>
            </a:r>
            <a:r>
              <a:rPr lang="en-US" spc="-22" smtClean="0"/>
              <a:t> </a:t>
            </a:r>
            <a:r>
              <a:rPr lang="en-US" spc="-4" smtClean="0"/>
              <a:t>bra</a:t>
            </a:r>
            <a:r>
              <a:rPr lang="en-US" smtClean="0"/>
              <a:t>n</a:t>
            </a:r>
            <a:r>
              <a:rPr lang="en-US" spc="-4" smtClean="0"/>
              <a:t>d</a:t>
            </a:r>
            <a:r>
              <a:rPr lang="en-US" smtClean="0"/>
              <a:t>s</a:t>
            </a:r>
            <a:r>
              <a:rPr lang="en-US" spc="-22" smtClean="0"/>
              <a:t> </a:t>
            </a:r>
            <a:r>
              <a:rPr lang="en-US" smtClean="0"/>
              <a:t>m</a:t>
            </a:r>
            <a:r>
              <a:rPr lang="en-US" spc="-9" smtClean="0"/>
              <a:t>a</a:t>
            </a:r>
            <a:r>
              <a:rPr lang="en-US" smtClean="0"/>
              <a:t>y</a:t>
            </a:r>
            <a:r>
              <a:rPr lang="en-US" spc="-22" smtClean="0"/>
              <a:t> </a:t>
            </a:r>
            <a:r>
              <a:rPr lang="en-US" smtClean="0"/>
              <a:t>be</a:t>
            </a:r>
            <a:r>
              <a:rPr lang="en-US" spc="-22" smtClean="0"/>
              <a:t> </a:t>
            </a:r>
            <a:r>
              <a:rPr lang="en-US" spc="4" smtClean="0"/>
              <a:t>c</a:t>
            </a:r>
            <a:r>
              <a:rPr lang="en-US" spc="-4" smtClean="0"/>
              <a:t>lai</a:t>
            </a:r>
            <a:r>
              <a:rPr lang="en-US" smtClean="0"/>
              <a:t>med</a:t>
            </a:r>
            <a:r>
              <a:rPr lang="en-US" spc="-22" smtClean="0"/>
              <a:t> </a:t>
            </a:r>
            <a:r>
              <a:rPr lang="en-US" spc="-4" smtClean="0"/>
              <a:t>a</a:t>
            </a:r>
            <a:r>
              <a:rPr lang="en-US" smtClean="0"/>
              <a:t>s</a:t>
            </a:r>
            <a:r>
              <a:rPr lang="en-US" spc="-22" smtClean="0"/>
              <a:t> </a:t>
            </a:r>
            <a:r>
              <a:rPr lang="en-US" smtClean="0"/>
              <a:t>t</a:t>
            </a:r>
            <a:r>
              <a:rPr lang="en-US" spc="-4" smtClean="0"/>
              <a:t>h</a:t>
            </a:r>
            <a:r>
              <a:rPr lang="en-US" smtClean="0"/>
              <a:t>e</a:t>
            </a:r>
            <a:r>
              <a:rPr lang="en-US" spc="-22" smtClean="0"/>
              <a:t> </a:t>
            </a:r>
            <a:r>
              <a:rPr lang="en-US" smtClean="0"/>
              <a:t>p</a:t>
            </a:r>
            <a:r>
              <a:rPr lang="en-US" spc="-4" smtClean="0"/>
              <a:t>r</a:t>
            </a:r>
            <a:r>
              <a:rPr lang="en-US" smtClean="0"/>
              <a:t>op</a:t>
            </a:r>
            <a:r>
              <a:rPr lang="en-US" spc="-4" smtClean="0"/>
              <a:t>e</a:t>
            </a:r>
            <a:r>
              <a:rPr lang="en-US" spc="4" smtClean="0"/>
              <a:t>r</a:t>
            </a:r>
            <a:r>
              <a:rPr lang="en-US" spc="9" smtClean="0"/>
              <a:t>t</a:t>
            </a:r>
            <a:r>
              <a:rPr lang="en-US" smtClean="0"/>
              <a:t>y</a:t>
            </a:r>
            <a:r>
              <a:rPr lang="en-US" spc="-22" smtClean="0"/>
              <a:t> </a:t>
            </a:r>
            <a:r>
              <a:rPr lang="en-US" spc="-4" smtClean="0"/>
              <a:t>o</a:t>
            </a:r>
            <a:r>
              <a:rPr lang="en-US" smtClean="0"/>
              <a:t>f</a:t>
            </a:r>
            <a:r>
              <a:rPr lang="en-US" spc="-22" smtClean="0"/>
              <a:t> </a:t>
            </a:r>
            <a:r>
              <a:rPr lang="en-US" spc="-4" smtClean="0"/>
              <a:t>o</a:t>
            </a:r>
            <a:r>
              <a:rPr lang="en-US" smtClean="0"/>
              <a:t>t</a:t>
            </a:r>
            <a:r>
              <a:rPr lang="en-US" spc="-4" smtClean="0"/>
              <a:t>her</a:t>
            </a:r>
            <a:r>
              <a:rPr lang="en-US" smtClean="0"/>
              <a:t>s</a:t>
            </a:r>
            <a:endParaRPr lang="en-US" dirty="0"/>
          </a:p>
        </p:txBody>
      </p:sp>
      <p:sp>
        <p:nvSpPr>
          <p:cNvPr id="6" name="Holder 6"/>
          <p:cNvSpPr>
            <a:spLocks noGrp="1"/>
          </p:cNvSpPr>
          <p:nvPr>
            <p:ph type="dt" sz="half" idx="6"/>
          </p:nvPr>
        </p:nvSpPr>
        <p:spPr/>
        <p:txBody>
          <a:bodyPr lIns="0" tIns="0" rIns="0" bIns="0"/>
          <a:lstStyle>
            <a:lvl1pPr>
              <a:defRPr sz="600" b="1" i="0">
                <a:solidFill>
                  <a:srgbClr val="5B5A59"/>
                </a:solidFill>
                <a:latin typeface="Verdana"/>
                <a:cs typeface="Verdana"/>
              </a:defRPr>
            </a:lvl1pPr>
          </a:lstStyle>
          <a:p>
            <a:pPr marL="11396"/>
            <a:r>
              <a:rPr lang="en-US" spc="-4" smtClean="0"/>
              <a:t>www.k12blueprint.com</a:t>
            </a:r>
            <a:endParaRPr lang="en-US" spc="-4" dirty="0"/>
          </a:p>
        </p:txBody>
      </p:sp>
      <p:sp>
        <p:nvSpPr>
          <p:cNvPr id="7" name="Holder 7"/>
          <p:cNvSpPr>
            <a:spLocks noGrp="1"/>
          </p:cNvSpPr>
          <p:nvPr>
            <p:ph type="sldNum" sz="quarter" idx="7"/>
          </p:nvPr>
        </p:nvSpPr>
        <p:spPr>
          <a:xfrm>
            <a:off x="6583680" y="6377940"/>
            <a:ext cx="2103120" cy="276999"/>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7838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99584" y="986085"/>
            <a:ext cx="7744834" cy="446276"/>
          </a:xfrm>
        </p:spPr>
        <p:txBody>
          <a:bodyPr lIns="0" tIns="0" rIns="0" bIns="0"/>
          <a:lstStyle>
            <a:lvl1pPr>
              <a:defRPr sz="2900" b="1" i="0">
                <a:solidFill>
                  <a:srgbClr val="443947"/>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defRPr sz="500" b="0" i="0">
                <a:solidFill>
                  <a:schemeClr val="tx1"/>
                </a:solidFill>
                <a:latin typeface="Arial Narrow"/>
                <a:cs typeface="Arial Narrow"/>
              </a:defRPr>
            </a:lvl1pPr>
          </a:lstStyle>
          <a:p>
            <a:pPr marL="11396">
              <a:lnSpc>
                <a:spcPts val="637"/>
              </a:lnSpc>
            </a:pPr>
            <a:r>
              <a:rPr lang="en-US" smtClean="0"/>
              <a:t>Co</a:t>
            </a:r>
            <a:r>
              <a:rPr lang="en-US" spc="-9" smtClean="0"/>
              <a:t>p</a:t>
            </a:r>
            <a:r>
              <a:rPr lang="en-US" smtClean="0"/>
              <a:t>yri</a:t>
            </a:r>
            <a:r>
              <a:rPr lang="en-US" spc="-4" smtClean="0"/>
              <a:t>g</a:t>
            </a:r>
            <a:r>
              <a:rPr lang="en-US" spc="-9" smtClean="0"/>
              <a:t>h</a:t>
            </a:r>
            <a:r>
              <a:rPr lang="en-US" smtClean="0"/>
              <a:t>t</a:t>
            </a:r>
            <a:r>
              <a:rPr lang="en-US" spc="-22" smtClean="0"/>
              <a:t> </a:t>
            </a:r>
            <a:r>
              <a:rPr lang="en-US" smtClean="0"/>
              <a:t>©</a:t>
            </a:r>
            <a:r>
              <a:rPr lang="en-US" spc="-22" smtClean="0"/>
              <a:t> </a:t>
            </a:r>
            <a:r>
              <a:rPr lang="en-US" smtClean="0"/>
              <a:t>2</a:t>
            </a:r>
            <a:r>
              <a:rPr lang="en-US" spc="-13" smtClean="0"/>
              <a:t>0</a:t>
            </a:r>
            <a:r>
              <a:rPr lang="en-US" spc="-18" smtClean="0"/>
              <a:t>1</a:t>
            </a:r>
            <a:r>
              <a:rPr lang="en-US" smtClean="0"/>
              <a:t>4</a:t>
            </a:r>
            <a:r>
              <a:rPr lang="en-US" spc="-22" smtClean="0"/>
              <a:t> </a:t>
            </a:r>
            <a:r>
              <a:rPr lang="en-US" spc="-13" smtClean="0"/>
              <a:t>K</a:t>
            </a:r>
            <a:r>
              <a:rPr lang="en-US" spc="-31" smtClean="0"/>
              <a:t>-</a:t>
            </a:r>
            <a:r>
              <a:rPr lang="en-US" spc="-22" smtClean="0"/>
              <a:t>1</a:t>
            </a:r>
            <a:r>
              <a:rPr lang="en-US" smtClean="0"/>
              <a:t>2</a:t>
            </a:r>
            <a:r>
              <a:rPr lang="en-US" spc="-22" smtClean="0"/>
              <a:t> </a:t>
            </a:r>
            <a:r>
              <a:rPr lang="en-US" spc="-4" smtClean="0"/>
              <a:t>Blue</a:t>
            </a:r>
            <a:r>
              <a:rPr lang="en-US" smtClean="0"/>
              <a:t>pr</a:t>
            </a:r>
            <a:r>
              <a:rPr lang="en-US" spc="-4" smtClean="0"/>
              <a:t>i</a:t>
            </a:r>
            <a:r>
              <a:rPr lang="en-US" spc="-9" smtClean="0"/>
              <a:t>n</a:t>
            </a:r>
            <a:r>
              <a:rPr lang="en-US" smtClean="0"/>
              <a:t>t.</a:t>
            </a:r>
          </a:p>
          <a:p>
            <a:pPr marL="11396">
              <a:lnSpc>
                <a:spcPts val="637"/>
              </a:lnSpc>
            </a:pPr>
            <a:r>
              <a:rPr lang="en-US" spc="-9" smtClean="0"/>
              <a:t>*</a:t>
            </a:r>
            <a:r>
              <a:rPr lang="en-US" spc="4" smtClean="0"/>
              <a:t>O</a:t>
            </a:r>
            <a:r>
              <a:rPr lang="en-US" smtClean="0"/>
              <a:t>t</a:t>
            </a:r>
            <a:r>
              <a:rPr lang="en-US" spc="-4" smtClean="0"/>
              <a:t>her</a:t>
            </a:r>
            <a:r>
              <a:rPr lang="en-US" spc="-22" smtClean="0"/>
              <a:t> </a:t>
            </a:r>
            <a:r>
              <a:rPr lang="en-US" spc="-4" smtClean="0"/>
              <a:t>na</a:t>
            </a:r>
            <a:r>
              <a:rPr lang="en-US" smtClean="0"/>
              <a:t>mes</a:t>
            </a:r>
            <a:r>
              <a:rPr lang="en-US" spc="-22" smtClean="0"/>
              <a:t> </a:t>
            </a:r>
            <a:r>
              <a:rPr lang="en-US" spc="-4" smtClean="0"/>
              <a:t>a</a:t>
            </a:r>
            <a:r>
              <a:rPr lang="en-US" smtClean="0"/>
              <a:t>nd</a:t>
            </a:r>
            <a:r>
              <a:rPr lang="en-US" spc="-22" smtClean="0"/>
              <a:t> </a:t>
            </a:r>
            <a:r>
              <a:rPr lang="en-US" spc="-4" smtClean="0"/>
              <a:t>bra</a:t>
            </a:r>
            <a:r>
              <a:rPr lang="en-US" smtClean="0"/>
              <a:t>n</a:t>
            </a:r>
            <a:r>
              <a:rPr lang="en-US" spc="-4" smtClean="0"/>
              <a:t>d</a:t>
            </a:r>
            <a:r>
              <a:rPr lang="en-US" smtClean="0"/>
              <a:t>s</a:t>
            </a:r>
            <a:r>
              <a:rPr lang="en-US" spc="-22" smtClean="0"/>
              <a:t> </a:t>
            </a:r>
            <a:r>
              <a:rPr lang="en-US" smtClean="0"/>
              <a:t>m</a:t>
            </a:r>
            <a:r>
              <a:rPr lang="en-US" spc="-9" smtClean="0"/>
              <a:t>a</a:t>
            </a:r>
            <a:r>
              <a:rPr lang="en-US" smtClean="0"/>
              <a:t>y</a:t>
            </a:r>
            <a:r>
              <a:rPr lang="en-US" spc="-22" smtClean="0"/>
              <a:t> </a:t>
            </a:r>
            <a:r>
              <a:rPr lang="en-US" smtClean="0"/>
              <a:t>be</a:t>
            </a:r>
            <a:r>
              <a:rPr lang="en-US" spc="-22" smtClean="0"/>
              <a:t> </a:t>
            </a:r>
            <a:r>
              <a:rPr lang="en-US" spc="4" smtClean="0"/>
              <a:t>c</a:t>
            </a:r>
            <a:r>
              <a:rPr lang="en-US" spc="-4" smtClean="0"/>
              <a:t>lai</a:t>
            </a:r>
            <a:r>
              <a:rPr lang="en-US" smtClean="0"/>
              <a:t>med</a:t>
            </a:r>
            <a:r>
              <a:rPr lang="en-US" spc="-22" smtClean="0"/>
              <a:t> </a:t>
            </a:r>
            <a:r>
              <a:rPr lang="en-US" spc="-4" smtClean="0"/>
              <a:t>a</a:t>
            </a:r>
            <a:r>
              <a:rPr lang="en-US" smtClean="0"/>
              <a:t>s</a:t>
            </a:r>
            <a:r>
              <a:rPr lang="en-US" spc="-22" smtClean="0"/>
              <a:t> </a:t>
            </a:r>
            <a:r>
              <a:rPr lang="en-US" smtClean="0"/>
              <a:t>t</a:t>
            </a:r>
            <a:r>
              <a:rPr lang="en-US" spc="-4" smtClean="0"/>
              <a:t>h</a:t>
            </a:r>
            <a:r>
              <a:rPr lang="en-US" smtClean="0"/>
              <a:t>e</a:t>
            </a:r>
            <a:r>
              <a:rPr lang="en-US" spc="-22" smtClean="0"/>
              <a:t> </a:t>
            </a:r>
            <a:r>
              <a:rPr lang="en-US" smtClean="0"/>
              <a:t>p</a:t>
            </a:r>
            <a:r>
              <a:rPr lang="en-US" spc="-4" smtClean="0"/>
              <a:t>r</a:t>
            </a:r>
            <a:r>
              <a:rPr lang="en-US" smtClean="0"/>
              <a:t>op</a:t>
            </a:r>
            <a:r>
              <a:rPr lang="en-US" spc="-4" smtClean="0"/>
              <a:t>e</a:t>
            </a:r>
            <a:r>
              <a:rPr lang="en-US" spc="4" smtClean="0"/>
              <a:t>r</a:t>
            </a:r>
            <a:r>
              <a:rPr lang="en-US" spc="9" smtClean="0"/>
              <a:t>t</a:t>
            </a:r>
            <a:r>
              <a:rPr lang="en-US" smtClean="0"/>
              <a:t>y</a:t>
            </a:r>
            <a:r>
              <a:rPr lang="en-US" spc="-22" smtClean="0"/>
              <a:t> </a:t>
            </a:r>
            <a:r>
              <a:rPr lang="en-US" spc="-4" smtClean="0"/>
              <a:t>o</a:t>
            </a:r>
            <a:r>
              <a:rPr lang="en-US" smtClean="0"/>
              <a:t>f</a:t>
            </a:r>
            <a:r>
              <a:rPr lang="en-US" spc="-22" smtClean="0"/>
              <a:t> </a:t>
            </a:r>
            <a:r>
              <a:rPr lang="en-US" spc="-4" smtClean="0"/>
              <a:t>o</a:t>
            </a:r>
            <a:r>
              <a:rPr lang="en-US" smtClean="0"/>
              <a:t>t</a:t>
            </a:r>
            <a:r>
              <a:rPr lang="en-US" spc="-4" smtClean="0"/>
              <a:t>her</a:t>
            </a:r>
            <a:r>
              <a:rPr lang="en-US" smtClean="0"/>
              <a:t>s</a:t>
            </a:r>
            <a:endParaRPr lang="en-US" dirty="0"/>
          </a:p>
        </p:txBody>
      </p:sp>
      <p:sp>
        <p:nvSpPr>
          <p:cNvPr id="4" name="Holder 4"/>
          <p:cNvSpPr>
            <a:spLocks noGrp="1"/>
          </p:cNvSpPr>
          <p:nvPr>
            <p:ph type="dt" sz="half" idx="6"/>
          </p:nvPr>
        </p:nvSpPr>
        <p:spPr/>
        <p:txBody>
          <a:bodyPr lIns="0" tIns="0" rIns="0" bIns="0"/>
          <a:lstStyle>
            <a:lvl1pPr>
              <a:defRPr sz="600" b="1" i="0">
                <a:solidFill>
                  <a:srgbClr val="5B5A59"/>
                </a:solidFill>
                <a:latin typeface="Verdana"/>
                <a:cs typeface="Verdana"/>
              </a:defRPr>
            </a:lvl1pPr>
          </a:lstStyle>
          <a:p>
            <a:pPr marL="11396"/>
            <a:r>
              <a:rPr lang="en-US" spc="-4" smtClean="0"/>
              <a:t>www.k12blueprint.com</a:t>
            </a:r>
            <a:endParaRPr lang="en-US" spc="-4" dirty="0"/>
          </a:p>
        </p:txBody>
      </p:sp>
      <p:sp>
        <p:nvSpPr>
          <p:cNvPr id="5" name="Holder 5"/>
          <p:cNvSpPr>
            <a:spLocks noGrp="1"/>
          </p:cNvSpPr>
          <p:nvPr>
            <p:ph type="sldNum" sz="quarter" idx="7"/>
          </p:nvPr>
        </p:nvSpPr>
        <p:spPr>
          <a:xfrm>
            <a:off x="6583680" y="6377940"/>
            <a:ext cx="2103120" cy="276999"/>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36920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69087"/>
            <a:ext cx="9144000" cy="5398390"/>
          </a:xfrm>
          <a:prstGeom prst="rect">
            <a:avLst/>
          </a:prstGeom>
          <a:blipFill>
            <a:blip r:embed="rId2" cstate="print"/>
            <a:stretch>
              <a:fillRect/>
            </a:stretch>
          </a:blipFill>
        </p:spPr>
        <p:txBody>
          <a:bodyPr wrap="square" lIns="0" tIns="0" rIns="0" bIns="0" rtlCol="0"/>
          <a:lstStyle/>
          <a:p>
            <a:endParaRPr dirty="0">
              <a:latin typeface="Verdana"/>
            </a:endParaRPr>
          </a:p>
        </p:txBody>
      </p:sp>
      <p:sp>
        <p:nvSpPr>
          <p:cNvPr id="2" name="Holder 2"/>
          <p:cNvSpPr>
            <a:spLocks noGrp="1"/>
          </p:cNvSpPr>
          <p:nvPr>
            <p:ph type="ftr" sz="quarter" idx="5"/>
          </p:nvPr>
        </p:nvSpPr>
        <p:spPr/>
        <p:txBody>
          <a:bodyPr lIns="0" tIns="0" rIns="0" bIns="0"/>
          <a:lstStyle>
            <a:lvl1pPr>
              <a:defRPr sz="500" b="0" i="0">
                <a:solidFill>
                  <a:schemeClr val="tx1"/>
                </a:solidFill>
                <a:latin typeface="Arial Narrow"/>
                <a:cs typeface="Arial Narrow"/>
              </a:defRPr>
            </a:lvl1pPr>
          </a:lstStyle>
          <a:p>
            <a:pPr marL="11396">
              <a:lnSpc>
                <a:spcPts val="637"/>
              </a:lnSpc>
            </a:pPr>
            <a:r>
              <a:rPr lang="en-US" smtClean="0"/>
              <a:t>Co</a:t>
            </a:r>
            <a:r>
              <a:rPr lang="en-US" spc="-9" smtClean="0"/>
              <a:t>p</a:t>
            </a:r>
            <a:r>
              <a:rPr lang="en-US" smtClean="0"/>
              <a:t>yri</a:t>
            </a:r>
            <a:r>
              <a:rPr lang="en-US" spc="-4" smtClean="0"/>
              <a:t>g</a:t>
            </a:r>
            <a:r>
              <a:rPr lang="en-US" spc="-9" smtClean="0"/>
              <a:t>h</a:t>
            </a:r>
            <a:r>
              <a:rPr lang="en-US" smtClean="0"/>
              <a:t>t</a:t>
            </a:r>
            <a:r>
              <a:rPr lang="en-US" spc="-22" smtClean="0"/>
              <a:t> </a:t>
            </a:r>
            <a:r>
              <a:rPr lang="en-US" smtClean="0"/>
              <a:t>©</a:t>
            </a:r>
            <a:r>
              <a:rPr lang="en-US" spc="-22" smtClean="0"/>
              <a:t> </a:t>
            </a:r>
            <a:r>
              <a:rPr lang="en-US" smtClean="0"/>
              <a:t>2</a:t>
            </a:r>
            <a:r>
              <a:rPr lang="en-US" spc="-13" smtClean="0"/>
              <a:t>0</a:t>
            </a:r>
            <a:r>
              <a:rPr lang="en-US" spc="-18" smtClean="0"/>
              <a:t>1</a:t>
            </a:r>
            <a:r>
              <a:rPr lang="en-US" smtClean="0"/>
              <a:t>4</a:t>
            </a:r>
            <a:r>
              <a:rPr lang="en-US" spc="-22" smtClean="0"/>
              <a:t> </a:t>
            </a:r>
            <a:r>
              <a:rPr lang="en-US" spc="-13" smtClean="0"/>
              <a:t>K</a:t>
            </a:r>
            <a:r>
              <a:rPr lang="en-US" spc="-31" smtClean="0"/>
              <a:t>-</a:t>
            </a:r>
            <a:r>
              <a:rPr lang="en-US" spc="-22" smtClean="0"/>
              <a:t>1</a:t>
            </a:r>
            <a:r>
              <a:rPr lang="en-US" smtClean="0"/>
              <a:t>2</a:t>
            </a:r>
            <a:r>
              <a:rPr lang="en-US" spc="-22" smtClean="0"/>
              <a:t> </a:t>
            </a:r>
            <a:r>
              <a:rPr lang="en-US" spc="-4" smtClean="0"/>
              <a:t>Blue</a:t>
            </a:r>
            <a:r>
              <a:rPr lang="en-US" smtClean="0"/>
              <a:t>pr</a:t>
            </a:r>
            <a:r>
              <a:rPr lang="en-US" spc="-4" smtClean="0"/>
              <a:t>i</a:t>
            </a:r>
            <a:r>
              <a:rPr lang="en-US" spc="-9" smtClean="0"/>
              <a:t>n</a:t>
            </a:r>
            <a:r>
              <a:rPr lang="en-US" smtClean="0"/>
              <a:t>t.</a:t>
            </a:r>
          </a:p>
          <a:p>
            <a:pPr marL="11396">
              <a:lnSpc>
                <a:spcPts val="637"/>
              </a:lnSpc>
            </a:pPr>
            <a:r>
              <a:rPr lang="en-US" spc="-9" smtClean="0"/>
              <a:t>*</a:t>
            </a:r>
            <a:r>
              <a:rPr lang="en-US" spc="4" smtClean="0"/>
              <a:t>O</a:t>
            </a:r>
            <a:r>
              <a:rPr lang="en-US" smtClean="0"/>
              <a:t>t</a:t>
            </a:r>
            <a:r>
              <a:rPr lang="en-US" spc="-4" smtClean="0"/>
              <a:t>her</a:t>
            </a:r>
            <a:r>
              <a:rPr lang="en-US" spc="-22" smtClean="0"/>
              <a:t> </a:t>
            </a:r>
            <a:r>
              <a:rPr lang="en-US" spc="-4" smtClean="0"/>
              <a:t>na</a:t>
            </a:r>
            <a:r>
              <a:rPr lang="en-US" smtClean="0"/>
              <a:t>mes</a:t>
            </a:r>
            <a:r>
              <a:rPr lang="en-US" spc="-22" smtClean="0"/>
              <a:t> </a:t>
            </a:r>
            <a:r>
              <a:rPr lang="en-US" spc="-4" smtClean="0"/>
              <a:t>a</a:t>
            </a:r>
            <a:r>
              <a:rPr lang="en-US" smtClean="0"/>
              <a:t>nd</a:t>
            </a:r>
            <a:r>
              <a:rPr lang="en-US" spc="-22" smtClean="0"/>
              <a:t> </a:t>
            </a:r>
            <a:r>
              <a:rPr lang="en-US" spc="-4" smtClean="0"/>
              <a:t>bra</a:t>
            </a:r>
            <a:r>
              <a:rPr lang="en-US" smtClean="0"/>
              <a:t>n</a:t>
            </a:r>
            <a:r>
              <a:rPr lang="en-US" spc="-4" smtClean="0"/>
              <a:t>d</a:t>
            </a:r>
            <a:r>
              <a:rPr lang="en-US" smtClean="0"/>
              <a:t>s</a:t>
            </a:r>
            <a:r>
              <a:rPr lang="en-US" spc="-22" smtClean="0"/>
              <a:t> </a:t>
            </a:r>
            <a:r>
              <a:rPr lang="en-US" smtClean="0"/>
              <a:t>m</a:t>
            </a:r>
            <a:r>
              <a:rPr lang="en-US" spc="-9" smtClean="0"/>
              <a:t>a</a:t>
            </a:r>
            <a:r>
              <a:rPr lang="en-US" smtClean="0"/>
              <a:t>y</a:t>
            </a:r>
            <a:r>
              <a:rPr lang="en-US" spc="-22" smtClean="0"/>
              <a:t> </a:t>
            </a:r>
            <a:r>
              <a:rPr lang="en-US" smtClean="0"/>
              <a:t>be</a:t>
            </a:r>
            <a:r>
              <a:rPr lang="en-US" spc="-22" smtClean="0"/>
              <a:t> </a:t>
            </a:r>
            <a:r>
              <a:rPr lang="en-US" spc="4" smtClean="0"/>
              <a:t>c</a:t>
            </a:r>
            <a:r>
              <a:rPr lang="en-US" spc="-4" smtClean="0"/>
              <a:t>lai</a:t>
            </a:r>
            <a:r>
              <a:rPr lang="en-US" smtClean="0"/>
              <a:t>med</a:t>
            </a:r>
            <a:r>
              <a:rPr lang="en-US" spc="-22" smtClean="0"/>
              <a:t> </a:t>
            </a:r>
            <a:r>
              <a:rPr lang="en-US" spc="-4" smtClean="0"/>
              <a:t>a</a:t>
            </a:r>
            <a:r>
              <a:rPr lang="en-US" smtClean="0"/>
              <a:t>s</a:t>
            </a:r>
            <a:r>
              <a:rPr lang="en-US" spc="-22" smtClean="0"/>
              <a:t> </a:t>
            </a:r>
            <a:r>
              <a:rPr lang="en-US" smtClean="0"/>
              <a:t>t</a:t>
            </a:r>
            <a:r>
              <a:rPr lang="en-US" spc="-4" smtClean="0"/>
              <a:t>h</a:t>
            </a:r>
            <a:r>
              <a:rPr lang="en-US" smtClean="0"/>
              <a:t>e</a:t>
            </a:r>
            <a:r>
              <a:rPr lang="en-US" spc="-22" smtClean="0"/>
              <a:t> </a:t>
            </a:r>
            <a:r>
              <a:rPr lang="en-US" smtClean="0"/>
              <a:t>p</a:t>
            </a:r>
            <a:r>
              <a:rPr lang="en-US" spc="-4" smtClean="0"/>
              <a:t>r</a:t>
            </a:r>
            <a:r>
              <a:rPr lang="en-US" smtClean="0"/>
              <a:t>op</a:t>
            </a:r>
            <a:r>
              <a:rPr lang="en-US" spc="-4" smtClean="0"/>
              <a:t>e</a:t>
            </a:r>
            <a:r>
              <a:rPr lang="en-US" spc="4" smtClean="0"/>
              <a:t>r</a:t>
            </a:r>
            <a:r>
              <a:rPr lang="en-US" spc="9" smtClean="0"/>
              <a:t>t</a:t>
            </a:r>
            <a:r>
              <a:rPr lang="en-US" smtClean="0"/>
              <a:t>y</a:t>
            </a:r>
            <a:r>
              <a:rPr lang="en-US" spc="-22" smtClean="0"/>
              <a:t> </a:t>
            </a:r>
            <a:r>
              <a:rPr lang="en-US" spc="-4" smtClean="0"/>
              <a:t>o</a:t>
            </a:r>
            <a:r>
              <a:rPr lang="en-US" smtClean="0"/>
              <a:t>f</a:t>
            </a:r>
            <a:r>
              <a:rPr lang="en-US" spc="-22" smtClean="0"/>
              <a:t> </a:t>
            </a:r>
            <a:r>
              <a:rPr lang="en-US" spc="-4" smtClean="0"/>
              <a:t>o</a:t>
            </a:r>
            <a:r>
              <a:rPr lang="en-US" smtClean="0"/>
              <a:t>t</a:t>
            </a:r>
            <a:r>
              <a:rPr lang="en-US" spc="-4" smtClean="0"/>
              <a:t>her</a:t>
            </a:r>
            <a:r>
              <a:rPr lang="en-US" smtClean="0"/>
              <a:t>s</a:t>
            </a:r>
            <a:endParaRPr lang="en-US" dirty="0"/>
          </a:p>
        </p:txBody>
      </p:sp>
      <p:sp>
        <p:nvSpPr>
          <p:cNvPr id="3" name="Holder 3"/>
          <p:cNvSpPr>
            <a:spLocks noGrp="1"/>
          </p:cNvSpPr>
          <p:nvPr>
            <p:ph type="dt" sz="half" idx="6"/>
          </p:nvPr>
        </p:nvSpPr>
        <p:spPr/>
        <p:txBody>
          <a:bodyPr lIns="0" tIns="0" rIns="0" bIns="0"/>
          <a:lstStyle>
            <a:lvl1pPr>
              <a:defRPr sz="600" b="1" i="0">
                <a:solidFill>
                  <a:srgbClr val="5B5A59"/>
                </a:solidFill>
                <a:latin typeface="Verdana"/>
                <a:cs typeface="Verdana"/>
              </a:defRPr>
            </a:lvl1pPr>
          </a:lstStyle>
          <a:p>
            <a:pPr marL="11396"/>
            <a:r>
              <a:rPr lang="en-US" spc="-4" smtClean="0"/>
              <a:t>www.k12blueprint.com</a:t>
            </a:r>
            <a:endParaRPr lang="en-US" spc="-4" dirty="0"/>
          </a:p>
        </p:txBody>
      </p:sp>
      <p:sp>
        <p:nvSpPr>
          <p:cNvPr id="4" name="Holder 4"/>
          <p:cNvSpPr>
            <a:spLocks noGrp="1"/>
          </p:cNvSpPr>
          <p:nvPr>
            <p:ph type="sldNum" sz="quarter" idx="7"/>
          </p:nvPr>
        </p:nvSpPr>
        <p:spPr>
          <a:xfrm>
            <a:off x="6583680" y="6377940"/>
            <a:ext cx="2103120" cy="276999"/>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99593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33600" y="4800600"/>
            <a:ext cx="5486400" cy="566738"/>
          </a:xfrm>
        </p:spPr>
        <p:txBody>
          <a:bodyPr anchor="b"/>
          <a:lstStyle>
            <a:lvl1pPr algn="r">
              <a:defRPr sz="2000" b="0" i="0">
                <a:latin typeface="Helvetica"/>
                <a:cs typeface="Helvetic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611088" y="1219200"/>
            <a:ext cx="6008912" cy="3657601"/>
          </a:xfrm>
        </p:spPr>
        <p:txBody>
          <a:bodyPr/>
          <a:lstStyle>
            <a:lvl1pPr marL="0" indent="0">
              <a:buNone/>
              <a:defRPr sz="3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133600" y="5443538"/>
            <a:ext cx="5486400" cy="500062"/>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543800" y="6172200"/>
            <a:ext cx="1066800" cy="476250"/>
          </a:xfrm>
          <a:prstGeom prst="rect">
            <a:avLst/>
          </a:prstGeom>
        </p:spPr>
        <p:txBody>
          <a:bodyPr/>
          <a:lstStyle>
            <a:lvl1pPr>
              <a:defRPr/>
            </a:lvl1pPr>
          </a:lstStyle>
          <a:p>
            <a:fld id="{00F77DEB-DDD5-7F49-AD1B-0EC07D813A59}" type="slidenum">
              <a:rPr lang="en-US" smtClean="0"/>
              <a:pPr/>
              <a:t>‹#›</a:t>
            </a:fld>
            <a:endParaRPr lang="en-US" dirty="0"/>
          </a:p>
        </p:txBody>
      </p:sp>
    </p:spTree>
    <p:extLst>
      <p:ext uri="{BB962C8B-B14F-4D97-AF65-F5344CB8AC3E}">
        <p14:creationId xmlns:p14="http://schemas.microsoft.com/office/powerpoint/2010/main" val="40123036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69087"/>
            <a:ext cx="9144000" cy="262444"/>
          </a:xfrm>
          <a:prstGeom prst="rect">
            <a:avLst/>
          </a:prstGeom>
          <a:blipFill>
            <a:blip r:embed="rId8" cstate="print"/>
            <a:stretch>
              <a:fillRect/>
            </a:stretch>
          </a:blipFill>
        </p:spPr>
        <p:txBody>
          <a:bodyPr wrap="square" lIns="0" tIns="0" rIns="0" bIns="0" rtlCol="0"/>
          <a:lstStyle/>
          <a:p>
            <a:endParaRPr dirty="0">
              <a:latin typeface="Verdana"/>
            </a:endParaRPr>
          </a:p>
        </p:txBody>
      </p:sp>
      <p:sp>
        <p:nvSpPr>
          <p:cNvPr id="2" name="Holder 2"/>
          <p:cNvSpPr>
            <a:spLocks noGrp="1"/>
          </p:cNvSpPr>
          <p:nvPr>
            <p:ph type="title"/>
          </p:nvPr>
        </p:nvSpPr>
        <p:spPr>
          <a:xfrm>
            <a:off x="699583" y="986085"/>
            <a:ext cx="7744834" cy="492443"/>
          </a:xfrm>
          <a:prstGeom prst="rect">
            <a:avLst/>
          </a:prstGeom>
        </p:spPr>
        <p:txBody>
          <a:bodyPr wrap="square" lIns="0" tIns="0" rIns="0" bIns="0">
            <a:spAutoFit/>
          </a:bodyPr>
          <a:lstStyle>
            <a:lvl1pPr>
              <a:defRPr sz="3200" b="1" i="0">
                <a:solidFill>
                  <a:srgbClr val="443947"/>
                </a:solidFill>
                <a:latin typeface="Verdana"/>
                <a:cs typeface="Verdana"/>
              </a:defRPr>
            </a:lvl1pPr>
          </a:lstStyle>
          <a:p>
            <a:endParaRPr dirty="0"/>
          </a:p>
        </p:txBody>
      </p:sp>
      <p:sp>
        <p:nvSpPr>
          <p:cNvPr id="3" name="Holder 3"/>
          <p:cNvSpPr>
            <a:spLocks noGrp="1"/>
          </p:cNvSpPr>
          <p:nvPr>
            <p:ph type="body" idx="1"/>
          </p:nvPr>
        </p:nvSpPr>
        <p:spPr>
          <a:xfrm>
            <a:off x="1212273" y="1701875"/>
            <a:ext cx="6719455" cy="276999"/>
          </a:xfrm>
          <a:prstGeom prst="rect">
            <a:avLst/>
          </a:prstGeom>
        </p:spPr>
        <p:txBody>
          <a:bodyPr wrap="square" lIns="0" tIns="0" rIns="0" bIns="0">
            <a:spAutoFit/>
          </a:bodyPr>
          <a:lstStyle>
            <a:lvl1pPr>
              <a:defRPr sz="1800" b="0" i="0">
                <a:solidFill>
                  <a:srgbClr val="443947"/>
                </a:solidFill>
                <a:latin typeface="Verdana"/>
                <a:cs typeface="Verdana"/>
              </a:defRPr>
            </a:lvl1pPr>
          </a:lstStyle>
          <a:p>
            <a:endParaRPr/>
          </a:p>
        </p:txBody>
      </p:sp>
      <p:sp>
        <p:nvSpPr>
          <p:cNvPr id="4" name="Holder 4"/>
          <p:cNvSpPr>
            <a:spLocks noGrp="1"/>
          </p:cNvSpPr>
          <p:nvPr>
            <p:ph type="ftr" sz="quarter" idx="5"/>
          </p:nvPr>
        </p:nvSpPr>
        <p:spPr>
          <a:xfrm>
            <a:off x="616527" y="6347866"/>
            <a:ext cx="1691409" cy="168648"/>
          </a:xfrm>
          <a:prstGeom prst="rect">
            <a:avLst/>
          </a:prstGeom>
        </p:spPr>
        <p:txBody>
          <a:bodyPr wrap="square" lIns="0" tIns="0" rIns="0" bIns="0">
            <a:spAutoFit/>
          </a:bodyPr>
          <a:lstStyle>
            <a:lvl1pPr>
              <a:defRPr sz="500" b="0" i="0">
                <a:solidFill>
                  <a:schemeClr val="tx1"/>
                </a:solidFill>
                <a:latin typeface="Arial Narrow"/>
                <a:cs typeface="Arial Narrow"/>
              </a:defRPr>
            </a:lvl1pPr>
          </a:lstStyle>
          <a:p>
            <a:pPr marL="11397">
              <a:lnSpc>
                <a:spcPts val="637"/>
              </a:lnSpc>
            </a:pPr>
            <a:r>
              <a:rPr lang="en-US" smtClean="0"/>
              <a:t>Co</a:t>
            </a:r>
            <a:r>
              <a:rPr lang="en-US" spc="-9" smtClean="0"/>
              <a:t>p</a:t>
            </a:r>
            <a:r>
              <a:rPr lang="en-US" smtClean="0"/>
              <a:t>yri</a:t>
            </a:r>
            <a:r>
              <a:rPr lang="en-US" spc="-4" smtClean="0"/>
              <a:t>g</a:t>
            </a:r>
            <a:r>
              <a:rPr lang="en-US" spc="-9" smtClean="0"/>
              <a:t>h</a:t>
            </a:r>
            <a:r>
              <a:rPr lang="en-US" smtClean="0"/>
              <a:t>t</a:t>
            </a:r>
            <a:r>
              <a:rPr lang="en-US" spc="-22" smtClean="0"/>
              <a:t> </a:t>
            </a:r>
            <a:r>
              <a:rPr lang="en-US" smtClean="0"/>
              <a:t>©</a:t>
            </a:r>
            <a:r>
              <a:rPr lang="en-US" spc="-22" smtClean="0"/>
              <a:t> </a:t>
            </a:r>
            <a:r>
              <a:rPr lang="en-US" smtClean="0"/>
              <a:t>2</a:t>
            </a:r>
            <a:r>
              <a:rPr lang="en-US" spc="-13" smtClean="0"/>
              <a:t>0</a:t>
            </a:r>
            <a:r>
              <a:rPr lang="en-US" spc="-18" smtClean="0"/>
              <a:t>1</a:t>
            </a:r>
            <a:r>
              <a:rPr lang="en-US" smtClean="0"/>
              <a:t>4</a:t>
            </a:r>
            <a:r>
              <a:rPr lang="en-US" spc="-22" smtClean="0"/>
              <a:t> </a:t>
            </a:r>
            <a:r>
              <a:rPr lang="en-US" spc="-13" smtClean="0"/>
              <a:t>K</a:t>
            </a:r>
            <a:r>
              <a:rPr lang="en-US" spc="-31" smtClean="0"/>
              <a:t>-</a:t>
            </a:r>
            <a:r>
              <a:rPr lang="en-US" spc="-22" smtClean="0"/>
              <a:t>1</a:t>
            </a:r>
            <a:r>
              <a:rPr lang="en-US" smtClean="0"/>
              <a:t>2</a:t>
            </a:r>
            <a:r>
              <a:rPr lang="en-US" spc="-22" smtClean="0"/>
              <a:t> </a:t>
            </a:r>
            <a:r>
              <a:rPr lang="en-US" spc="-4" smtClean="0"/>
              <a:t>Blue</a:t>
            </a:r>
            <a:r>
              <a:rPr lang="en-US" smtClean="0"/>
              <a:t>pr</a:t>
            </a:r>
            <a:r>
              <a:rPr lang="en-US" spc="-4" smtClean="0"/>
              <a:t>i</a:t>
            </a:r>
            <a:r>
              <a:rPr lang="en-US" spc="-9" smtClean="0"/>
              <a:t>n</a:t>
            </a:r>
            <a:r>
              <a:rPr lang="en-US" smtClean="0"/>
              <a:t>t.</a:t>
            </a:r>
          </a:p>
          <a:p>
            <a:pPr marL="11397">
              <a:lnSpc>
                <a:spcPts val="637"/>
              </a:lnSpc>
            </a:pPr>
            <a:r>
              <a:rPr lang="en-US" spc="-9" smtClean="0"/>
              <a:t>*</a:t>
            </a:r>
            <a:r>
              <a:rPr lang="en-US" spc="4" smtClean="0"/>
              <a:t>O</a:t>
            </a:r>
            <a:r>
              <a:rPr lang="en-US" smtClean="0"/>
              <a:t>t</a:t>
            </a:r>
            <a:r>
              <a:rPr lang="en-US" spc="-4" smtClean="0"/>
              <a:t>her</a:t>
            </a:r>
            <a:r>
              <a:rPr lang="en-US" spc="-22" smtClean="0"/>
              <a:t> </a:t>
            </a:r>
            <a:r>
              <a:rPr lang="en-US" spc="-4" smtClean="0"/>
              <a:t>na</a:t>
            </a:r>
            <a:r>
              <a:rPr lang="en-US" smtClean="0"/>
              <a:t>mes</a:t>
            </a:r>
            <a:r>
              <a:rPr lang="en-US" spc="-22" smtClean="0"/>
              <a:t> </a:t>
            </a:r>
            <a:r>
              <a:rPr lang="en-US" spc="-4" smtClean="0"/>
              <a:t>a</a:t>
            </a:r>
            <a:r>
              <a:rPr lang="en-US" smtClean="0"/>
              <a:t>nd</a:t>
            </a:r>
            <a:r>
              <a:rPr lang="en-US" spc="-22" smtClean="0"/>
              <a:t> </a:t>
            </a:r>
            <a:r>
              <a:rPr lang="en-US" spc="-4" smtClean="0"/>
              <a:t>bra</a:t>
            </a:r>
            <a:r>
              <a:rPr lang="en-US" smtClean="0"/>
              <a:t>n</a:t>
            </a:r>
            <a:r>
              <a:rPr lang="en-US" spc="-4" smtClean="0"/>
              <a:t>d</a:t>
            </a:r>
            <a:r>
              <a:rPr lang="en-US" smtClean="0"/>
              <a:t>s</a:t>
            </a:r>
            <a:r>
              <a:rPr lang="en-US" spc="-22" smtClean="0"/>
              <a:t> </a:t>
            </a:r>
            <a:r>
              <a:rPr lang="en-US" smtClean="0"/>
              <a:t>m</a:t>
            </a:r>
            <a:r>
              <a:rPr lang="en-US" spc="-9" smtClean="0"/>
              <a:t>a</a:t>
            </a:r>
            <a:r>
              <a:rPr lang="en-US" smtClean="0"/>
              <a:t>y</a:t>
            </a:r>
            <a:r>
              <a:rPr lang="en-US" spc="-22" smtClean="0"/>
              <a:t> </a:t>
            </a:r>
            <a:r>
              <a:rPr lang="en-US" smtClean="0"/>
              <a:t>be</a:t>
            </a:r>
            <a:r>
              <a:rPr lang="en-US" spc="-22" smtClean="0"/>
              <a:t> </a:t>
            </a:r>
            <a:r>
              <a:rPr lang="en-US" spc="4" smtClean="0"/>
              <a:t>c</a:t>
            </a:r>
            <a:r>
              <a:rPr lang="en-US" spc="-4" smtClean="0"/>
              <a:t>lai</a:t>
            </a:r>
            <a:r>
              <a:rPr lang="en-US" smtClean="0"/>
              <a:t>med</a:t>
            </a:r>
            <a:r>
              <a:rPr lang="en-US" spc="-22" smtClean="0"/>
              <a:t> </a:t>
            </a:r>
            <a:r>
              <a:rPr lang="en-US" spc="-4" smtClean="0"/>
              <a:t>a</a:t>
            </a:r>
            <a:r>
              <a:rPr lang="en-US" smtClean="0"/>
              <a:t>s</a:t>
            </a:r>
            <a:r>
              <a:rPr lang="en-US" spc="-22" smtClean="0"/>
              <a:t> </a:t>
            </a:r>
            <a:r>
              <a:rPr lang="en-US" smtClean="0"/>
              <a:t>t</a:t>
            </a:r>
            <a:r>
              <a:rPr lang="en-US" spc="-4" smtClean="0"/>
              <a:t>h</a:t>
            </a:r>
            <a:r>
              <a:rPr lang="en-US" smtClean="0"/>
              <a:t>e</a:t>
            </a:r>
            <a:r>
              <a:rPr lang="en-US" spc="-22" smtClean="0"/>
              <a:t> </a:t>
            </a:r>
            <a:r>
              <a:rPr lang="en-US" smtClean="0"/>
              <a:t>p</a:t>
            </a:r>
            <a:r>
              <a:rPr lang="en-US" spc="-4" smtClean="0"/>
              <a:t>r</a:t>
            </a:r>
            <a:r>
              <a:rPr lang="en-US" smtClean="0"/>
              <a:t>op</a:t>
            </a:r>
            <a:r>
              <a:rPr lang="en-US" spc="-4" smtClean="0"/>
              <a:t>e</a:t>
            </a:r>
            <a:r>
              <a:rPr lang="en-US" spc="4" smtClean="0"/>
              <a:t>r</a:t>
            </a:r>
            <a:r>
              <a:rPr lang="en-US" spc="9" smtClean="0"/>
              <a:t>t</a:t>
            </a:r>
            <a:r>
              <a:rPr lang="en-US" smtClean="0"/>
              <a:t>y</a:t>
            </a:r>
            <a:r>
              <a:rPr lang="en-US" spc="-22" smtClean="0"/>
              <a:t> </a:t>
            </a:r>
            <a:r>
              <a:rPr lang="en-US" spc="-4" smtClean="0"/>
              <a:t>o</a:t>
            </a:r>
            <a:r>
              <a:rPr lang="en-US" smtClean="0"/>
              <a:t>f</a:t>
            </a:r>
            <a:r>
              <a:rPr lang="en-US" spc="-22" smtClean="0"/>
              <a:t> </a:t>
            </a:r>
            <a:r>
              <a:rPr lang="en-US" spc="-4" smtClean="0"/>
              <a:t>o</a:t>
            </a:r>
            <a:r>
              <a:rPr lang="en-US" smtClean="0"/>
              <a:t>t</a:t>
            </a:r>
            <a:r>
              <a:rPr lang="en-US" spc="-4" smtClean="0"/>
              <a:t>her</a:t>
            </a:r>
            <a:r>
              <a:rPr lang="en-US" smtClean="0"/>
              <a:t>s</a:t>
            </a:r>
            <a:endParaRPr lang="en-US" dirty="0"/>
          </a:p>
        </p:txBody>
      </p:sp>
      <p:sp>
        <p:nvSpPr>
          <p:cNvPr id="5" name="Holder 5"/>
          <p:cNvSpPr>
            <a:spLocks noGrp="1"/>
          </p:cNvSpPr>
          <p:nvPr>
            <p:ph type="dt" sz="half" idx="6"/>
          </p:nvPr>
        </p:nvSpPr>
        <p:spPr>
          <a:xfrm>
            <a:off x="7398790" y="6372356"/>
            <a:ext cx="1090468" cy="92333"/>
          </a:xfrm>
          <a:prstGeom prst="rect">
            <a:avLst/>
          </a:prstGeom>
        </p:spPr>
        <p:txBody>
          <a:bodyPr wrap="square" lIns="0" tIns="0" rIns="0" bIns="0">
            <a:spAutoFit/>
          </a:bodyPr>
          <a:lstStyle>
            <a:lvl1pPr>
              <a:defRPr sz="600" b="1" i="0">
                <a:solidFill>
                  <a:srgbClr val="5B5A59"/>
                </a:solidFill>
                <a:latin typeface="Verdana"/>
                <a:cs typeface="Verdana"/>
              </a:defRPr>
            </a:lvl1pPr>
          </a:lstStyle>
          <a:p>
            <a:pPr marL="11397"/>
            <a:r>
              <a:rPr lang="en-US" spc="-4" dirty="0" smtClean="0"/>
              <a:t>www.k12blueprint.com</a:t>
            </a:r>
            <a:endParaRPr lang="en-US" spc="-4" dirty="0"/>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latin typeface="Verdana"/>
              </a:defRPr>
            </a:lvl1pPr>
          </a:lstStyle>
          <a:p>
            <a:fld id="{B6F15528-21DE-4FAA-801E-634DDDAF4B2B}" type="slidenum">
              <a:rPr lang="uk-UA" smtClean="0"/>
              <a:pPr/>
              <a:t>‹#›</a:t>
            </a:fld>
            <a:endParaRPr lang="uk-UA" dirty="0"/>
          </a:p>
        </p:txBody>
      </p:sp>
    </p:spTree>
    <p:extLst>
      <p:ext uri="{BB962C8B-B14F-4D97-AF65-F5344CB8AC3E}">
        <p14:creationId xmlns:p14="http://schemas.microsoft.com/office/powerpoint/2010/main" val="27634173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txStyles>
    <p:titleStyle>
      <a:lvl1pPr>
        <a:defRPr>
          <a:latin typeface="+mj-lt"/>
          <a:ea typeface="+mj-ea"/>
          <a:cs typeface="+mj-cs"/>
        </a:defRPr>
      </a:lvl1pPr>
    </p:titleStyle>
    <p:bodyStyle>
      <a:lvl1pPr marL="0">
        <a:defRPr>
          <a:latin typeface="+mn-lt"/>
          <a:ea typeface="+mn-ea"/>
          <a:cs typeface="+mn-cs"/>
        </a:defRPr>
      </a:lvl1pPr>
      <a:lvl2pPr marL="410291">
        <a:defRPr>
          <a:latin typeface="+mn-lt"/>
          <a:ea typeface="+mn-ea"/>
          <a:cs typeface="+mn-cs"/>
        </a:defRPr>
      </a:lvl2pPr>
      <a:lvl3pPr marL="820583">
        <a:defRPr>
          <a:latin typeface="+mn-lt"/>
          <a:ea typeface="+mn-ea"/>
          <a:cs typeface="+mn-cs"/>
        </a:defRPr>
      </a:lvl3pPr>
      <a:lvl4pPr marL="1230874">
        <a:defRPr>
          <a:latin typeface="+mn-lt"/>
          <a:ea typeface="+mn-ea"/>
          <a:cs typeface="+mn-cs"/>
        </a:defRPr>
      </a:lvl4pPr>
      <a:lvl5pPr marL="1641165">
        <a:defRPr>
          <a:latin typeface="+mn-lt"/>
          <a:ea typeface="+mn-ea"/>
          <a:cs typeface="+mn-cs"/>
        </a:defRPr>
      </a:lvl5pPr>
      <a:lvl6pPr marL="2051456">
        <a:defRPr>
          <a:latin typeface="+mn-lt"/>
          <a:ea typeface="+mn-ea"/>
          <a:cs typeface="+mn-cs"/>
        </a:defRPr>
      </a:lvl6pPr>
      <a:lvl7pPr marL="2461748">
        <a:defRPr>
          <a:latin typeface="+mn-lt"/>
          <a:ea typeface="+mn-ea"/>
          <a:cs typeface="+mn-cs"/>
        </a:defRPr>
      </a:lvl7pPr>
      <a:lvl8pPr marL="2872039">
        <a:defRPr>
          <a:latin typeface="+mn-lt"/>
          <a:ea typeface="+mn-ea"/>
          <a:cs typeface="+mn-cs"/>
        </a:defRPr>
      </a:lvl8pPr>
      <a:lvl9pPr marL="3282330">
        <a:defRPr>
          <a:latin typeface="+mn-lt"/>
          <a:ea typeface="+mn-ea"/>
          <a:cs typeface="+mn-cs"/>
        </a:defRPr>
      </a:lvl9pPr>
    </p:bodyStyle>
    <p:otherStyle>
      <a:lvl1pPr marL="0">
        <a:defRPr>
          <a:latin typeface="+mn-lt"/>
          <a:ea typeface="+mn-ea"/>
          <a:cs typeface="+mn-cs"/>
        </a:defRPr>
      </a:lvl1pPr>
      <a:lvl2pPr marL="410291">
        <a:defRPr>
          <a:latin typeface="+mn-lt"/>
          <a:ea typeface="+mn-ea"/>
          <a:cs typeface="+mn-cs"/>
        </a:defRPr>
      </a:lvl2pPr>
      <a:lvl3pPr marL="820583">
        <a:defRPr>
          <a:latin typeface="+mn-lt"/>
          <a:ea typeface="+mn-ea"/>
          <a:cs typeface="+mn-cs"/>
        </a:defRPr>
      </a:lvl3pPr>
      <a:lvl4pPr marL="1230874">
        <a:defRPr>
          <a:latin typeface="+mn-lt"/>
          <a:ea typeface="+mn-ea"/>
          <a:cs typeface="+mn-cs"/>
        </a:defRPr>
      </a:lvl4pPr>
      <a:lvl5pPr marL="1641165">
        <a:defRPr>
          <a:latin typeface="+mn-lt"/>
          <a:ea typeface="+mn-ea"/>
          <a:cs typeface="+mn-cs"/>
        </a:defRPr>
      </a:lvl5pPr>
      <a:lvl6pPr marL="2051456">
        <a:defRPr>
          <a:latin typeface="+mn-lt"/>
          <a:ea typeface="+mn-ea"/>
          <a:cs typeface="+mn-cs"/>
        </a:defRPr>
      </a:lvl6pPr>
      <a:lvl7pPr marL="2461748">
        <a:defRPr>
          <a:latin typeface="+mn-lt"/>
          <a:ea typeface="+mn-ea"/>
          <a:cs typeface="+mn-cs"/>
        </a:defRPr>
      </a:lvl7pPr>
      <a:lvl8pPr marL="2872039">
        <a:defRPr>
          <a:latin typeface="+mn-lt"/>
          <a:ea typeface="+mn-ea"/>
          <a:cs typeface="+mn-cs"/>
        </a:defRPr>
      </a:lvl8pPr>
      <a:lvl9pPr marL="328233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k12blueprint.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hyperlink" Target="http://www.k12blueprint.com/" TargetMode="External"/><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 Id="rId3" Type="http://schemas.openxmlformats.org/officeDocument/2006/relationships/hyperlink" Target="http://www.k12blueprint.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 Id="rId3" Type="http://schemas.openxmlformats.org/officeDocument/2006/relationships/hyperlink" Target="http://www.k12blueprint.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 Id="rId3" Type="http://schemas.openxmlformats.org/officeDocument/2006/relationships/hyperlink" Target="http://www.k12blueprint.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 Id="rId3" Type="http://schemas.openxmlformats.org/officeDocument/2006/relationships/hyperlink" Target="http://www.k12blueprint.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k12blueprint.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k12blueprint.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k12blueprint.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k12blueprint.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k12blueprin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k12blueprint.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k12blueprint.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k12blueprint.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k12blueprint.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k12blueprint.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k12blueprint.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k12blueprint.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www.k12blueprint.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k12blueprint.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k12blueprint.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k12blueprint.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k12blueprint.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k12blueprint.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k12blueprint.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k12blueprint.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k12blueprint.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k12blueprint.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k12blueprint.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k12blueprint.co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k12blueprint.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k12blueprint.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k12blueprint.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www.k12blueprint.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hyperlink" Target="http://www.k12blueprint.com/"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www.k12blueprint.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hyperlink" Target="http://www.k12blueprint.com/"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k12blueprint.co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k12blueprint.com/"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k12blueprint.co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www.k12blueprint.com/"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www.k12blueprint.co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k12blueprint.com/"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k12blueprint.com/"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hyperlink" Target="http://www.k12blueprint.com/" TargetMode="Externa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hyperlink" Target="http://www.k12blueprint.com/"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www.k12blueprint.com/"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www.k12blueprint.co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hyperlink" Target="http://www.k12blueprint.com/" TargetMode="External"/><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hyperlink" Target="http://www.k12blueprint.com/" TargetMode="Externa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www.k12blueprint.com/"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www.k12blueprint.co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www.k12blueprint.com/"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www.k12blueprint.com/"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www.k12blueprint.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www.k12blueprint.com/"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hyperlink" Target="http://www.k12blueprint.com/" TargetMode="External"/><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1.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hyperlink" Target="http://www.k12blueprint.com/" TargetMode="External"/><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www.k12blueprint.com/"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k12blueprint.com/"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k12blueprint.com/"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hyperlink" Target="http://www.k12blueprint.com/" TargetMode="External"/><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6.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hyperlink" Target="http://www.k12blueprint.com/" TargetMode="External"/><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www.k12blueprint.com/"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http://www.k12blueprint.com/"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www.k12blueprint.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k12blueprint.com/"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www.k12blueprint.com/"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www.k12blueprint.com/"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hyperlink" Target="http://www.k12blueprint.com/" TargetMode="External"/><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hyperlink" Target="http://www.k12blueprint.com/"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hyperlink" Target="http://www.k12blueprint.com/"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www.k12blueprint.com/" TargetMode="External"/><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www.k12blueprint.com/" TargetMode="External"/><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www.k12blueprint.com/" TargetMode="External"/><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www.k12blueprint.com/" TargetMode="External"/><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www.k12blueprint.com/" TargetMode="External"/><Relationship Id="rId1" Type="http://schemas.openxmlformats.org/officeDocument/2006/relationships/slideLayout" Target="../slideLayouts/slideLayout6.xml"/><Relationship Id="rId2" Type="http://schemas.openxmlformats.org/officeDocument/2006/relationships/hyperlink" Target="http://www.k12blueprint.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http://www.k12blueprint.com/" TargetMode="Externa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k12blueprint.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k12blueprin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7"/>
          <p:cNvSpPr txBox="1">
            <a:spLocks/>
          </p:cNvSpPr>
          <p:nvPr/>
        </p:nvSpPr>
        <p:spPr>
          <a:xfrm>
            <a:off x="79372" y="2034176"/>
            <a:ext cx="8720181" cy="3234857"/>
          </a:xfrm>
          <a:prstGeom prst="rect">
            <a:avLst/>
          </a:prstGeom>
          <a:noFill/>
          <a:ln>
            <a:noFill/>
          </a:ln>
        </p:spPr>
        <p:txBody>
          <a:bodyPr lIns="91425" tIns="45700" rIns="91425" bIns="45700" anchor="ctr" anchorCtr="0">
            <a:noAutofit/>
          </a:bodyPr>
          <a:lstStyle>
            <a:lvl1pPr algn="l" rtl="0" eaLnBrk="1" fontAlgn="base" hangingPunct="1">
              <a:spcBef>
                <a:spcPct val="0"/>
              </a:spcBef>
              <a:spcAft>
                <a:spcPct val="0"/>
              </a:spcAft>
              <a:defRPr sz="3600" b="0" i="0">
                <a:solidFill>
                  <a:schemeClr val="tx1">
                    <a:lumMod val="50000"/>
                    <a:lumOff val="50000"/>
                  </a:schemeClr>
                </a:solidFill>
                <a:latin typeface="Helvetica Light"/>
                <a:ea typeface="+mj-ea"/>
                <a:cs typeface="Helvetica Light"/>
              </a:defRPr>
            </a:lvl1pPr>
            <a:lvl2pPr algn="ctr" rtl="0" eaLnBrk="1" fontAlgn="base" hangingPunct="1">
              <a:spcBef>
                <a:spcPct val="0"/>
              </a:spcBef>
              <a:spcAft>
                <a:spcPct val="0"/>
              </a:spcAft>
              <a:defRPr sz="4400">
                <a:solidFill>
                  <a:schemeClr val="tx2"/>
                </a:solidFill>
                <a:latin typeface="Zurich BT" charset="0"/>
                <a:ea typeface="ＭＳ Ｐゴシック" charset="0"/>
              </a:defRPr>
            </a:lvl2pPr>
            <a:lvl3pPr algn="ctr" rtl="0" eaLnBrk="1" fontAlgn="base" hangingPunct="1">
              <a:spcBef>
                <a:spcPct val="0"/>
              </a:spcBef>
              <a:spcAft>
                <a:spcPct val="0"/>
              </a:spcAft>
              <a:defRPr sz="4400">
                <a:solidFill>
                  <a:schemeClr val="tx2"/>
                </a:solidFill>
                <a:latin typeface="Zurich BT" charset="0"/>
                <a:ea typeface="ＭＳ Ｐゴシック" charset="0"/>
              </a:defRPr>
            </a:lvl3pPr>
            <a:lvl4pPr algn="ctr" rtl="0" eaLnBrk="1" fontAlgn="base" hangingPunct="1">
              <a:spcBef>
                <a:spcPct val="0"/>
              </a:spcBef>
              <a:spcAft>
                <a:spcPct val="0"/>
              </a:spcAft>
              <a:defRPr sz="4400">
                <a:solidFill>
                  <a:schemeClr val="tx2"/>
                </a:solidFill>
                <a:latin typeface="Zurich BT" charset="0"/>
                <a:ea typeface="ＭＳ Ｐゴシック" charset="0"/>
              </a:defRPr>
            </a:lvl4pPr>
            <a:lvl5pPr algn="ctr" rtl="0" eaLnBrk="1" fontAlgn="base" hangingPunct="1">
              <a:spcBef>
                <a:spcPct val="0"/>
              </a:spcBef>
              <a:spcAft>
                <a:spcPct val="0"/>
              </a:spcAft>
              <a:defRPr sz="4400">
                <a:solidFill>
                  <a:schemeClr val="tx2"/>
                </a:solidFill>
                <a:latin typeface="Zurich BT" charset="0"/>
                <a:ea typeface="ＭＳ Ｐゴシック" charset="0"/>
              </a:defRPr>
            </a:lvl5pPr>
            <a:lvl6pPr marL="457200" algn="ctr" rtl="0" eaLnBrk="1" fontAlgn="base" hangingPunct="1">
              <a:spcBef>
                <a:spcPct val="0"/>
              </a:spcBef>
              <a:spcAft>
                <a:spcPct val="0"/>
              </a:spcAft>
              <a:defRPr sz="4400">
                <a:solidFill>
                  <a:schemeClr val="tx2"/>
                </a:solidFill>
                <a:latin typeface="Zurich BT" charset="0"/>
                <a:ea typeface="ＭＳ Ｐゴシック" charset="0"/>
              </a:defRPr>
            </a:lvl6pPr>
            <a:lvl7pPr marL="914400" algn="ctr" rtl="0" eaLnBrk="1" fontAlgn="base" hangingPunct="1">
              <a:spcBef>
                <a:spcPct val="0"/>
              </a:spcBef>
              <a:spcAft>
                <a:spcPct val="0"/>
              </a:spcAft>
              <a:defRPr sz="4400">
                <a:solidFill>
                  <a:schemeClr val="tx2"/>
                </a:solidFill>
                <a:latin typeface="Zurich BT" charset="0"/>
                <a:ea typeface="ＭＳ Ｐゴシック" charset="0"/>
              </a:defRPr>
            </a:lvl7pPr>
            <a:lvl8pPr marL="1371600" algn="ctr" rtl="0" eaLnBrk="1" fontAlgn="base" hangingPunct="1">
              <a:spcBef>
                <a:spcPct val="0"/>
              </a:spcBef>
              <a:spcAft>
                <a:spcPct val="0"/>
              </a:spcAft>
              <a:defRPr sz="4400">
                <a:solidFill>
                  <a:schemeClr val="tx2"/>
                </a:solidFill>
                <a:latin typeface="Zurich BT" charset="0"/>
                <a:ea typeface="ＭＳ Ｐゴシック" charset="0"/>
              </a:defRPr>
            </a:lvl8pPr>
            <a:lvl9pPr marL="1828800" algn="ctr" rtl="0" eaLnBrk="1" fontAlgn="base" hangingPunct="1">
              <a:spcBef>
                <a:spcPct val="0"/>
              </a:spcBef>
              <a:spcAft>
                <a:spcPct val="0"/>
              </a:spcAft>
              <a:defRPr sz="4400">
                <a:solidFill>
                  <a:schemeClr val="tx2"/>
                </a:solidFill>
                <a:latin typeface="Zurich BT" charset="0"/>
                <a:ea typeface="ＭＳ Ｐゴシック" charset="0"/>
              </a:defRPr>
            </a:lvl9pPr>
          </a:lstStyle>
          <a:p>
            <a:pPr marL="798512" indent="-11112">
              <a:spcBef>
                <a:spcPts val="0"/>
              </a:spcBef>
              <a:spcAft>
                <a:spcPts val="0"/>
              </a:spcAft>
              <a:buSzPct val="25000"/>
            </a:pPr>
            <a:r>
              <a:rPr lang="en-US" sz="5400" b="1" dirty="0" smtClean="0">
                <a:solidFill>
                  <a:srgbClr val="443947"/>
                </a:solidFill>
                <a:latin typeface="Open Sans"/>
                <a:ea typeface="Open Sans"/>
                <a:cs typeface="Open Sans"/>
                <a:sym typeface="Open Sans"/>
              </a:rPr>
              <a:t>Personalized Learning</a:t>
            </a:r>
            <a:endParaRPr lang="en-US" sz="5400" b="1" dirty="0">
              <a:solidFill>
                <a:srgbClr val="443947"/>
              </a:solidFill>
              <a:latin typeface="Open Sans"/>
              <a:ea typeface="Open Sans"/>
              <a:cs typeface="Open Sans"/>
              <a:sym typeface="Open Sans"/>
            </a:endParaRPr>
          </a:p>
        </p:txBody>
      </p:sp>
      <p:sp>
        <p:nvSpPr>
          <p:cNvPr id="4"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5"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2"/>
              </a:rPr>
              <a:t>www.k12blueprint.com</a:t>
            </a:r>
          </a:p>
        </p:txBody>
      </p:sp>
    </p:spTree>
    <p:extLst>
      <p:ext uri="{BB962C8B-B14F-4D97-AF65-F5344CB8AC3E}">
        <p14:creationId xmlns:p14="http://schemas.microsoft.com/office/powerpoint/2010/main" val="1317109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75220" y="299566"/>
            <a:ext cx="9181610" cy="704328"/>
          </a:xfrm>
          <a:prstGeom prst="rect">
            <a:avLst/>
          </a:prstGeom>
        </p:spPr>
        <p:txBody>
          <a:bodyPr/>
          <a:lstStyle>
            <a:defPPr marR="0" algn="l" rtl="0">
              <a:lnSpc>
                <a:spcPct val="100000"/>
              </a:lnSpc>
              <a:spcBef>
                <a:spcPts val="0"/>
              </a:spcBef>
              <a:spcAft>
                <a:spcPts val="0"/>
              </a:spcAft>
              <a:defRPr/>
            </a:defPPr>
            <a:lvl1pPr algn="ctr">
              <a:defRPr sz="4000" b="1">
                <a:solidFill>
                  <a:schemeClr val="bg1"/>
                </a:solidFill>
              </a:defRPr>
            </a:lvl1pPr>
          </a:lstStyle>
          <a:p>
            <a:endParaRPr lang="en-US" sz="3200" b="0" kern="0" dirty="0">
              <a:solidFill>
                <a:srgbClr val="01453D"/>
              </a:solidFill>
              <a:latin typeface="Open Sans"/>
              <a:cs typeface="Open Sans"/>
              <a:sym typeface="Arial"/>
              <a:rtl val="0"/>
            </a:endParaRPr>
          </a:p>
        </p:txBody>
      </p:sp>
      <p:sp>
        <p:nvSpPr>
          <p:cNvPr id="6" name="Round Same Side Corner Rectangle 5"/>
          <p:cNvSpPr/>
          <p:nvPr/>
        </p:nvSpPr>
        <p:spPr>
          <a:xfrm>
            <a:off x="-1493296" y="1160544"/>
            <a:ext cx="2558808" cy="694643"/>
          </a:xfrm>
          <a:prstGeom prst="round2SameRect">
            <a:avLst>
              <a:gd name="adj1" fmla="val 50000"/>
              <a:gd name="adj2" fmla="val 0"/>
            </a:avLst>
          </a:prstGeom>
          <a:noFill/>
          <a:ln w="3175" cap="flat" cmpd="sng" algn="ctr">
            <a:noFill/>
            <a:prstDash val="solid"/>
            <a:round/>
            <a:headEnd type="none" w="sm" len="sm"/>
            <a:tailEnd type="none" w="sm" len="sm"/>
          </a:ln>
          <a:effectLst/>
        </p:spPr>
        <p:txBody>
          <a:bodyPr vert="horz" wrap="none" lIns="121920" tIns="60960" rIns="121920" bIns="60960" numCol="1" rtlCol="0" anchor="ctr" anchorCtr="0" compatLnSpc="1">
            <a:prstTxWarp prst="textNoShape">
              <a:avLst/>
            </a:prstTxWarp>
          </a:bodyPr>
          <a:lstStyle/>
          <a:p>
            <a:pPr algn="ctr"/>
            <a:endParaRPr lang="en-US" sz="2400" b="1" kern="0" dirty="0">
              <a:solidFill>
                <a:srgbClr val="0070C0"/>
              </a:solidFill>
              <a:latin typeface="Intel Clear" panose="020B0604020203020204" pitchFamily="34" charset="0"/>
              <a:cs typeface="Verdana"/>
              <a:sym typeface="Arial"/>
              <a:rtl val="0"/>
            </a:endParaRPr>
          </a:p>
        </p:txBody>
      </p:sp>
      <p:sp>
        <p:nvSpPr>
          <p:cNvPr id="7" name="Rounded Rectangle 6"/>
          <p:cNvSpPr/>
          <p:nvPr/>
        </p:nvSpPr>
        <p:spPr>
          <a:xfrm>
            <a:off x="-1501772" y="1828997"/>
            <a:ext cx="2558805" cy="2117555"/>
          </a:xfrm>
          <a:prstGeom prst="roundRect">
            <a:avLst>
              <a:gd name="adj" fmla="val 13212"/>
            </a:avLst>
          </a:prstGeom>
          <a:noFill/>
          <a:ln w="25400" cap="flat" cmpd="sng" algn="ctr">
            <a:noFill/>
            <a:prstDash val="solid"/>
            <a:round/>
            <a:headEnd type="none" w="sm" len="sm"/>
            <a:tailEnd type="none" w="sm" len="sm"/>
          </a:ln>
          <a:effectLst/>
        </p:spPr>
        <p:txBody>
          <a:bodyPr vert="horz" wrap="none" lIns="121920" tIns="60960" rIns="121920" bIns="60960" numCol="1" rtlCol="0" anchor="ctr" anchorCtr="0" compatLnSpc="1">
            <a:prstTxWarp prst="textNoShape">
              <a:avLst/>
            </a:prstTxWarp>
          </a:bodyPr>
          <a:lstStyle/>
          <a:p>
            <a:pPr algn="ctr" eaLnBrk="0" fontAlgn="base" hangingPunct="0">
              <a:spcBef>
                <a:spcPct val="0"/>
              </a:spcBef>
              <a:spcAft>
                <a:spcPct val="0"/>
              </a:spcAft>
            </a:pPr>
            <a:endParaRPr lang="en-US" sz="2133" b="1" kern="0">
              <a:solidFill>
                <a:srgbClr val="0070C0"/>
              </a:solidFill>
              <a:latin typeface="Intel Clear" panose="020B0604020203020204" pitchFamily="34" charset="0"/>
              <a:cs typeface="Arial" pitchFamily="34" charset="0"/>
              <a:sym typeface="Arial"/>
              <a:rtl val="0"/>
            </a:endParaRPr>
          </a:p>
        </p:txBody>
      </p:sp>
      <p:sp>
        <p:nvSpPr>
          <p:cNvPr id="10" name="Rounded Rectangle 9"/>
          <p:cNvSpPr/>
          <p:nvPr/>
        </p:nvSpPr>
        <p:spPr>
          <a:xfrm>
            <a:off x="4187073" y="2583132"/>
            <a:ext cx="1983616" cy="2266809"/>
          </a:xfrm>
          <a:prstGeom prst="roundRect">
            <a:avLst>
              <a:gd name="adj" fmla="val 13951"/>
            </a:avLst>
          </a:prstGeom>
          <a:noFill/>
          <a:ln w="25400" cap="flat" cmpd="sng" algn="ctr">
            <a:noFill/>
            <a:prstDash val="solid"/>
            <a:round/>
            <a:headEnd type="none" w="sm" len="sm"/>
            <a:tailEnd type="none" w="sm" len="sm"/>
          </a:ln>
          <a:effectLst/>
        </p:spPr>
        <p:txBody>
          <a:bodyPr vert="horz" wrap="none" lIns="121920" tIns="60960" rIns="121920" bIns="60960" numCol="1" rtlCol="0" anchor="ctr" anchorCtr="0" compatLnSpc="1">
            <a:prstTxWarp prst="textNoShape">
              <a:avLst/>
            </a:prstTxWarp>
          </a:bodyPr>
          <a:lstStyle/>
          <a:p>
            <a:pPr algn="ctr" eaLnBrk="0" fontAlgn="base" hangingPunct="0">
              <a:spcBef>
                <a:spcPct val="0"/>
              </a:spcBef>
              <a:spcAft>
                <a:spcPct val="0"/>
              </a:spcAft>
            </a:pPr>
            <a:endParaRPr lang="en-US" sz="2133" b="1" kern="0">
              <a:solidFill>
                <a:srgbClr val="0070C0"/>
              </a:solidFill>
              <a:latin typeface="Intel Clear" panose="020B0604020203020204" pitchFamily="34" charset="0"/>
              <a:cs typeface="Arial" pitchFamily="34" charset="0"/>
              <a:sym typeface="Arial"/>
              <a:rtl val="0"/>
            </a:endParaRPr>
          </a:p>
        </p:txBody>
      </p:sp>
      <p:sp>
        <p:nvSpPr>
          <p:cNvPr id="4" name="Title 3"/>
          <p:cNvSpPr>
            <a:spLocks noGrp="1"/>
          </p:cNvSpPr>
          <p:nvPr>
            <p:ph type="title"/>
          </p:nvPr>
        </p:nvSpPr>
        <p:spPr>
          <a:xfrm>
            <a:off x="699584" y="986085"/>
            <a:ext cx="7744834" cy="430887"/>
          </a:xfrm>
        </p:spPr>
        <p:txBody>
          <a:bodyPr/>
          <a:lstStyle/>
          <a:p>
            <a:r>
              <a:rPr lang="en-US" sz="2800" b="0" dirty="0">
                <a:solidFill>
                  <a:srgbClr val="01453D"/>
                </a:solidFill>
                <a:sym typeface="Arial"/>
                <a:rtl val="0"/>
              </a:rPr>
              <a:t>A Tale of Two Classrooms</a:t>
            </a:r>
            <a:endParaRPr lang="en-US" sz="2800" b="0" dirty="0">
              <a:solidFill>
                <a:srgbClr val="01453D"/>
              </a:solidFill>
              <a:sym typeface="Arial"/>
              <a:rtl val="0"/>
            </a:endParaRPr>
          </a:p>
        </p:txBody>
      </p:sp>
      <p:sp>
        <p:nvSpPr>
          <p:cNvPr id="11" name="Slide Number Placeholder 1"/>
          <p:cNvSpPr>
            <a:spLocks noGrp="1"/>
          </p:cNvSpPr>
          <p:nvPr>
            <p:ph type="sldNum" sz="quarter" idx="7"/>
          </p:nvPr>
        </p:nvSpPr>
        <p:spPr>
          <a:prstGeom prst="rect">
            <a:avLst/>
          </a:prstGeom>
        </p:spPr>
        <p:txBody>
          <a:bodyPr/>
          <a:lstStyle/>
          <a:p>
            <a:fld id="{EE2556C5-CE8C-6547-B838-EA80C61A4AF7}" type="slidenum">
              <a:rPr lang="en-US" smtClean="0">
                <a:solidFill>
                  <a:prstClr val="white"/>
                </a:solidFill>
              </a:rPr>
              <a:pPr/>
              <a:t>10</a:t>
            </a:fld>
            <a:endParaRPr lang="en-US">
              <a:solidFill>
                <a:prstClr val="white"/>
              </a:solidFill>
            </a:endParaRPr>
          </a:p>
        </p:txBody>
      </p:sp>
      <p:sp>
        <p:nvSpPr>
          <p:cNvPr id="5" name="TextBox 4"/>
          <p:cNvSpPr txBox="1"/>
          <p:nvPr/>
        </p:nvSpPr>
        <p:spPr>
          <a:xfrm>
            <a:off x="1172974" y="1905774"/>
            <a:ext cx="6818257" cy="923330"/>
          </a:xfrm>
          <a:prstGeom prst="rect">
            <a:avLst/>
          </a:prstGeom>
          <a:noFill/>
        </p:spPr>
        <p:txBody>
          <a:bodyPr wrap="square" rtlCol="0">
            <a:spAutoFit/>
          </a:bodyPr>
          <a:lstStyle/>
          <a:p>
            <a:r>
              <a:rPr lang="en-US" dirty="0" smtClean="0">
                <a:latin typeface="Verdana"/>
                <a:cs typeface="Verdana"/>
              </a:rPr>
              <a:t>Megan and Tyler are middle school students in earth science classes at two different schools studying tectonic plate theory.</a:t>
            </a:r>
            <a:endParaRPr lang="en-US" dirty="0">
              <a:latin typeface="Verdana"/>
              <a:cs typeface="Verdana"/>
            </a:endParaRPr>
          </a:p>
        </p:txBody>
      </p:sp>
      <p:pic>
        <p:nvPicPr>
          <p:cNvPr id="9" name="Picture 8" descr="Schoolhous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458" y="2805587"/>
            <a:ext cx="1595895" cy="1595895"/>
          </a:xfrm>
          <a:prstGeom prst="rect">
            <a:avLst/>
          </a:prstGeom>
        </p:spPr>
      </p:pic>
      <p:sp>
        <p:nvSpPr>
          <p:cNvPr id="12" name="TextBox 11"/>
          <p:cNvSpPr txBox="1"/>
          <p:nvPr/>
        </p:nvSpPr>
        <p:spPr>
          <a:xfrm>
            <a:off x="1285612" y="4401482"/>
            <a:ext cx="2598615" cy="1200329"/>
          </a:xfrm>
          <a:prstGeom prst="rect">
            <a:avLst/>
          </a:prstGeom>
          <a:noFill/>
        </p:spPr>
        <p:txBody>
          <a:bodyPr wrap="square" rtlCol="0">
            <a:spAutoFit/>
          </a:bodyPr>
          <a:lstStyle/>
          <a:p>
            <a:r>
              <a:rPr lang="en-US" dirty="0">
                <a:solidFill>
                  <a:schemeClr val="bg1">
                    <a:lumMod val="50000"/>
                  </a:schemeClr>
                </a:solidFill>
                <a:latin typeface="Verdana"/>
                <a:cs typeface="Verdana"/>
              </a:rPr>
              <a:t>Megan’s school takes a traditional approach to </a:t>
            </a:r>
            <a:r>
              <a:rPr lang="en-US" dirty="0" smtClean="0">
                <a:solidFill>
                  <a:schemeClr val="bg1">
                    <a:lumMod val="50000"/>
                  </a:schemeClr>
                </a:solidFill>
                <a:latin typeface="Verdana"/>
                <a:cs typeface="Verdana"/>
              </a:rPr>
              <a:t>instruction.</a:t>
            </a:r>
            <a:endParaRPr lang="en-US" dirty="0">
              <a:solidFill>
                <a:schemeClr val="bg1">
                  <a:lumMod val="50000"/>
                </a:schemeClr>
              </a:solidFill>
              <a:latin typeface="Verdana"/>
              <a:cs typeface="Verdana"/>
            </a:endParaRPr>
          </a:p>
        </p:txBody>
      </p:sp>
      <p:sp>
        <p:nvSpPr>
          <p:cNvPr id="14" name="TextBox 13"/>
          <p:cNvSpPr txBox="1"/>
          <p:nvPr/>
        </p:nvSpPr>
        <p:spPr>
          <a:xfrm>
            <a:off x="4904128" y="4386119"/>
            <a:ext cx="2533121" cy="1477328"/>
          </a:xfrm>
          <a:prstGeom prst="rect">
            <a:avLst/>
          </a:prstGeom>
          <a:noFill/>
        </p:spPr>
        <p:txBody>
          <a:bodyPr wrap="square" rtlCol="0">
            <a:spAutoFit/>
          </a:bodyPr>
          <a:lstStyle/>
          <a:p>
            <a:r>
              <a:rPr lang="en-US" dirty="0" smtClean="0">
                <a:solidFill>
                  <a:srgbClr val="7F7F7F"/>
                </a:solidFill>
                <a:latin typeface="Verdana"/>
                <a:cs typeface="Verdana"/>
              </a:rPr>
              <a:t>Tyler’s </a:t>
            </a:r>
            <a:r>
              <a:rPr lang="en-US" dirty="0">
                <a:solidFill>
                  <a:srgbClr val="7F7F7F"/>
                </a:solidFill>
                <a:latin typeface="Verdana"/>
                <a:cs typeface="Verdana"/>
              </a:rPr>
              <a:t>school uses </a:t>
            </a:r>
            <a:r>
              <a:rPr lang="en-US" dirty="0" smtClean="0">
                <a:solidFill>
                  <a:srgbClr val="7F7F7F"/>
                </a:solidFill>
                <a:latin typeface="Verdana"/>
                <a:cs typeface="Verdana"/>
              </a:rPr>
              <a:t>a 1 :</a:t>
            </a:r>
            <a:r>
              <a:rPr lang="en-US" dirty="0">
                <a:solidFill>
                  <a:srgbClr val="7F7F7F"/>
                </a:solidFill>
                <a:latin typeface="Verdana"/>
                <a:cs typeface="Verdana"/>
              </a:rPr>
              <a:t>1 computing model to personalize </a:t>
            </a:r>
            <a:r>
              <a:rPr lang="en-US" dirty="0" smtClean="0">
                <a:solidFill>
                  <a:srgbClr val="7F7F7F"/>
                </a:solidFill>
                <a:latin typeface="Verdana"/>
                <a:cs typeface="Verdana"/>
              </a:rPr>
              <a:t>learning.</a:t>
            </a:r>
            <a:endParaRPr lang="en-US" dirty="0">
              <a:solidFill>
                <a:srgbClr val="7F7F7F"/>
              </a:solidFill>
              <a:latin typeface="Verdana"/>
              <a:cs typeface="Verdana"/>
            </a:endParaRPr>
          </a:p>
        </p:txBody>
      </p:sp>
      <p:pic>
        <p:nvPicPr>
          <p:cNvPr id="15" name="Picture 14" descr="ML-1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1628" y="3065730"/>
            <a:ext cx="1898121" cy="1265414"/>
          </a:xfrm>
          <a:prstGeom prst="rect">
            <a:avLst/>
          </a:prstGeom>
        </p:spPr>
      </p:pic>
      <p:sp>
        <p:nvSpPr>
          <p:cNvPr id="16" name="TextBox 15"/>
          <p:cNvSpPr txBox="1"/>
          <p:nvPr/>
        </p:nvSpPr>
        <p:spPr>
          <a:xfrm>
            <a:off x="1291683" y="5971289"/>
            <a:ext cx="6539542" cy="461665"/>
          </a:xfrm>
          <a:prstGeom prst="rect">
            <a:avLst/>
          </a:prstGeom>
          <a:noFill/>
        </p:spPr>
        <p:txBody>
          <a:bodyPr wrap="square" rtlCol="0">
            <a:spAutoFit/>
          </a:bodyPr>
          <a:lstStyle/>
          <a:p>
            <a:pPr algn="ctr"/>
            <a:r>
              <a:rPr lang="en-US" sz="2400" dirty="0" smtClean="0">
                <a:latin typeface="Verdana"/>
                <a:cs typeface="Verdana"/>
              </a:rPr>
              <a:t>These are their stories…</a:t>
            </a:r>
            <a:endParaRPr lang="en-US" sz="2400" dirty="0">
              <a:latin typeface="Verdana"/>
              <a:cs typeface="Verdana"/>
            </a:endParaRPr>
          </a:p>
        </p:txBody>
      </p:sp>
      <p:sp>
        <p:nvSpPr>
          <p:cNvPr id="17"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18"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4"/>
              </a:rPr>
              <a:t>www.k12blueprint.com</a:t>
            </a:r>
          </a:p>
        </p:txBody>
      </p:sp>
    </p:spTree>
    <p:extLst>
      <p:ext uri="{BB962C8B-B14F-4D97-AF65-F5344CB8AC3E}">
        <p14:creationId xmlns:p14="http://schemas.microsoft.com/office/powerpoint/2010/main" val="10196211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5"/>
          <p:cNvSpPr/>
          <p:nvPr/>
        </p:nvSpPr>
        <p:spPr>
          <a:xfrm>
            <a:off x="-1493296" y="1160544"/>
            <a:ext cx="2558808" cy="694643"/>
          </a:xfrm>
          <a:prstGeom prst="round2SameRect">
            <a:avLst>
              <a:gd name="adj1" fmla="val 50000"/>
              <a:gd name="adj2" fmla="val 0"/>
            </a:avLst>
          </a:prstGeom>
          <a:noFill/>
          <a:ln w="3175" cap="flat" cmpd="sng" algn="ctr">
            <a:noFill/>
            <a:prstDash val="solid"/>
            <a:round/>
            <a:headEnd type="none" w="sm" len="sm"/>
            <a:tailEnd type="none" w="sm" len="sm"/>
          </a:ln>
          <a:effectLst/>
        </p:spPr>
        <p:txBody>
          <a:bodyPr vert="horz" wrap="none" lIns="121920" tIns="60960" rIns="121920" bIns="60960" numCol="1" rtlCol="0" anchor="ctr" anchorCtr="0" compatLnSpc="1">
            <a:prstTxWarp prst="textNoShape">
              <a:avLst/>
            </a:prstTxWarp>
          </a:bodyPr>
          <a:lstStyle/>
          <a:p>
            <a:pPr algn="ctr"/>
            <a:endParaRPr lang="en-US" sz="2400" b="1" kern="0" dirty="0">
              <a:solidFill>
                <a:srgbClr val="0070C0"/>
              </a:solidFill>
              <a:latin typeface="Intel Clear" panose="020B0604020203020204" pitchFamily="34" charset="0"/>
              <a:cs typeface="Verdana"/>
              <a:sym typeface="Arial"/>
              <a:rtl val="0"/>
            </a:endParaRPr>
          </a:p>
        </p:txBody>
      </p:sp>
      <p:sp>
        <p:nvSpPr>
          <p:cNvPr id="7" name="Rounded Rectangle 6"/>
          <p:cNvSpPr/>
          <p:nvPr/>
        </p:nvSpPr>
        <p:spPr>
          <a:xfrm>
            <a:off x="-1501772" y="1828997"/>
            <a:ext cx="2558805" cy="2117555"/>
          </a:xfrm>
          <a:prstGeom prst="roundRect">
            <a:avLst>
              <a:gd name="adj" fmla="val 13212"/>
            </a:avLst>
          </a:prstGeom>
          <a:noFill/>
          <a:ln w="25400" cap="flat" cmpd="sng" algn="ctr">
            <a:noFill/>
            <a:prstDash val="solid"/>
            <a:round/>
            <a:headEnd type="none" w="sm" len="sm"/>
            <a:tailEnd type="none" w="sm" len="sm"/>
          </a:ln>
          <a:effectLst/>
        </p:spPr>
        <p:txBody>
          <a:bodyPr vert="horz" wrap="none" lIns="121920" tIns="60960" rIns="121920" bIns="60960" numCol="1" rtlCol="0" anchor="ctr" anchorCtr="0" compatLnSpc="1">
            <a:prstTxWarp prst="textNoShape">
              <a:avLst/>
            </a:prstTxWarp>
          </a:bodyPr>
          <a:lstStyle/>
          <a:p>
            <a:pPr algn="ctr" eaLnBrk="0" fontAlgn="base" hangingPunct="0">
              <a:spcBef>
                <a:spcPct val="0"/>
              </a:spcBef>
              <a:spcAft>
                <a:spcPct val="0"/>
              </a:spcAft>
            </a:pPr>
            <a:endParaRPr lang="en-US" sz="2133" b="1" kern="0">
              <a:solidFill>
                <a:srgbClr val="0070C0"/>
              </a:solidFill>
              <a:latin typeface="Intel Clear" panose="020B0604020203020204" pitchFamily="34" charset="0"/>
              <a:cs typeface="Arial" pitchFamily="34" charset="0"/>
              <a:sym typeface="Arial"/>
              <a:rtl val="0"/>
            </a:endParaRPr>
          </a:p>
        </p:txBody>
      </p:sp>
      <p:sp>
        <p:nvSpPr>
          <p:cNvPr id="10" name="Rounded Rectangle 9"/>
          <p:cNvSpPr/>
          <p:nvPr/>
        </p:nvSpPr>
        <p:spPr>
          <a:xfrm>
            <a:off x="4187073" y="2583132"/>
            <a:ext cx="1983616" cy="2266809"/>
          </a:xfrm>
          <a:prstGeom prst="roundRect">
            <a:avLst>
              <a:gd name="adj" fmla="val 13951"/>
            </a:avLst>
          </a:prstGeom>
          <a:noFill/>
          <a:ln w="25400" cap="flat" cmpd="sng" algn="ctr">
            <a:noFill/>
            <a:prstDash val="solid"/>
            <a:round/>
            <a:headEnd type="none" w="sm" len="sm"/>
            <a:tailEnd type="none" w="sm" len="sm"/>
          </a:ln>
          <a:effectLst/>
        </p:spPr>
        <p:txBody>
          <a:bodyPr vert="horz" wrap="none" lIns="121920" tIns="60960" rIns="121920" bIns="60960" numCol="1" rtlCol="0" anchor="ctr" anchorCtr="0" compatLnSpc="1">
            <a:prstTxWarp prst="textNoShape">
              <a:avLst/>
            </a:prstTxWarp>
          </a:bodyPr>
          <a:lstStyle/>
          <a:p>
            <a:pPr algn="ctr" eaLnBrk="0" fontAlgn="base" hangingPunct="0">
              <a:spcBef>
                <a:spcPct val="0"/>
              </a:spcBef>
              <a:spcAft>
                <a:spcPct val="0"/>
              </a:spcAft>
            </a:pPr>
            <a:endParaRPr lang="en-US" sz="2133" b="1" kern="0">
              <a:solidFill>
                <a:srgbClr val="0070C0"/>
              </a:solidFill>
              <a:latin typeface="Intel Clear" panose="020B0604020203020204" pitchFamily="34" charset="0"/>
              <a:cs typeface="Arial" pitchFamily="34" charset="0"/>
              <a:sym typeface="Arial"/>
              <a:rtl val="0"/>
            </a:endParaRPr>
          </a:p>
        </p:txBody>
      </p:sp>
      <p:sp>
        <p:nvSpPr>
          <p:cNvPr id="2" name="Title 1"/>
          <p:cNvSpPr>
            <a:spLocks noGrp="1"/>
          </p:cNvSpPr>
          <p:nvPr>
            <p:ph type="title"/>
          </p:nvPr>
        </p:nvSpPr>
        <p:spPr/>
        <p:txBody>
          <a:bodyPr/>
          <a:lstStyle/>
          <a:p>
            <a:r>
              <a:rPr lang="en-US" dirty="0" smtClean="0"/>
              <a:t>Traditional Classroom</a:t>
            </a:r>
            <a:endParaRPr lang="en-US" dirty="0"/>
          </a:p>
        </p:txBody>
      </p:sp>
      <p:sp>
        <p:nvSpPr>
          <p:cNvPr id="11" name="Slide Number Placeholder 1"/>
          <p:cNvSpPr>
            <a:spLocks noGrp="1"/>
          </p:cNvSpPr>
          <p:nvPr>
            <p:ph type="sldNum" sz="quarter" idx="7"/>
          </p:nvPr>
        </p:nvSpPr>
        <p:spPr>
          <a:prstGeom prst="rect">
            <a:avLst/>
          </a:prstGeom>
        </p:spPr>
        <p:txBody>
          <a:bodyPr/>
          <a:lstStyle/>
          <a:p>
            <a:fld id="{EE2556C5-CE8C-6547-B838-EA80C61A4AF7}" type="slidenum">
              <a:rPr lang="en-US" smtClean="0">
                <a:solidFill>
                  <a:prstClr val="white"/>
                </a:solidFill>
              </a:rPr>
              <a:pPr/>
              <a:t>11</a:t>
            </a:fld>
            <a:endParaRPr lang="en-US">
              <a:solidFill>
                <a:prstClr val="white"/>
              </a:solidFill>
            </a:endParaRPr>
          </a:p>
        </p:txBody>
      </p:sp>
      <p:sp>
        <p:nvSpPr>
          <p:cNvPr id="5" name="TextBox 4"/>
          <p:cNvSpPr txBox="1"/>
          <p:nvPr/>
        </p:nvSpPr>
        <p:spPr>
          <a:xfrm>
            <a:off x="3429000" y="2289403"/>
            <a:ext cx="5025635" cy="3139321"/>
          </a:xfrm>
          <a:prstGeom prst="rect">
            <a:avLst/>
          </a:prstGeom>
          <a:noFill/>
        </p:spPr>
        <p:txBody>
          <a:bodyPr wrap="square" rtlCol="0">
            <a:spAutoFit/>
          </a:bodyPr>
          <a:lstStyle/>
          <a:p>
            <a:r>
              <a:rPr lang="en-US" dirty="0" smtClean="0">
                <a:latin typeface="Verdana"/>
                <a:cs typeface="Verdana"/>
              </a:rPr>
              <a:t>Megan completes the following activities in a traditional learning environment:</a:t>
            </a:r>
          </a:p>
          <a:p>
            <a:endParaRPr lang="en-US" dirty="0" smtClean="0">
              <a:latin typeface="Verdana"/>
              <a:cs typeface="Verdana"/>
            </a:endParaRPr>
          </a:p>
          <a:p>
            <a:pPr marL="285750" indent="-285750">
              <a:buFont typeface="Arial"/>
              <a:buChar char="•"/>
            </a:pPr>
            <a:r>
              <a:rPr lang="en-US" dirty="0" smtClean="0">
                <a:latin typeface="Verdana"/>
                <a:cs typeface="Verdana"/>
              </a:rPr>
              <a:t>Reading from a textbook and completing end-of-chapter questions.</a:t>
            </a:r>
          </a:p>
          <a:p>
            <a:pPr marL="285750" indent="-285750">
              <a:buFont typeface="Arial"/>
              <a:buChar char="•"/>
            </a:pPr>
            <a:r>
              <a:rPr lang="en-US" dirty="0" smtClean="0">
                <a:latin typeface="Verdana"/>
                <a:cs typeface="Verdana"/>
              </a:rPr>
              <a:t>Listening to teacher lectures.</a:t>
            </a:r>
          </a:p>
          <a:p>
            <a:pPr marL="285750" indent="-285750">
              <a:buFont typeface="Arial"/>
              <a:buChar char="•"/>
            </a:pPr>
            <a:r>
              <a:rPr lang="en-US" dirty="0" smtClean="0">
                <a:latin typeface="Verdana"/>
                <a:cs typeface="Verdana"/>
              </a:rPr>
              <a:t>Watching videos on tectonic plates.</a:t>
            </a:r>
          </a:p>
          <a:p>
            <a:pPr marL="285750" indent="-285750">
              <a:buFont typeface="Arial"/>
              <a:buChar char="•"/>
            </a:pPr>
            <a:r>
              <a:rPr lang="en-US" dirty="0" smtClean="0">
                <a:latin typeface="Verdana"/>
                <a:cs typeface="Verdana"/>
              </a:rPr>
              <a:t>Participating in whole-class Q &amp; A reviews.</a:t>
            </a:r>
          </a:p>
          <a:p>
            <a:pPr marL="285750" indent="-285750">
              <a:buFont typeface="Arial"/>
              <a:buChar char="•"/>
            </a:pPr>
            <a:r>
              <a:rPr lang="en-US" dirty="0" smtClean="0">
                <a:latin typeface="Verdana"/>
                <a:cs typeface="Verdana"/>
              </a:rPr>
              <a:t>Completing a study guide.</a:t>
            </a:r>
          </a:p>
          <a:p>
            <a:pPr marL="285750" indent="-285750">
              <a:buFont typeface="Arial"/>
              <a:buChar char="•"/>
            </a:pPr>
            <a:r>
              <a:rPr lang="en-US" dirty="0" smtClean="0">
                <a:latin typeface="Verdana"/>
                <a:cs typeface="Verdana"/>
              </a:rPr>
              <a:t>Taking a unit exam.</a:t>
            </a:r>
          </a:p>
        </p:txBody>
      </p:sp>
      <p:pic>
        <p:nvPicPr>
          <p:cNvPr id="4" name="Picture 3" descr="1114clarityinnovations1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1" y="2583132"/>
            <a:ext cx="2657231" cy="1764568"/>
          </a:xfrm>
          <a:prstGeom prst="rect">
            <a:avLst/>
          </a:prstGeom>
        </p:spPr>
      </p:pic>
      <p:sp>
        <p:nvSpPr>
          <p:cNvPr id="12"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13"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13863141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5"/>
          <p:cNvSpPr/>
          <p:nvPr/>
        </p:nvSpPr>
        <p:spPr>
          <a:xfrm>
            <a:off x="-1493296" y="1160544"/>
            <a:ext cx="2558808" cy="694643"/>
          </a:xfrm>
          <a:prstGeom prst="round2SameRect">
            <a:avLst>
              <a:gd name="adj1" fmla="val 50000"/>
              <a:gd name="adj2" fmla="val 0"/>
            </a:avLst>
          </a:prstGeom>
          <a:noFill/>
          <a:ln w="3175" cap="flat" cmpd="sng" algn="ctr">
            <a:noFill/>
            <a:prstDash val="solid"/>
            <a:round/>
            <a:headEnd type="none" w="sm" len="sm"/>
            <a:tailEnd type="none" w="sm" len="sm"/>
          </a:ln>
          <a:effectLst/>
        </p:spPr>
        <p:txBody>
          <a:bodyPr vert="horz" wrap="none" lIns="121920" tIns="60960" rIns="121920" bIns="60960" numCol="1" rtlCol="0" anchor="ctr" anchorCtr="0" compatLnSpc="1">
            <a:prstTxWarp prst="textNoShape">
              <a:avLst/>
            </a:prstTxWarp>
          </a:bodyPr>
          <a:lstStyle/>
          <a:p>
            <a:pPr algn="ctr"/>
            <a:endParaRPr lang="en-US" sz="2400" b="1" kern="0" dirty="0">
              <a:solidFill>
                <a:srgbClr val="0070C0"/>
              </a:solidFill>
              <a:latin typeface="Intel Clear" panose="020B0604020203020204" pitchFamily="34" charset="0"/>
              <a:cs typeface="Verdana"/>
              <a:sym typeface="Arial"/>
              <a:rtl val="0"/>
            </a:endParaRPr>
          </a:p>
        </p:txBody>
      </p:sp>
      <p:sp>
        <p:nvSpPr>
          <p:cNvPr id="7" name="Rounded Rectangle 6"/>
          <p:cNvSpPr/>
          <p:nvPr/>
        </p:nvSpPr>
        <p:spPr>
          <a:xfrm>
            <a:off x="-1501772" y="1828997"/>
            <a:ext cx="2558805" cy="2117555"/>
          </a:xfrm>
          <a:prstGeom prst="roundRect">
            <a:avLst>
              <a:gd name="adj" fmla="val 13212"/>
            </a:avLst>
          </a:prstGeom>
          <a:noFill/>
          <a:ln w="25400" cap="flat" cmpd="sng" algn="ctr">
            <a:noFill/>
            <a:prstDash val="solid"/>
            <a:round/>
            <a:headEnd type="none" w="sm" len="sm"/>
            <a:tailEnd type="none" w="sm" len="sm"/>
          </a:ln>
          <a:effectLst/>
        </p:spPr>
        <p:txBody>
          <a:bodyPr vert="horz" wrap="none" lIns="121920" tIns="60960" rIns="121920" bIns="60960" numCol="1" rtlCol="0" anchor="ctr" anchorCtr="0" compatLnSpc="1">
            <a:prstTxWarp prst="textNoShape">
              <a:avLst/>
            </a:prstTxWarp>
          </a:bodyPr>
          <a:lstStyle/>
          <a:p>
            <a:pPr algn="ctr" eaLnBrk="0" fontAlgn="base" hangingPunct="0">
              <a:spcBef>
                <a:spcPct val="0"/>
              </a:spcBef>
              <a:spcAft>
                <a:spcPct val="0"/>
              </a:spcAft>
            </a:pPr>
            <a:endParaRPr lang="en-US" sz="2133" b="1" kern="0">
              <a:solidFill>
                <a:srgbClr val="0070C0"/>
              </a:solidFill>
              <a:latin typeface="Intel Clear" panose="020B0604020203020204" pitchFamily="34" charset="0"/>
              <a:cs typeface="Arial" pitchFamily="34" charset="0"/>
              <a:sym typeface="Arial"/>
              <a:rtl val="0"/>
            </a:endParaRPr>
          </a:p>
        </p:txBody>
      </p:sp>
      <p:sp>
        <p:nvSpPr>
          <p:cNvPr id="10" name="Rounded Rectangle 9"/>
          <p:cNvSpPr/>
          <p:nvPr/>
        </p:nvSpPr>
        <p:spPr>
          <a:xfrm>
            <a:off x="4187073" y="2583132"/>
            <a:ext cx="1983616" cy="2266809"/>
          </a:xfrm>
          <a:prstGeom prst="roundRect">
            <a:avLst>
              <a:gd name="adj" fmla="val 13951"/>
            </a:avLst>
          </a:prstGeom>
          <a:noFill/>
          <a:ln w="25400" cap="flat" cmpd="sng" algn="ctr">
            <a:noFill/>
            <a:prstDash val="solid"/>
            <a:round/>
            <a:headEnd type="none" w="sm" len="sm"/>
            <a:tailEnd type="none" w="sm" len="sm"/>
          </a:ln>
          <a:effectLst/>
        </p:spPr>
        <p:txBody>
          <a:bodyPr vert="horz" wrap="none" lIns="121920" tIns="60960" rIns="121920" bIns="60960" numCol="1" rtlCol="0" anchor="ctr" anchorCtr="0" compatLnSpc="1">
            <a:prstTxWarp prst="textNoShape">
              <a:avLst/>
            </a:prstTxWarp>
          </a:bodyPr>
          <a:lstStyle/>
          <a:p>
            <a:pPr algn="ctr" eaLnBrk="0" fontAlgn="base" hangingPunct="0">
              <a:spcBef>
                <a:spcPct val="0"/>
              </a:spcBef>
              <a:spcAft>
                <a:spcPct val="0"/>
              </a:spcAft>
            </a:pPr>
            <a:endParaRPr lang="en-US" sz="2133" b="1" kern="0">
              <a:solidFill>
                <a:srgbClr val="0070C0"/>
              </a:solidFill>
              <a:latin typeface="Intel Clear" panose="020B0604020203020204" pitchFamily="34" charset="0"/>
              <a:cs typeface="Arial" pitchFamily="34" charset="0"/>
              <a:sym typeface="Arial"/>
              <a:rtl val="0"/>
            </a:endParaRPr>
          </a:p>
        </p:txBody>
      </p:sp>
      <p:sp>
        <p:nvSpPr>
          <p:cNvPr id="2" name="Title 1"/>
          <p:cNvSpPr>
            <a:spLocks noGrp="1"/>
          </p:cNvSpPr>
          <p:nvPr>
            <p:ph type="title"/>
          </p:nvPr>
        </p:nvSpPr>
        <p:spPr/>
        <p:txBody>
          <a:bodyPr/>
          <a:lstStyle/>
          <a:p>
            <a:r>
              <a:rPr lang="en-US" dirty="0" smtClean="0"/>
              <a:t>Traditional Classroom</a:t>
            </a:r>
            <a:endParaRPr lang="en-US" dirty="0"/>
          </a:p>
        </p:txBody>
      </p:sp>
      <p:sp>
        <p:nvSpPr>
          <p:cNvPr id="11" name="Slide Number Placeholder 1"/>
          <p:cNvSpPr>
            <a:spLocks noGrp="1"/>
          </p:cNvSpPr>
          <p:nvPr>
            <p:ph type="sldNum" sz="quarter" idx="7"/>
          </p:nvPr>
        </p:nvSpPr>
        <p:spPr>
          <a:prstGeom prst="rect">
            <a:avLst/>
          </a:prstGeom>
        </p:spPr>
        <p:txBody>
          <a:bodyPr/>
          <a:lstStyle/>
          <a:p>
            <a:fld id="{EE2556C5-CE8C-6547-B838-EA80C61A4AF7}" type="slidenum">
              <a:rPr lang="en-US" smtClean="0">
                <a:solidFill>
                  <a:prstClr val="white"/>
                </a:solidFill>
              </a:rPr>
              <a:pPr/>
              <a:t>12</a:t>
            </a:fld>
            <a:endParaRPr lang="en-US">
              <a:solidFill>
                <a:prstClr val="white"/>
              </a:solidFill>
            </a:endParaRPr>
          </a:p>
        </p:txBody>
      </p:sp>
      <p:sp>
        <p:nvSpPr>
          <p:cNvPr id="5" name="TextBox 4"/>
          <p:cNvSpPr txBox="1"/>
          <p:nvPr/>
        </p:nvSpPr>
        <p:spPr>
          <a:xfrm>
            <a:off x="3438770" y="2254129"/>
            <a:ext cx="5074659" cy="3139321"/>
          </a:xfrm>
          <a:prstGeom prst="rect">
            <a:avLst/>
          </a:prstGeom>
          <a:noFill/>
        </p:spPr>
        <p:txBody>
          <a:bodyPr wrap="square" rtlCol="0">
            <a:spAutoFit/>
          </a:bodyPr>
          <a:lstStyle/>
          <a:p>
            <a:r>
              <a:rPr lang="en-US" dirty="0" smtClean="0">
                <a:latin typeface="Verdana"/>
                <a:cs typeface="Verdana"/>
              </a:rPr>
              <a:t>Megan learns the following content knowledge and skills:</a:t>
            </a:r>
          </a:p>
          <a:p>
            <a:endParaRPr lang="en-US" dirty="0" smtClean="0">
              <a:latin typeface="Verdana"/>
              <a:cs typeface="Verdana"/>
            </a:endParaRPr>
          </a:p>
          <a:p>
            <a:pPr marL="285750" indent="-285750">
              <a:buFont typeface="Arial"/>
              <a:buChar char="•"/>
            </a:pPr>
            <a:r>
              <a:rPr lang="en-US" dirty="0" smtClean="0">
                <a:latin typeface="Verdana"/>
                <a:cs typeface="Verdana"/>
              </a:rPr>
              <a:t>Facts about tectonic plates</a:t>
            </a:r>
          </a:p>
          <a:p>
            <a:pPr marL="285750" indent="-285750">
              <a:buFont typeface="Arial"/>
              <a:buChar char="•"/>
            </a:pPr>
            <a:r>
              <a:rPr lang="en-US" dirty="0" smtClean="0">
                <a:latin typeface="Verdana"/>
                <a:cs typeface="Verdana"/>
              </a:rPr>
              <a:t>How to read a textbook</a:t>
            </a:r>
          </a:p>
          <a:p>
            <a:pPr marL="285750" indent="-285750">
              <a:buFont typeface="Arial"/>
              <a:buChar char="•"/>
            </a:pPr>
            <a:r>
              <a:rPr lang="en-US" dirty="0" smtClean="0">
                <a:latin typeface="Verdana"/>
                <a:cs typeface="Verdana"/>
              </a:rPr>
              <a:t>How to find answers to fact-based questions</a:t>
            </a:r>
          </a:p>
          <a:p>
            <a:pPr marL="285750" indent="-285750">
              <a:buFont typeface="Arial"/>
              <a:buChar char="•"/>
            </a:pPr>
            <a:r>
              <a:rPr lang="en-US" dirty="0" smtClean="0">
                <a:latin typeface="Verdana"/>
                <a:cs typeface="Verdana"/>
              </a:rPr>
              <a:t>How to memorize information</a:t>
            </a:r>
          </a:p>
          <a:p>
            <a:pPr marL="285750" indent="-285750">
              <a:buFont typeface="Arial"/>
              <a:buChar char="•"/>
            </a:pPr>
            <a:r>
              <a:rPr lang="en-US" dirty="0" smtClean="0">
                <a:latin typeface="Verdana"/>
                <a:cs typeface="Verdana"/>
              </a:rPr>
              <a:t>How to study for and take tests</a:t>
            </a:r>
          </a:p>
          <a:p>
            <a:pPr marL="285750" indent="-285750">
              <a:buFont typeface="Arial"/>
              <a:buChar char="•"/>
            </a:pPr>
            <a:r>
              <a:rPr lang="en-US" dirty="0" smtClean="0">
                <a:latin typeface="Verdana"/>
                <a:cs typeface="Verdana"/>
              </a:rPr>
              <a:t>Managing time for studying and completing homework tasks.</a:t>
            </a:r>
          </a:p>
        </p:txBody>
      </p:sp>
      <p:pic>
        <p:nvPicPr>
          <p:cNvPr id="4" name="Picture 3" descr="1114clarityinnovations1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38" y="2387096"/>
            <a:ext cx="2657231" cy="1764568"/>
          </a:xfrm>
          <a:prstGeom prst="rect">
            <a:avLst/>
          </a:prstGeom>
        </p:spPr>
      </p:pic>
      <p:sp>
        <p:nvSpPr>
          <p:cNvPr id="12"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13"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2162290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5"/>
          <p:cNvSpPr/>
          <p:nvPr/>
        </p:nvSpPr>
        <p:spPr>
          <a:xfrm>
            <a:off x="-1493296" y="1160544"/>
            <a:ext cx="2558808" cy="694643"/>
          </a:xfrm>
          <a:prstGeom prst="round2SameRect">
            <a:avLst>
              <a:gd name="adj1" fmla="val 50000"/>
              <a:gd name="adj2" fmla="val 0"/>
            </a:avLst>
          </a:prstGeom>
          <a:noFill/>
          <a:ln w="3175" cap="flat" cmpd="sng" algn="ctr">
            <a:noFill/>
            <a:prstDash val="solid"/>
            <a:round/>
            <a:headEnd type="none" w="sm" len="sm"/>
            <a:tailEnd type="none" w="sm" len="sm"/>
          </a:ln>
          <a:effectLst/>
        </p:spPr>
        <p:txBody>
          <a:bodyPr vert="horz" wrap="none" lIns="121920" tIns="60960" rIns="121920" bIns="60960" numCol="1" rtlCol="0" anchor="ctr" anchorCtr="0" compatLnSpc="1">
            <a:prstTxWarp prst="textNoShape">
              <a:avLst/>
            </a:prstTxWarp>
          </a:bodyPr>
          <a:lstStyle/>
          <a:p>
            <a:pPr algn="ctr"/>
            <a:endParaRPr lang="en-US" sz="2400" b="1" kern="0" dirty="0">
              <a:solidFill>
                <a:srgbClr val="0070C0"/>
              </a:solidFill>
              <a:latin typeface="Intel Clear" panose="020B0604020203020204" pitchFamily="34" charset="0"/>
              <a:cs typeface="Verdana"/>
              <a:sym typeface="Arial"/>
              <a:rtl val="0"/>
            </a:endParaRPr>
          </a:p>
        </p:txBody>
      </p:sp>
      <p:sp>
        <p:nvSpPr>
          <p:cNvPr id="7" name="Rounded Rectangle 6"/>
          <p:cNvSpPr/>
          <p:nvPr/>
        </p:nvSpPr>
        <p:spPr>
          <a:xfrm>
            <a:off x="-1501772" y="1828997"/>
            <a:ext cx="2558805" cy="2117555"/>
          </a:xfrm>
          <a:prstGeom prst="roundRect">
            <a:avLst>
              <a:gd name="adj" fmla="val 13212"/>
            </a:avLst>
          </a:prstGeom>
          <a:noFill/>
          <a:ln w="25400" cap="flat" cmpd="sng" algn="ctr">
            <a:noFill/>
            <a:prstDash val="solid"/>
            <a:round/>
            <a:headEnd type="none" w="sm" len="sm"/>
            <a:tailEnd type="none" w="sm" len="sm"/>
          </a:ln>
          <a:effectLst/>
        </p:spPr>
        <p:txBody>
          <a:bodyPr vert="horz" wrap="none" lIns="121920" tIns="60960" rIns="121920" bIns="60960" numCol="1" rtlCol="0" anchor="ctr" anchorCtr="0" compatLnSpc="1">
            <a:prstTxWarp prst="textNoShape">
              <a:avLst/>
            </a:prstTxWarp>
          </a:bodyPr>
          <a:lstStyle/>
          <a:p>
            <a:pPr algn="ctr" eaLnBrk="0" fontAlgn="base" hangingPunct="0">
              <a:spcBef>
                <a:spcPct val="0"/>
              </a:spcBef>
              <a:spcAft>
                <a:spcPct val="0"/>
              </a:spcAft>
            </a:pPr>
            <a:endParaRPr lang="en-US" sz="2133" b="1" kern="0">
              <a:solidFill>
                <a:srgbClr val="0070C0"/>
              </a:solidFill>
              <a:latin typeface="Intel Clear" panose="020B0604020203020204" pitchFamily="34" charset="0"/>
              <a:cs typeface="Arial" pitchFamily="34" charset="0"/>
              <a:sym typeface="Arial"/>
              <a:rtl val="0"/>
            </a:endParaRPr>
          </a:p>
        </p:txBody>
      </p:sp>
      <p:sp>
        <p:nvSpPr>
          <p:cNvPr id="10" name="Rounded Rectangle 9"/>
          <p:cNvSpPr/>
          <p:nvPr/>
        </p:nvSpPr>
        <p:spPr>
          <a:xfrm>
            <a:off x="4187073" y="2583132"/>
            <a:ext cx="1983616" cy="2266809"/>
          </a:xfrm>
          <a:prstGeom prst="roundRect">
            <a:avLst>
              <a:gd name="adj" fmla="val 13951"/>
            </a:avLst>
          </a:prstGeom>
          <a:noFill/>
          <a:ln w="25400" cap="flat" cmpd="sng" algn="ctr">
            <a:noFill/>
            <a:prstDash val="solid"/>
            <a:round/>
            <a:headEnd type="none" w="sm" len="sm"/>
            <a:tailEnd type="none" w="sm" len="sm"/>
          </a:ln>
          <a:effectLst/>
        </p:spPr>
        <p:txBody>
          <a:bodyPr vert="horz" wrap="none" lIns="121920" tIns="60960" rIns="121920" bIns="60960" numCol="1" rtlCol="0" anchor="ctr" anchorCtr="0" compatLnSpc="1">
            <a:prstTxWarp prst="textNoShape">
              <a:avLst/>
            </a:prstTxWarp>
          </a:bodyPr>
          <a:lstStyle/>
          <a:p>
            <a:pPr algn="ctr" eaLnBrk="0" fontAlgn="base" hangingPunct="0">
              <a:spcBef>
                <a:spcPct val="0"/>
              </a:spcBef>
              <a:spcAft>
                <a:spcPct val="0"/>
              </a:spcAft>
            </a:pPr>
            <a:endParaRPr lang="en-US" sz="2133" b="1" kern="0">
              <a:solidFill>
                <a:srgbClr val="0070C0"/>
              </a:solidFill>
              <a:latin typeface="Intel Clear" panose="020B0604020203020204" pitchFamily="34" charset="0"/>
              <a:cs typeface="Arial" pitchFamily="34" charset="0"/>
              <a:sym typeface="Arial"/>
              <a:rtl val="0"/>
            </a:endParaRPr>
          </a:p>
        </p:txBody>
      </p:sp>
      <p:sp>
        <p:nvSpPr>
          <p:cNvPr id="2" name="Title 1"/>
          <p:cNvSpPr>
            <a:spLocks noGrp="1"/>
          </p:cNvSpPr>
          <p:nvPr>
            <p:ph type="title"/>
          </p:nvPr>
        </p:nvSpPr>
        <p:spPr/>
        <p:txBody>
          <a:bodyPr/>
          <a:lstStyle/>
          <a:p>
            <a:r>
              <a:rPr lang="en-US" dirty="0"/>
              <a:t>Personalized Classroom</a:t>
            </a:r>
          </a:p>
        </p:txBody>
      </p:sp>
      <p:sp>
        <p:nvSpPr>
          <p:cNvPr id="11" name="Slide Number Placeholder 1"/>
          <p:cNvSpPr>
            <a:spLocks noGrp="1"/>
          </p:cNvSpPr>
          <p:nvPr>
            <p:ph type="sldNum" sz="quarter" idx="7"/>
          </p:nvPr>
        </p:nvSpPr>
        <p:spPr>
          <a:prstGeom prst="rect">
            <a:avLst/>
          </a:prstGeom>
        </p:spPr>
        <p:txBody>
          <a:bodyPr/>
          <a:lstStyle/>
          <a:p>
            <a:fld id="{EE2556C5-CE8C-6547-B838-EA80C61A4AF7}" type="slidenum">
              <a:rPr lang="en-US" smtClean="0">
                <a:solidFill>
                  <a:prstClr val="white"/>
                </a:solidFill>
              </a:rPr>
              <a:pPr/>
              <a:t>13</a:t>
            </a:fld>
            <a:endParaRPr lang="en-US">
              <a:solidFill>
                <a:prstClr val="white"/>
              </a:solidFill>
            </a:endParaRPr>
          </a:p>
        </p:txBody>
      </p:sp>
      <p:sp>
        <p:nvSpPr>
          <p:cNvPr id="5" name="TextBox 4"/>
          <p:cNvSpPr txBox="1"/>
          <p:nvPr/>
        </p:nvSpPr>
        <p:spPr>
          <a:xfrm>
            <a:off x="521623" y="1713153"/>
            <a:ext cx="4919837" cy="4247317"/>
          </a:xfrm>
          <a:prstGeom prst="rect">
            <a:avLst/>
          </a:prstGeom>
          <a:noFill/>
        </p:spPr>
        <p:txBody>
          <a:bodyPr wrap="square" rtlCol="0">
            <a:spAutoFit/>
          </a:bodyPr>
          <a:lstStyle/>
          <a:p>
            <a:r>
              <a:rPr lang="en-US" sz="1500" dirty="0" smtClean="0">
                <a:latin typeface="Verdana"/>
                <a:cs typeface="Verdana"/>
              </a:rPr>
              <a:t>Tyler completes the following activities in a personalized learning environment:</a:t>
            </a:r>
          </a:p>
          <a:p>
            <a:endParaRPr lang="en-US" sz="1500" dirty="0" smtClean="0">
              <a:latin typeface="Verdana"/>
              <a:cs typeface="Verdana"/>
            </a:endParaRPr>
          </a:p>
          <a:p>
            <a:pPr marL="285750" indent="-285750">
              <a:buFont typeface="Arial"/>
              <a:buChar char="•"/>
            </a:pPr>
            <a:r>
              <a:rPr lang="en-US" sz="1500" dirty="0" smtClean="0">
                <a:latin typeface="Verdana"/>
                <a:cs typeface="Verdana"/>
              </a:rPr>
              <a:t>Setting personal goals for content and 21</a:t>
            </a:r>
            <a:r>
              <a:rPr lang="en-US" sz="1500" baseline="30000" dirty="0" smtClean="0">
                <a:latin typeface="Verdana"/>
                <a:cs typeface="Verdana"/>
              </a:rPr>
              <a:t>st</a:t>
            </a:r>
            <a:r>
              <a:rPr lang="en-US" sz="1500" dirty="0" smtClean="0">
                <a:latin typeface="Verdana"/>
                <a:cs typeface="Verdana"/>
              </a:rPr>
              <a:t> century skills.</a:t>
            </a:r>
          </a:p>
          <a:p>
            <a:pPr marL="285750" indent="-285750">
              <a:buFont typeface="Arial"/>
              <a:buChar char="•"/>
            </a:pPr>
            <a:r>
              <a:rPr lang="en-US" sz="1500" dirty="0" smtClean="0">
                <a:latin typeface="Verdana"/>
                <a:cs typeface="Verdana"/>
              </a:rPr>
              <a:t>Investigating tectonic plates with online searches.</a:t>
            </a:r>
          </a:p>
          <a:p>
            <a:pPr marL="285750" indent="-285750">
              <a:buFont typeface="Arial"/>
              <a:buChar char="•"/>
            </a:pPr>
            <a:r>
              <a:rPr lang="en-US" sz="1500" dirty="0" smtClean="0">
                <a:latin typeface="Verdana"/>
                <a:cs typeface="Verdana"/>
              </a:rPr>
              <a:t>Developing and answering a research question</a:t>
            </a:r>
            <a:r>
              <a:rPr lang="en-US" sz="1500" dirty="0" smtClean="0">
                <a:latin typeface="Verdana"/>
                <a:cs typeface="Verdana"/>
              </a:rPr>
              <a:t>.</a:t>
            </a:r>
            <a:endParaRPr lang="en-US" sz="1500" dirty="0">
              <a:latin typeface="Verdana"/>
              <a:cs typeface="Verdana"/>
            </a:endParaRPr>
          </a:p>
          <a:p>
            <a:pPr marL="285750" indent="-285750">
              <a:buFont typeface="Arial"/>
              <a:buChar char="•"/>
            </a:pPr>
            <a:r>
              <a:rPr lang="en-US" sz="1500" dirty="0">
                <a:latin typeface="Verdana"/>
                <a:cs typeface="Verdana"/>
              </a:rPr>
              <a:t>Working with a group to conduct research about a topic of interest related to tectonic plates.</a:t>
            </a:r>
          </a:p>
          <a:p>
            <a:pPr marL="285750" indent="-285750">
              <a:buFont typeface="Arial"/>
              <a:buChar char="•"/>
            </a:pPr>
            <a:r>
              <a:rPr lang="en-US" sz="1500" dirty="0">
                <a:latin typeface="Verdana"/>
                <a:cs typeface="Verdana"/>
              </a:rPr>
              <a:t>Conferencing online with a geologist.</a:t>
            </a:r>
          </a:p>
          <a:p>
            <a:pPr marL="285750" indent="-285750">
              <a:buFont typeface="Arial"/>
              <a:buChar char="•"/>
            </a:pPr>
            <a:r>
              <a:rPr lang="en-US" sz="1500" dirty="0">
                <a:latin typeface="Verdana"/>
                <a:cs typeface="Verdana"/>
              </a:rPr>
              <a:t>Developing a digital model to explain the research.</a:t>
            </a:r>
          </a:p>
          <a:p>
            <a:pPr marL="285750" indent="-285750">
              <a:buFont typeface="Arial"/>
              <a:buChar char="•"/>
            </a:pPr>
            <a:r>
              <a:rPr lang="en-US" sz="1500" dirty="0">
                <a:latin typeface="Verdana"/>
                <a:cs typeface="Verdana"/>
              </a:rPr>
              <a:t>Presenting findings to peers and community members.</a:t>
            </a:r>
          </a:p>
          <a:p>
            <a:pPr marL="285750" indent="-285750">
              <a:buFont typeface="Arial"/>
              <a:buChar char="•"/>
            </a:pPr>
            <a:endParaRPr lang="en-US" sz="1500" dirty="0" smtClean="0">
              <a:latin typeface="Verdana"/>
              <a:cs typeface="Verdana"/>
            </a:endParaRPr>
          </a:p>
        </p:txBody>
      </p:sp>
      <p:pic>
        <p:nvPicPr>
          <p:cNvPr id="13" name="Picture 12" descr="ML-13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461" y="2136961"/>
            <a:ext cx="3055805" cy="2037204"/>
          </a:xfrm>
          <a:prstGeom prst="rect">
            <a:avLst/>
          </a:prstGeom>
        </p:spPr>
      </p:pic>
      <p:sp>
        <p:nvSpPr>
          <p:cNvPr id="14"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15"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817558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5"/>
          <p:cNvSpPr/>
          <p:nvPr/>
        </p:nvSpPr>
        <p:spPr>
          <a:xfrm>
            <a:off x="-1493296" y="1160544"/>
            <a:ext cx="2558808" cy="694643"/>
          </a:xfrm>
          <a:prstGeom prst="round2SameRect">
            <a:avLst>
              <a:gd name="adj1" fmla="val 50000"/>
              <a:gd name="adj2" fmla="val 0"/>
            </a:avLst>
          </a:prstGeom>
          <a:noFill/>
          <a:ln w="3175" cap="flat" cmpd="sng" algn="ctr">
            <a:noFill/>
            <a:prstDash val="solid"/>
            <a:round/>
            <a:headEnd type="none" w="sm" len="sm"/>
            <a:tailEnd type="none" w="sm" len="sm"/>
          </a:ln>
          <a:effectLst/>
        </p:spPr>
        <p:txBody>
          <a:bodyPr vert="horz" wrap="none" lIns="121920" tIns="60960" rIns="121920" bIns="60960" numCol="1" rtlCol="0" anchor="ctr" anchorCtr="0" compatLnSpc="1">
            <a:prstTxWarp prst="textNoShape">
              <a:avLst/>
            </a:prstTxWarp>
          </a:bodyPr>
          <a:lstStyle/>
          <a:p>
            <a:pPr algn="ctr"/>
            <a:endParaRPr lang="en-US" sz="2400" b="1" kern="0" dirty="0">
              <a:solidFill>
                <a:srgbClr val="0070C0"/>
              </a:solidFill>
              <a:latin typeface="Intel Clear" panose="020B0604020203020204" pitchFamily="34" charset="0"/>
              <a:cs typeface="Verdana"/>
              <a:sym typeface="Arial"/>
              <a:rtl val="0"/>
            </a:endParaRPr>
          </a:p>
        </p:txBody>
      </p:sp>
      <p:sp>
        <p:nvSpPr>
          <p:cNvPr id="7" name="Rounded Rectangle 6"/>
          <p:cNvSpPr/>
          <p:nvPr/>
        </p:nvSpPr>
        <p:spPr>
          <a:xfrm>
            <a:off x="-1501772" y="1828997"/>
            <a:ext cx="2558805" cy="2117555"/>
          </a:xfrm>
          <a:prstGeom prst="roundRect">
            <a:avLst>
              <a:gd name="adj" fmla="val 13212"/>
            </a:avLst>
          </a:prstGeom>
          <a:noFill/>
          <a:ln w="25400" cap="flat" cmpd="sng" algn="ctr">
            <a:noFill/>
            <a:prstDash val="solid"/>
            <a:round/>
            <a:headEnd type="none" w="sm" len="sm"/>
            <a:tailEnd type="none" w="sm" len="sm"/>
          </a:ln>
          <a:effectLst/>
        </p:spPr>
        <p:txBody>
          <a:bodyPr vert="horz" wrap="none" lIns="121920" tIns="60960" rIns="121920" bIns="60960" numCol="1" rtlCol="0" anchor="ctr" anchorCtr="0" compatLnSpc="1">
            <a:prstTxWarp prst="textNoShape">
              <a:avLst/>
            </a:prstTxWarp>
          </a:bodyPr>
          <a:lstStyle/>
          <a:p>
            <a:pPr algn="ctr" eaLnBrk="0" fontAlgn="base" hangingPunct="0">
              <a:spcBef>
                <a:spcPct val="0"/>
              </a:spcBef>
              <a:spcAft>
                <a:spcPct val="0"/>
              </a:spcAft>
            </a:pPr>
            <a:endParaRPr lang="en-US" sz="2133" b="1" kern="0">
              <a:solidFill>
                <a:srgbClr val="0070C0"/>
              </a:solidFill>
              <a:latin typeface="Intel Clear" panose="020B0604020203020204" pitchFamily="34" charset="0"/>
              <a:cs typeface="Arial" pitchFamily="34" charset="0"/>
              <a:sym typeface="Arial"/>
              <a:rtl val="0"/>
            </a:endParaRPr>
          </a:p>
        </p:txBody>
      </p:sp>
      <p:sp>
        <p:nvSpPr>
          <p:cNvPr id="10" name="Rounded Rectangle 9"/>
          <p:cNvSpPr/>
          <p:nvPr/>
        </p:nvSpPr>
        <p:spPr>
          <a:xfrm>
            <a:off x="4187073" y="2583132"/>
            <a:ext cx="1983616" cy="2266809"/>
          </a:xfrm>
          <a:prstGeom prst="roundRect">
            <a:avLst>
              <a:gd name="adj" fmla="val 13951"/>
            </a:avLst>
          </a:prstGeom>
          <a:noFill/>
          <a:ln w="25400" cap="flat" cmpd="sng" algn="ctr">
            <a:noFill/>
            <a:prstDash val="solid"/>
            <a:round/>
            <a:headEnd type="none" w="sm" len="sm"/>
            <a:tailEnd type="none" w="sm" len="sm"/>
          </a:ln>
          <a:effectLst/>
        </p:spPr>
        <p:txBody>
          <a:bodyPr vert="horz" wrap="none" lIns="121920" tIns="60960" rIns="121920" bIns="60960" numCol="1" rtlCol="0" anchor="ctr" anchorCtr="0" compatLnSpc="1">
            <a:prstTxWarp prst="textNoShape">
              <a:avLst/>
            </a:prstTxWarp>
          </a:bodyPr>
          <a:lstStyle/>
          <a:p>
            <a:pPr algn="ctr" eaLnBrk="0" fontAlgn="base" hangingPunct="0">
              <a:spcBef>
                <a:spcPct val="0"/>
              </a:spcBef>
              <a:spcAft>
                <a:spcPct val="0"/>
              </a:spcAft>
            </a:pPr>
            <a:endParaRPr lang="en-US" sz="2133" b="1" kern="0">
              <a:solidFill>
                <a:srgbClr val="0070C0"/>
              </a:solidFill>
              <a:latin typeface="Intel Clear" panose="020B0604020203020204" pitchFamily="34" charset="0"/>
              <a:cs typeface="Arial" pitchFamily="34" charset="0"/>
              <a:sym typeface="Arial"/>
              <a:rtl val="0"/>
            </a:endParaRPr>
          </a:p>
        </p:txBody>
      </p:sp>
      <p:sp>
        <p:nvSpPr>
          <p:cNvPr id="2" name="Title 1"/>
          <p:cNvSpPr>
            <a:spLocks noGrp="1"/>
          </p:cNvSpPr>
          <p:nvPr>
            <p:ph type="title"/>
          </p:nvPr>
        </p:nvSpPr>
        <p:spPr/>
        <p:txBody>
          <a:bodyPr/>
          <a:lstStyle/>
          <a:p>
            <a:r>
              <a:rPr lang="en-US" dirty="0" smtClean="0"/>
              <a:t>Personalized Classroom</a:t>
            </a:r>
            <a:endParaRPr lang="en-US" dirty="0"/>
          </a:p>
        </p:txBody>
      </p:sp>
      <p:sp>
        <p:nvSpPr>
          <p:cNvPr id="11" name="Slide Number Placeholder 1"/>
          <p:cNvSpPr>
            <a:spLocks noGrp="1"/>
          </p:cNvSpPr>
          <p:nvPr>
            <p:ph type="sldNum" sz="quarter" idx="7"/>
          </p:nvPr>
        </p:nvSpPr>
        <p:spPr>
          <a:prstGeom prst="rect">
            <a:avLst/>
          </a:prstGeom>
        </p:spPr>
        <p:txBody>
          <a:bodyPr/>
          <a:lstStyle/>
          <a:p>
            <a:fld id="{EE2556C5-CE8C-6547-B838-EA80C61A4AF7}" type="slidenum">
              <a:rPr lang="en-US" smtClean="0">
                <a:solidFill>
                  <a:prstClr val="white"/>
                </a:solidFill>
              </a:rPr>
              <a:pPr/>
              <a:t>14</a:t>
            </a:fld>
            <a:endParaRPr lang="en-US">
              <a:solidFill>
                <a:prstClr val="white"/>
              </a:solidFill>
            </a:endParaRPr>
          </a:p>
        </p:txBody>
      </p:sp>
      <p:sp>
        <p:nvSpPr>
          <p:cNvPr id="5" name="TextBox 4"/>
          <p:cNvSpPr txBox="1"/>
          <p:nvPr/>
        </p:nvSpPr>
        <p:spPr>
          <a:xfrm>
            <a:off x="352766" y="1549795"/>
            <a:ext cx="5455017" cy="4016484"/>
          </a:xfrm>
          <a:prstGeom prst="rect">
            <a:avLst/>
          </a:prstGeom>
          <a:noFill/>
        </p:spPr>
        <p:txBody>
          <a:bodyPr wrap="square" rtlCol="0">
            <a:spAutoFit/>
          </a:bodyPr>
          <a:lstStyle/>
          <a:p>
            <a:r>
              <a:rPr lang="en-US" sz="1500" dirty="0" smtClean="0">
                <a:latin typeface="Verdana"/>
                <a:cs typeface="Verdana"/>
              </a:rPr>
              <a:t>Tyler learns the following content and skills:</a:t>
            </a:r>
          </a:p>
          <a:p>
            <a:endParaRPr lang="en-US" sz="1500" dirty="0" smtClean="0">
              <a:latin typeface="Verdana"/>
              <a:cs typeface="Verdana"/>
            </a:endParaRPr>
          </a:p>
          <a:p>
            <a:pPr marL="285750" indent="-285750">
              <a:buFont typeface="Arial"/>
              <a:buChar char="•"/>
            </a:pPr>
            <a:r>
              <a:rPr lang="en-US" sz="1500" dirty="0" smtClean="0">
                <a:latin typeface="Verdana"/>
                <a:cs typeface="Verdana"/>
              </a:rPr>
              <a:t>How tectonic plate theory explains the world he lives in (</a:t>
            </a:r>
            <a:r>
              <a:rPr lang="en-US" sz="1500" i="1" dirty="0" smtClean="0">
                <a:latin typeface="Verdana"/>
                <a:cs typeface="Verdana"/>
              </a:rPr>
              <a:t>Next Generation Science Standards</a:t>
            </a:r>
            <a:r>
              <a:rPr lang="en-US" sz="1500" dirty="0" smtClean="0">
                <a:latin typeface="Verdana"/>
                <a:cs typeface="Verdana"/>
              </a:rPr>
              <a:t>).</a:t>
            </a:r>
          </a:p>
          <a:p>
            <a:pPr marL="285750" indent="-285750">
              <a:buFont typeface="Arial"/>
              <a:buChar char="•"/>
            </a:pPr>
            <a:r>
              <a:rPr lang="en-US" sz="1500" dirty="0" smtClean="0">
                <a:latin typeface="Verdana"/>
                <a:cs typeface="Verdana"/>
              </a:rPr>
              <a:t>Asking questions that can be answered with research </a:t>
            </a:r>
            <a:r>
              <a:rPr lang="en-US" sz="1500" dirty="0">
                <a:latin typeface="Verdana"/>
                <a:cs typeface="Verdana"/>
              </a:rPr>
              <a:t>(NGSS)</a:t>
            </a:r>
            <a:r>
              <a:rPr lang="en-US" sz="1500" dirty="0" smtClean="0">
                <a:latin typeface="Verdana"/>
                <a:cs typeface="Verdana"/>
              </a:rPr>
              <a:t>.</a:t>
            </a:r>
          </a:p>
          <a:p>
            <a:pPr marL="285750" indent="-285750">
              <a:buFont typeface="Arial"/>
              <a:buChar char="•"/>
            </a:pPr>
            <a:r>
              <a:rPr lang="en-US" sz="1500" dirty="0" smtClean="0">
                <a:latin typeface="Verdana"/>
                <a:cs typeface="Verdana"/>
              </a:rPr>
              <a:t>Developing a model to explain a natural system </a:t>
            </a:r>
            <a:r>
              <a:rPr lang="en-US" sz="1500" dirty="0">
                <a:latin typeface="Verdana"/>
                <a:cs typeface="Verdana"/>
              </a:rPr>
              <a:t>(NGSS)</a:t>
            </a:r>
            <a:r>
              <a:rPr lang="en-US" sz="1500" dirty="0" smtClean="0">
                <a:latin typeface="Verdana"/>
                <a:cs typeface="Verdana"/>
              </a:rPr>
              <a:t>.</a:t>
            </a:r>
          </a:p>
          <a:p>
            <a:pPr marL="285750" indent="-285750">
              <a:buFont typeface="Arial"/>
              <a:buChar char="•"/>
            </a:pPr>
            <a:r>
              <a:rPr lang="en-US" sz="1500" dirty="0" smtClean="0">
                <a:latin typeface="Verdana"/>
                <a:cs typeface="Verdana"/>
              </a:rPr>
              <a:t>Collecting, analyzing, and </a:t>
            </a:r>
            <a:r>
              <a:rPr lang="en-US" sz="1500" dirty="0">
                <a:latin typeface="Verdana"/>
                <a:cs typeface="Verdana"/>
              </a:rPr>
              <a:t>interpreting data (NGSS).</a:t>
            </a:r>
            <a:endParaRPr lang="en-US" sz="1500" dirty="0" smtClean="0">
              <a:latin typeface="Verdana"/>
              <a:cs typeface="Verdana"/>
            </a:endParaRPr>
          </a:p>
          <a:p>
            <a:pPr marL="285750" indent="-285750">
              <a:buFont typeface="Arial"/>
              <a:buChar char="•"/>
            </a:pPr>
            <a:r>
              <a:rPr lang="en-US" sz="1500" dirty="0">
                <a:latin typeface="Verdana"/>
                <a:cs typeface="Verdana"/>
              </a:rPr>
              <a:t>Project </a:t>
            </a:r>
            <a:r>
              <a:rPr lang="en-US" sz="1500" dirty="0" smtClean="0">
                <a:latin typeface="Verdana"/>
                <a:cs typeface="Verdana"/>
              </a:rPr>
              <a:t>planning.</a:t>
            </a:r>
          </a:p>
          <a:p>
            <a:pPr marL="285750" indent="-285750">
              <a:buFont typeface="Arial"/>
              <a:buChar char="•"/>
            </a:pPr>
            <a:r>
              <a:rPr lang="en-US" sz="1500" dirty="0" smtClean="0">
                <a:latin typeface="Verdana"/>
                <a:cs typeface="Verdana"/>
              </a:rPr>
              <a:t>Metacognition, goal setting and reflection.</a:t>
            </a:r>
          </a:p>
          <a:p>
            <a:pPr marL="285750" indent="-285750">
              <a:buFont typeface="Arial"/>
              <a:buChar char="•"/>
            </a:pPr>
            <a:r>
              <a:rPr lang="en-US" sz="1500" dirty="0" smtClean="0">
                <a:latin typeface="Verdana"/>
                <a:cs typeface="Verdana"/>
              </a:rPr>
              <a:t>Time management.</a:t>
            </a:r>
            <a:endParaRPr lang="en-US" sz="1500" dirty="0">
              <a:latin typeface="Verdana"/>
              <a:cs typeface="Verdana"/>
            </a:endParaRPr>
          </a:p>
          <a:p>
            <a:pPr marL="285750" indent="-285750">
              <a:buFont typeface="Arial"/>
              <a:buChar char="•"/>
            </a:pPr>
            <a:r>
              <a:rPr lang="en-US" sz="1500" dirty="0" smtClean="0">
                <a:latin typeface="Verdana"/>
                <a:cs typeface="Verdana"/>
              </a:rPr>
              <a:t>Technology literacy.</a:t>
            </a:r>
          </a:p>
          <a:p>
            <a:pPr marL="285750" indent="-285750">
              <a:buFont typeface="Arial"/>
              <a:buChar char="•"/>
            </a:pPr>
            <a:r>
              <a:rPr lang="en-US" sz="1500" dirty="0" smtClean="0">
                <a:latin typeface="Verdana"/>
                <a:cs typeface="Verdana"/>
              </a:rPr>
              <a:t>Creativity.</a:t>
            </a:r>
          </a:p>
          <a:p>
            <a:pPr marL="285750" indent="-285750">
              <a:buFont typeface="Arial"/>
              <a:buChar char="•"/>
            </a:pPr>
            <a:r>
              <a:rPr lang="en-US" sz="1500" dirty="0" smtClean="0">
                <a:latin typeface="Verdana"/>
                <a:cs typeface="Verdana"/>
              </a:rPr>
              <a:t>Collaborating </a:t>
            </a:r>
            <a:r>
              <a:rPr lang="en-US" sz="1500" dirty="0">
                <a:latin typeface="Verdana"/>
                <a:cs typeface="Verdana"/>
              </a:rPr>
              <a:t>with </a:t>
            </a:r>
            <a:r>
              <a:rPr lang="en-US" sz="1500" dirty="0" smtClean="0">
                <a:latin typeface="Verdana"/>
                <a:cs typeface="Verdana"/>
              </a:rPr>
              <a:t>peers and adults </a:t>
            </a:r>
            <a:r>
              <a:rPr lang="en-US" sz="1500" dirty="0">
                <a:latin typeface="Verdana"/>
                <a:cs typeface="Verdana"/>
              </a:rPr>
              <a:t>(NGSS).</a:t>
            </a:r>
            <a:endParaRPr lang="en-US" sz="1500" dirty="0" smtClean="0">
              <a:latin typeface="Verdana"/>
              <a:cs typeface="Verdana"/>
            </a:endParaRPr>
          </a:p>
          <a:p>
            <a:pPr marL="285750" indent="-285750">
              <a:buFont typeface="Arial"/>
              <a:buChar char="•"/>
            </a:pPr>
            <a:r>
              <a:rPr lang="en-US" sz="1500" dirty="0" smtClean="0">
                <a:latin typeface="Verdana"/>
                <a:cs typeface="Verdana"/>
              </a:rPr>
              <a:t>Communicating a scientific argument(</a:t>
            </a:r>
            <a:r>
              <a:rPr lang="en-US" sz="1500" dirty="0">
                <a:latin typeface="Verdana"/>
                <a:cs typeface="Verdana"/>
              </a:rPr>
              <a:t>NGSS)</a:t>
            </a:r>
            <a:r>
              <a:rPr lang="en-US" sz="1500" dirty="0" smtClean="0">
                <a:latin typeface="Verdana"/>
                <a:cs typeface="Verdana"/>
              </a:rPr>
              <a:t>.</a:t>
            </a:r>
          </a:p>
        </p:txBody>
      </p:sp>
      <p:pic>
        <p:nvPicPr>
          <p:cNvPr id="13" name="Picture 12" descr="ML-13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783" y="1995863"/>
            <a:ext cx="2544910" cy="1696607"/>
          </a:xfrm>
          <a:prstGeom prst="rect">
            <a:avLst/>
          </a:prstGeom>
        </p:spPr>
      </p:pic>
      <p:sp>
        <p:nvSpPr>
          <p:cNvPr id="14"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15"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8774278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8" name="Rectangle 7"/>
          <p:cNvSpPr/>
          <p:nvPr/>
        </p:nvSpPr>
        <p:spPr>
          <a:xfrm>
            <a:off x="1206521" y="2339039"/>
            <a:ext cx="6837680" cy="3416320"/>
          </a:xfrm>
          <a:prstGeom prst="rect">
            <a:avLst/>
          </a:prstGeom>
        </p:spPr>
        <p:txBody>
          <a:bodyPr wrap="square">
            <a:spAutoFit/>
          </a:bodyPr>
          <a:lstStyle/>
          <a:p>
            <a:pPr marL="342900" indent="-342900">
              <a:buFont typeface="Arial"/>
              <a:buChar char="•"/>
            </a:pPr>
            <a:r>
              <a:rPr lang="en-US" sz="2400" dirty="0" smtClean="0">
                <a:latin typeface="Verdana"/>
                <a:cs typeface="Verdana"/>
              </a:rPr>
              <a:t>Support for student-centered instruction</a:t>
            </a:r>
          </a:p>
          <a:p>
            <a:pPr marL="342900" indent="-342900">
              <a:buFont typeface="Arial"/>
              <a:buChar char="•"/>
            </a:pPr>
            <a:r>
              <a:rPr lang="en-US" sz="2400" dirty="0" smtClean="0">
                <a:latin typeface="Verdana"/>
                <a:cs typeface="Verdana"/>
              </a:rPr>
              <a:t>Student engagement and ownership</a:t>
            </a:r>
          </a:p>
          <a:p>
            <a:pPr marL="342900" indent="-342900">
              <a:buFont typeface="Arial"/>
              <a:buChar char="•"/>
            </a:pPr>
            <a:r>
              <a:rPr lang="en-US" sz="2400" dirty="0" smtClean="0">
                <a:latin typeface="Verdana"/>
                <a:cs typeface="Verdana"/>
              </a:rPr>
              <a:t>Development of 21</a:t>
            </a:r>
            <a:r>
              <a:rPr lang="en-US" sz="2400" baseline="30000" dirty="0" smtClean="0">
                <a:latin typeface="Verdana"/>
                <a:cs typeface="Verdana"/>
              </a:rPr>
              <a:t>st</a:t>
            </a:r>
            <a:r>
              <a:rPr lang="en-US" sz="2400" dirty="0" smtClean="0">
                <a:latin typeface="Verdana"/>
                <a:cs typeface="Verdana"/>
              </a:rPr>
              <a:t> century skills such as collaboration and self-direction</a:t>
            </a:r>
          </a:p>
          <a:p>
            <a:pPr marL="342900" indent="-342900">
              <a:buFont typeface="Arial"/>
              <a:buChar char="•"/>
            </a:pPr>
            <a:r>
              <a:rPr lang="en-US" sz="2400" dirty="0" smtClean="0">
                <a:latin typeface="Verdana"/>
                <a:cs typeface="Verdana"/>
              </a:rPr>
              <a:t>Student interest in and proficiency with technology</a:t>
            </a:r>
          </a:p>
          <a:p>
            <a:pPr marL="342900" indent="-342900">
              <a:buFont typeface="Arial"/>
              <a:buChar char="•"/>
            </a:pPr>
            <a:r>
              <a:rPr lang="en-US" sz="2400" dirty="0" smtClean="0">
                <a:latin typeface="Verdana"/>
                <a:cs typeface="Verdana"/>
              </a:rPr>
              <a:t>Access to student data that can drive teaching and learning.</a:t>
            </a:r>
          </a:p>
          <a:p>
            <a:pPr marL="342900" indent="-342900">
              <a:buFont typeface="Arial"/>
              <a:buChar char="•"/>
            </a:pPr>
            <a:endParaRPr lang="en-US" sz="2400" dirty="0">
              <a:latin typeface="Verdana"/>
              <a:cs typeface="Verdana"/>
            </a:endParaRPr>
          </a:p>
        </p:txBody>
      </p:sp>
      <p:sp>
        <p:nvSpPr>
          <p:cNvPr id="2" name="Title 1"/>
          <p:cNvSpPr>
            <a:spLocks noGrp="1"/>
          </p:cNvSpPr>
          <p:nvPr>
            <p:ph type="title"/>
          </p:nvPr>
        </p:nvSpPr>
        <p:spPr>
          <a:xfrm>
            <a:off x="699584" y="986085"/>
            <a:ext cx="7744834" cy="1338828"/>
          </a:xfrm>
        </p:spPr>
        <p:txBody>
          <a:bodyPr/>
          <a:lstStyle/>
          <a:p>
            <a:r>
              <a:rPr lang="en-US" dirty="0"/>
              <a:t>Benefits of Personalized Learning in a 1:1 Environment</a:t>
            </a:r>
            <a:br>
              <a:rPr lang="en-US" dirty="0"/>
            </a:br>
            <a:endParaRPr lang="en-US" dirty="0"/>
          </a:p>
        </p:txBody>
      </p:sp>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9"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318883400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7"/>
          <p:cNvSpPr txBox="1">
            <a:spLocks/>
          </p:cNvSpPr>
          <p:nvPr/>
        </p:nvSpPr>
        <p:spPr>
          <a:xfrm>
            <a:off x="282214" y="1951854"/>
            <a:ext cx="8642778" cy="3421650"/>
          </a:xfrm>
          <a:prstGeom prst="rect">
            <a:avLst/>
          </a:prstGeom>
          <a:noFill/>
          <a:ln>
            <a:noFill/>
          </a:ln>
        </p:spPr>
        <p:txBody>
          <a:bodyPr lIns="91425" tIns="45700" rIns="91425" bIns="45700" anchor="ctr" anchorCtr="0">
            <a:noAutofit/>
          </a:bodyPr>
          <a:lstStyle>
            <a:lvl1pPr algn="l" rtl="0" eaLnBrk="1" fontAlgn="base" hangingPunct="1">
              <a:spcBef>
                <a:spcPct val="0"/>
              </a:spcBef>
              <a:spcAft>
                <a:spcPct val="0"/>
              </a:spcAft>
              <a:defRPr sz="3600" b="0" i="0">
                <a:solidFill>
                  <a:schemeClr val="tx1">
                    <a:lumMod val="50000"/>
                    <a:lumOff val="50000"/>
                  </a:schemeClr>
                </a:solidFill>
                <a:latin typeface="Helvetica Light"/>
                <a:ea typeface="+mj-ea"/>
                <a:cs typeface="Helvetica Light"/>
              </a:defRPr>
            </a:lvl1pPr>
            <a:lvl2pPr algn="ctr" rtl="0" eaLnBrk="1" fontAlgn="base" hangingPunct="1">
              <a:spcBef>
                <a:spcPct val="0"/>
              </a:spcBef>
              <a:spcAft>
                <a:spcPct val="0"/>
              </a:spcAft>
              <a:defRPr sz="4400">
                <a:solidFill>
                  <a:schemeClr val="tx2"/>
                </a:solidFill>
                <a:latin typeface="Zurich BT" charset="0"/>
                <a:ea typeface="ＭＳ Ｐゴシック" charset="0"/>
              </a:defRPr>
            </a:lvl2pPr>
            <a:lvl3pPr algn="ctr" rtl="0" eaLnBrk="1" fontAlgn="base" hangingPunct="1">
              <a:spcBef>
                <a:spcPct val="0"/>
              </a:spcBef>
              <a:spcAft>
                <a:spcPct val="0"/>
              </a:spcAft>
              <a:defRPr sz="4400">
                <a:solidFill>
                  <a:schemeClr val="tx2"/>
                </a:solidFill>
                <a:latin typeface="Zurich BT" charset="0"/>
                <a:ea typeface="ＭＳ Ｐゴシック" charset="0"/>
              </a:defRPr>
            </a:lvl3pPr>
            <a:lvl4pPr algn="ctr" rtl="0" eaLnBrk="1" fontAlgn="base" hangingPunct="1">
              <a:spcBef>
                <a:spcPct val="0"/>
              </a:spcBef>
              <a:spcAft>
                <a:spcPct val="0"/>
              </a:spcAft>
              <a:defRPr sz="4400">
                <a:solidFill>
                  <a:schemeClr val="tx2"/>
                </a:solidFill>
                <a:latin typeface="Zurich BT" charset="0"/>
                <a:ea typeface="ＭＳ Ｐゴシック" charset="0"/>
              </a:defRPr>
            </a:lvl4pPr>
            <a:lvl5pPr algn="ctr" rtl="0" eaLnBrk="1" fontAlgn="base" hangingPunct="1">
              <a:spcBef>
                <a:spcPct val="0"/>
              </a:spcBef>
              <a:spcAft>
                <a:spcPct val="0"/>
              </a:spcAft>
              <a:defRPr sz="4400">
                <a:solidFill>
                  <a:schemeClr val="tx2"/>
                </a:solidFill>
                <a:latin typeface="Zurich BT" charset="0"/>
                <a:ea typeface="ＭＳ Ｐゴシック" charset="0"/>
              </a:defRPr>
            </a:lvl5pPr>
            <a:lvl6pPr marL="457200" algn="ctr" rtl="0" eaLnBrk="1" fontAlgn="base" hangingPunct="1">
              <a:spcBef>
                <a:spcPct val="0"/>
              </a:spcBef>
              <a:spcAft>
                <a:spcPct val="0"/>
              </a:spcAft>
              <a:defRPr sz="4400">
                <a:solidFill>
                  <a:schemeClr val="tx2"/>
                </a:solidFill>
                <a:latin typeface="Zurich BT" charset="0"/>
                <a:ea typeface="ＭＳ Ｐゴシック" charset="0"/>
              </a:defRPr>
            </a:lvl6pPr>
            <a:lvl7pPr marL="914400" algn="ctr" rtl="0" eaLnBrk="1" fontAlgn="base" hangingPunct="1">
              <a:spcBef>
                <a:spcPct val="0"/>
              </a:spcBef>
              <a:spcAft>
                <a:spcPct val="0"/>
              </a:spcAft>
              <a:defRPr sz="4400">
                <a:solidFill>
                  <a:schemeClr val="tx2"/>
                </a:solidFill>
                <a:latin typeface="Zurich BT" charset="0"/>
                <a:ea typeface="ＭＳ Ｐゴシック" charset="0"/>
              </a:defRPr>
            </a:lvl7pPr>
            <a:lvl8pPr marL="1371600" algn="ctr" rtl="0" eaLnBrk="1" fontAlgn="base" hangingPunct="1">
              <a:spcBef>
                <a:spcPct val="0"/>
              </a:spcBef>
              <a:spcAft>
                <a:spcPct val="0"/>
              </a:spcAft>
              <a:defRPr sz="4400">
                <a:solidFill>
                  <a:schemeClr val="tx2"/>
                </a:solidFill>
                <a:latin typeface="Zurich BT" charset="0"/>
                <a:ea typeface="ＭＳ Ｐゴシック" charset="0"/>
              </a:defRPr>
            </a:lvl8pPr>
            <a:lvl9pPr marL="1828800" algn="ctr" rtl="0" eaLnBrk="1" fontAlgn="base" hangingPunct="1">
              <a:spcBef>
                <a:spcPct val="0"/>
              </a:spcBef>
              <a:spcAft>
                <a:spcPct val="0"/>
              </a:spcAft>
              <a:defRPr sz="4400">
                <a:solidFill>
                  <a:schemeClr val="tx2"/>
                </a:solidFill>
                <a:latin typeface="Zurich BT" charset="0"/>
                <a:ea typeface="ＭＳ Ｐゴシック" charset="0"/>
              </a:defRPr>
            </a:lvl9pPr>
          </a:lstStyle>
          <a:p>
            <a:pPr marL="798512" indent="-11112">
              <a:spcBef>
                <a:spcPts val="0"/>
              </a:spcBef>
              <a:spcAft>
                <a:spcPts val="0"/>
              </a:spcAft>
              <a:buSzPct val="25000"/>
            </a:pPr>
            <a:endParaRPr lang="en-US" sz="4800" b="1" dirty="0" smtClean="0">
              <a:solidFill>
                <a:srgbClr val="443947"/>
              </a:solidFill>
              <a:latin typeface="Verdana"/>
              <a:ea typeface="Open Sans"/>
              <a:cs typeface="Verdana"/>
              <a:sym typeface="Open Sans"/>
            </a:endParaRPr>
          </a:p>
          <a:p>
            <a:pPr marL="798512" indent="-11112">
              <a:spcBef>
                <a:spcPts val="0"/>
              </a:spcBef>
              <a:spcAft>
                <a:spcPts val="0"/>
              </a:spcAft>
              <a:buSzPct val="25000"/>
            </a:pPr>
            <a:r>
              <a:rPr lang="en-US" sz="4800" b="1" dirty="0" smtClean="0">
                <a:solidFill>
                  <a:srgbClr val="443947"/>
                </a:solidFill>
                <a:latin typeface="Verdana"/>
                <a:ea typeface="Open Sans"/>
                <a:cs typeface="Verdana"/>
                <a:sym typeface="Open Sans"/>
              </a:rPr>
              <a:t>I. Your Turn: Reflect and Discuss Personalized Learning </a:t>
            </a:r>
            <a:endParaRPr lang="en-US" sz="4800" b="1" dirty="0">
              <a:solidFill>
                <a:srgbClr val="443947"/>
              </a:solidFill>
              <a:latin typeface="Verdana"/>
              <a:ea typeface="Open Sans"/>
              <a:cs typeface="Verdana"/>
              <a:sym typeface="Open Sans"/>
            </a:endParaRPr>
          </a:p>
        </p:txBody>
      </p:sp>
      <p:grpSp>
        <p:nvGrpSpPr>
          <p:cNvPr id="4" name="Group 3"/>
          <p:cNvGrpSpPr/>
          <p:nvPr/>
        </p:nvGrpSpPr>
        <p:grpSpPr>
          <a:xfrm>
            <a:off x="476163" y="2029796"/>
            <a:ext cx="1092837" cy="748281"/>
            <a:chOff x="254000" y="1320800"/>
            <a:chExt cx="1475883" cy="1155700"/>
          </a:xfrm>
        </p:grpSpPr>
        <p:sp>
          <p:nvSpPr>
            <p:cNvPr id="5" name="Rounded Rectangle 4"/>
            <p:cNvSpPr/>
            <p:nvPr/>
          </p:nvSpPr>
          <p:spPr bwMode="auto">
            <a:xfrm>
              <a:off x="254000" y="1320800"/>
              <a:ext cx="1475883" cy="1155700"/>
            </a:xfrm>
            <a:prstGeom prst="roundRect">
              <a:avLst/>
            </a:prstGeom>
            <a:solidFill>
              <a:schemeClr val="accent1"/>
            </a:solidFill>
            <a:ln w="9525" cap="flat" cmpd="sng" algn="ctr">
              <a:solidFill>
                <a:srgbClr val="059A8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6" name="Oval Callout 5"/>
            <p:cNvSpPr/>
            <p:nvPr/>
          </p:nvSpPr>
          <p:spPr bwMode="auto">
            <a:xfrm>
              <a:off x="444500" y="1432101"/>
              <a:ext cx="838200" cy="663399"/>
            </a:xfrm>
            <a:prstGeom prst="wedgeEllipseCallout">
              <a:avLst>
                <a:gd name="adj1" fmla="val -28409"/>
                <a:gd name="adj2" fmla="val 77815"/>
              </a:avLst>
            </a:prstGeom>
            <a:solidFill>
              <a:srgbClr val="059A87"/>
            </a:solidFill>
            <a:ln w="9525" cap="flat" cmpd="sng" algn="ctr">
              <a:solidFill>
                <a:srgbClr val="059A8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7" name="Oval Callout 6"/>
            <p:cNvSpPr/>
            <p:nvPr/>
          </p:nvSpPr>
          <p:spPr bwMode="auto">
            <a:xfrm>
              <a:off x="863600" y="1778000"/>
              <a:ext cx="660400" cy="509499"/>
            </a:xfrm>
            <a:prstGeom prst="wedgeEllipseCallout">
              <a:avLst>
                <a:gd name="adj1" fmla="val 49621"/>
                <a:gd name="adj2" fmla="val 56537"/>
              </a:avLst>
            </a:prstGeom>
            <a:solidFill>
              <a:srgbClr val="059A87">
                <a:alpha val="67000"/>
              </a:srgbClr>
            </a:solidFill>
            <a:ln w="9525" cap="flat" cmpd="sng" algn="ctr">
              <a:solidFill>
                <a:srgbClr val="059A8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grpSp>
      <p:sp>
        <p:nvSpPr>
          <p:cNvPr id="8"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9"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2"/>
              </a:rPr>
              <a:t>www.k12blueprint.com</a:t>
            </a:r>
          </a:p>
        </p:txBody>
      </p:sp>
    </p:spTree>
    <p:extLst>
      <p:ext uri="{BB962C8B-B14F-4D97-AF65-F5344CB8AC3E}">
        <p14:creationId xmlns:p14="http://schemas.microsoft.com/office/powerpoint/2010/main" val="3324395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7"/>
          <p:cNvSpPr txBox="1">
            <a:spLocks/>
          </p:cNvSpPr>
          <p:nvPr/>
        </p:nvSpPr>
        <p:spPr>
          <a:xfrm>
            <a:off x="764326" y="1928338"/>
            <a:ext cx="7290507" cy="3421650"/>
          </a:xfrm>
          <a:prstGeom prst="rect">
            <a:avLst/>
          </a:prstGeom>
          <a:noFill/>
          <a:ln>
            <a:noFill/>
          </a:ln>
        </p:spPr>
        <p:txBody>
          <a:bodyPr lIns="91425" tIns="45700" rIns="91425" bIns="45700" anchor="ctr" anchorCtr="0">
            <a:noAutofit/>
          </a:bodyPr>
          <a:lstStyle>
            <a:lvl1pPr algn="l" rtl="0" eaLnBrk="1" fontAlgn="base" hangingPunct="1">
              <a:spcBef>
                <a:spcPct val="0"/>
              </a:spcBef>
              <a:spcAft>
                <a:spcPct val="0"/>
              </a:spcAft>
              <a:defRPr sz="3600" b="0" i="0">
                <a:solidFill>
                  <a:schemeClr val="tx1">
                    <a:lumMod val="50000"/>
                    <a:lumOff val="50000"/>
                  </a:schemeClr>
                </a:solidFill>
                <a:latin typeface="Helvetica Light"/>
                <a:ea typeface="+mj-ea"/>
                <a:cs typeface="Helvetica Light"/>
              </a:defRPr>
            </a:lvl1pPr>
            <a:lvl2pPr algn="ctr" rtl="0" eaLnBrk="1" fontAlgn="base" hangingPunct="1">
              <a:spcBef>
                <a:spcPct val="0"/>
              </a:spcBef>
              <a:spcAft>
                <a:spcPct val="0"/>
              </a:spcAft>
              <a:defRPr sz="4400">
                <a:solidFill>
                  <a:schemeClr val="tx2"/>
                </a:solidFill>
                <a:latin typeface="Zurich BT" charset="0"/>
                <a:ea typeface="ＭＳ Ｐゴシック" charset="0"/>
              </a:defRPr>
            </a:lvl2pPr>
            <a:lvl3pPr algn="ctr" rtl="0" eaLnBrk="1" fontAlgn="base" hangingPunct="1">
              <a:spcBef>
                <a:spcPct val="0"/>
              </a:spcBef>
              <a:spcAft>
                <a:spcPct val="0"/>
              </a:spcAft>
              <a:defRPr sz="4400">
                <a:solidFill>
                  <a:schemeClr val="tx2"/>
                </a:solidFill>
                <a:latin typeface="Zurich BT" charset="0"/>
                <a:ea typeface="ＭＳ Ｐゴシック" charset="0"/>
              </a:defRPr>
            </a:lvl3pPr>
            <a:lvl4pPr algn="ctr" rtl="0" eaLnBrk="1" fontAlgn="base" hangingPunct="1">
              <a:spcBef>
                <a:spcPct val="0"/>
              </a:spcBef>
              <a:spcAft>
                <a:spcPct val="0"/>
              </a:spcAft>
              <a:defRPr sz="4400">
                <a:solidFill>
                  <a:schemeClr val="tx2"/>
                </a:solidFill>
                <a:latin typeface="Zurich BT" charset="0"/>
                <a:ea typeface="ＭＳ Ｐゴシック" charset="0"/>
              </a:defRPr>
            </a:lvl4pPr>
            <a:lvl5pPr algn="ctr" rtl="0" eaLnBrk="1" fontAlgn="base" hangingPunct="1">
              <a:spcBef>
                <a:spcPct val="0"/>
              </a:spcBef>
              <a:spcAft>
                <a:spcPct val="0"/>
              </a:spcAft>
              <a:defRPr sz="4400">
                <a:solidFill>
                  <a:schemeClr val="tx2"/>
                </a:solidFill>
                <a:latin typeface="Zurich BT" charset="0"/>
                <a:ea typeface="ＭＳ Ｐゴシック" charset="0"/>
              </a:defRPr>
            </a:lvl5pPr>
            <a:lvl6pPr marL="457200" algn="ctr" rtl="0" eaLnBrk="1" fontAlgn="base" hangingPunct="1">
              <a:spcBef>
                <a:spcPct val="0"/>
              </a:spcBef>
              <a:spcAft>
                <a:spcPct val="0"/>
              </a:spcAft>
              <a:defRPr sz="4400">
                <a:solidFill>
                  <a:schemeClr val="tx2"/>
                </a:solidFill>
                <a:latin typeface="Zurich BT" charset="0"/>
                <a:ea typeface="ＭＳ Ｐゴシック" charset="0"/>
              </a:defRPr>
            </a:lvl6pPr>
            <a:lvl7pPr marL="914400" algn="ctr" rtl="0" eaLnBrk="1" fontAlgn="base" hangingPunct="1">
              <a:spcBef>
                <a:spcPct val="0"/>
              </a:spcBef>
              <a:spcAft>
                <a:spcPct val="0"/>
              </a:spcAft>
              <a:defRPr sz="4400">
                <a:solidFill>
                  <a:schemeClr val="tx2"/>
                </a:solidFill>
                <a:latin typeface="Zurich BT" charset="0"/>
                <a:ea typeface="ＭＳ Ｐゴシック" charset="0"/>
              </a:defRPr>
            </a:lvl7pPr>
            <a:lvl8pPr marL="1371600" algn="ctr" rtl="0" eaLnBrk="1" fontAlgn="base" hangingPunct="1">
              <a:spcBef>
                <a:spcPct val="0"/>
              </a:spcBef>
              <a:spcAft>
                <a:spcPct val="0"/>
              </a:spcAft>
              <a:defRPr sz="4400">
                <a:solidFill>
                  <a:schemeClr val="tx2"/>
                </a:solidFill>
                <a:latin typeface="Zurich BT" charset="0"/>
                <a:ea typeface="ＭＳ Ｐゴシック" charset="0"/>
              </a:defRPr>
            </a:lvl8pPr>
            <a:lvl9pPr marL="1828800" algn="ctr" rtl="0" eaLnBrk="1" fontAlgn="base" hangingPunct="1">
              <a:spcBef>
                <a:spcPct val="0"/>
              </a:spcBef>
              <a:spcAft>
                <a:spcPct val="0"/>
              </a:spcAft>
              <a:defRPr sz="4400">
                <a:solidFill>
                  <a:schemeClr val="tx2"/>
                </a:solidFill>
                <a:latin typeface="Zurich BT" charset="0"/>
                <a:ea typeface="ＭＳ Ｐゴシック" charset="0"/>
              </a:defRPr>
            </a:lvl9pPr>
          </a:lstStyle>
          <a:p>
            <a:pPr marL="798512" indent="-11112">
              <a:spcBef>
                <a:spcPts val="0"/>
              </a:spcBef>
              <a:spcAft>
                <a:spcPts val="0"/>
              </a:spcAft>
              <a:buSzPct val="25000"/>
            </a:pPr>
            <a:r>
              <a:rPr lang="en-US" sz="6000" b="1" dirty="0" smtClean="0">
                <a:solidFill>
                  <a:srgbClr val="443947"/>
                </a:solidFill>
                <a:latin typeface="Verdana"/>
                <a:ea typeface="Open Sans"/>
                <a:cs typeface="Verdana"/>
                <a:sym typeface="Open Sans"/>
              </a:rPr>
              <a:t>Personalized Learning and Instruction</a:t>
            </a:r>
            <a:endParaRPr lang="en-US" sz="6000" b="1" dirty="0">
              <a:solidFill>
                <a:srgbClr val="443947"/>
              </a:solidFill>
              <a:latin typeface="Verdana"/>
              <a:ea typeface="Open Sans"/>
              <a:cs typeface="Verdana"/>
              <a:sym typeface="Open Sans"/>
            </a:endParaRPr>
          </a:p>
        </p:txBody>
      </p:sp>
      <p:sp>
        <p:nvSpPr>
          <p:cNvPr id="4"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5"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2"/>
              </a:rPr>
              <a:t>www.k12blueprint.com</a:t>
            </a:r>
          </a:p>
        </p:txBody>
      </p:sp>
    </p:spTree>
    <p:extLst>
      <p:ext uri="{BB962C8B-B14F-4D97-AF65-F5344CB8AC3E}">
        <p14:creationId xmlns:p14="http://schemas.microsoft.com/office/powerpoint/2010/main" val="20332234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8" name="Rectangle 7"/>
          <p:cNvSpPr/>
          <p:nvPr/>
        </p:nvSpPr>
        <p:spPr>
          <a:xfrm>
            <a:off x="396887" y="2233217"/>
            <a:ext cx="8414012" cy="3785652"/>
          </a:xfrm>
          <a:prstGeom prst="rect">
            <a:avLst/>
          </a:prstGeom>
        </p:spPr>
        <p:txBody>
          <a:bodyPr wrap="square">
            <a:spAutoFit/>
          </a:bodyPr>
          <a:lstStyle/>
          <a:p>
            <a:r>
              <a:rPr lang="en-US" sz="2400" b="1" dirty="0" smtClean="0">
                <a:latin typeface="Verdana"/>
                <a:cs typeface="Verdana"/>
              </a:rPr>
              <a:t>Mathematics</a:t>
            </a:r>
          </a:p>
          <a:p>
            <a:pPr marL="800100" lvl="1" indent="-342900">
              <a:buFont typeface="Arial"/>
              <a:buChar char="•"/>
            </a:pPr>
            <a:r>
              <a:rPr lang="en-US" sz="2400" dirty="0" smtClean="0">
                <a:latin typeface="Verdana"/>
                <a:cs typeface="Verdana"/>
              </a:rPr>
              <a:t>Focus on conceptual understanding of fewer topics encourages more in-depth study allowing for student choice.</a:t>
            </a:r>
          </a:p>
          <a:p>
            <a:pPr marL="800100" lvl="1" indent="-342900">
              <a:buFont typeface="Arial"/>
              <a:buChar char="•"/>
            </a:pPr>
            <a:r>
              <a:rPr lang="en-US" sz="2400" dirty="0" smtClean="0">
                <a:latin typeface="Verdana"/>
                <a:cs typeface="Verdana"/>
              </a:rPr>
              <a:t>Standards on developing procedural knowledge and metacognition support goal-setting, self-knowledge, and self-direction.</a:t>
            </a:r>
          </a:p>
          <a:p>
            <a:pPr marL="800100" lvl="1" indent="-342900">
              <a:buFont typeface="Arial"/>
              <a:buChar char="•"/>
            </a:pPr>
            <a:r>
              <a:rPr lang="en-US" sz="2400" dirty="0" smtClean="0">
                <a:latin typeface="Verdana"/>
                <a:cs typeface="Verdana"/>
              </a:rPr>
              <a:t>Emphasis on application of knowledge and skills to real-world problems promotes engagement and deep understanding.</a:t>
            </a:r>
            <a:endParaRPr lang="en-US" sz="2400" dirty="0">
              <a:latin typeface="Verdana"/>
              <a:cs typeface="Verdana"/>
            </a:endParaRPr>
          </a:p>
        </p:txBody>
      </p:sp>
      <p:sp>
        <p:nvSpPr>
          <p:cNvPr id="2" name="Title 1"/>
          <p:cNvSpPr>
            <a:spLocks noGrp="1"/>
          </p:cNvSpPr>
          <p:nvPr>
            <p:ph type="title"/>
          </p:nvPr>
        </p:nvSpPr>
        <p:spPr>
          <a:xfrm>
            <a:off x="699584" y="986085"/>
            <a:ext cx="7744834" cy="1338828"/>
          </a:xfrm>
        </p:spPr>
        <p:txBody>
          <a:bodyPr/>
          <a:lstStyle/>
          <a:p>
            <a:r>
              <a:rPr lang="en-US" dirty="0"/>
              <a:t>Personalized Learning and </a:t>
            </a:r>
            <a:br>
              <a:rPr lang="en-US" dirty="0"/>
            </a:br>
            <a:r>
              <a:rPr lang="en-US" dirty="0"/>
              <a:t>Standards</a:t>
            </a:r>
            <a:br>
              <a:rPr lang="en-US" dirty="0"/>
            </a:br>
            <a:endParaRPr lang="en-US" dirty="0"/>
          </a:p>
        </p:txBody>
      </p:sp>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10"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65032639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8" name="Rectangle 7"/>
          <p:cNvSpPr/>
          <p:nvPr/>
        </p:nvSpPr>
        <p:spPr>
          <a:xfrm>
            <a:off x="498944" y="2233217"/>
            <a:ext cx="7945474" cy="3416320"/>
          </a:xfrm>
          <a:prstGeom prst="rect">
            <a:avLst/>
          </a:prstGeom>
        </p:spPr>
        <p:txBody>
          <a:bodyPr wrap="square">
            <a:spAutoFit/>
          </a:bodyPr>
          <a:lstStyle/>
          <a:p>
            <a:r>
              <a:rPr lang="en-US" sz="2400" b="1" dirty="0" smtClean="0">
                <a:latin typeface="Verdana"/>
                <a:cs typeface="Verdana"/>
              </a:rPr>
              <a:t>English Language Arts</a:t>
            </a:r>
          </a:p>
          <a:p>
            <a:pPr marL="800100" lvl="1" indent="-342900">
              <a:buFont typeface="Arial"/>
              <a:buChar char="•"/>
            </a:pPr>
            <a:r>
              <a:rPr lang="en-US" sz="2400" dirty="0" smtClean="0">
                <a:latin typeface="Verdana"/>
                <a:cs typeface="Verdana"/>
              </a:rPr>
              <a:t>Close reading of different kinds of complex texts, specifically non-fiction, promotes student engagement and real world application.</a:t>
            </a:r>
          </a:p>
          <a:p>
            <a:pPr marL="800100" lvl="1" indent="-342900">
              <a:buFont typeface="Arial"/>
              <a:buChar char="•"/>
            </a:pPr>
            <a:r>
              <a:rPr lang="en-US" sz="2400" dirty="0" smtClean="0">
                <a:latin typeface="Verdana"/>
                <a:cs typeface="Verdana"/>
              </a:rPr>
              <a:t>Emphasis on reading and writing skills and strategies rather than specific works of literature and types of writing supports student choice.</a:t>
            </a:r>
            <a:endParaRPr lang="en-US" sz="2400" dirty="0">
              <a:latin typeface="Verdana"/>
              <a:cs typeface="Verdana"/>
            </a:endParaRPr>
          </a:p>
        </p:txBody>
      </p:sp>
      <p:sp>
        <p:nvSpPr>
          <p:cNvPr id="2" name="Title 1"/>
          <p:cNvSpPr>
            <a:spLocks noGrp="1"/>
          </p:cNvSpPr>
          <p:nvPr>
            <p:ph type="title"/>
          </p:nvPr>
        </p:nvSpPr>
        <p:spPr>
          <a:xfrm>
            <a:off x="699584" y="986085"/>
            <a:ext cx="7744834" cy="892552"/>
          </a:xfrm>
        </p:spPr>
        <p:txBody>
          <a:bodyPr/>
          <a:lstStyle/>
          <a:p>
            <a:r>
              <a:rPr lang="en-US" dirty="0"/>
              <a:t>Personalized Learning and </a:t>
            </a:r>
            <a:br>
              <a:rPr lang="en-US" dirty="0"/>
            </a:br>
            <a:r>
              <a:rPr lang="en-US" dirty="0" smtClean="0"/>
              <a:t>Standards</a:t>
            </a:r>
            <a:endParaRPr lang="en-US" dirty="0"/>
          </a:p>
        </p:txBody>
      </p:sp>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9"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93069782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5"/>
          <p:cNvSpPr/>
          <p:nvPr/>
        </p:nvSpPr>
        <p:spPr>
          <a:xfrm>
            <a:off x="-1493296" y="1160544"/>
            <a:ext cx="2558808" cy="694643"/>
          </a:xfrm>
          <a:prstGeom prst="round2SameRect">
            <a:avLst>
              <a:gd name="adj1" fmla="val 50000"/>
              <a:gd name="adj2" fmla="val 0"/>
            </a:avLst>
          </a:prstGeom>
          <a:noFill/>
          <a:ln w="3175" cap="flat" cmpd="sng" algn="ctr">
            <a:noFill/>
            <a:prstDash val="solid"/>
            <a:round/>
            <a:headEnd type="none" w="sm" len="sm"/>
            <a:tailEnd type="none" w="sm" len="sm"/>
          </a:ln>
          <a:effectLst/>
        </p:spPr>
        <p:txBody>
          <a:bodyPr vert="horz" wrap="none" lIns="121920" tIns="60960" rIns="121920" bIns="60960" numCol="1" rtlCol="0" anchor="ctr" anchorCtr="0" compatLnSpc="1">
            <a:prstTxWarp prst="textNoShape">
              <a:avLst/>
            </a:prstTxWarp>
          </a:bodyPr>
          <a:lstStyle/>
          <a:p>
            <a:pPr algn="ctr"/>
            <a:endParaRPr lang="en-US" sz="2400" b="1" kern="0" dirty="0">
              <a:solidFill>
                <a:srgbClr val="0070C0"/>
              </a:solidFill>
              <a:latin typeface="Intel Clear" panose="020B0604020203020204" pitchFamily="34" charset="0"/>
              <a:cs typeface="Verdana"/>
              <a:sym typeface="Arial"/>
              <a:rtl val="0"/>
            </a:endParaRPr>
          </a:p>
        </p:txBody>
      </p:sp>
      <p:sp>
        <p:nvSpPr>
          <p:cNvPr id="7" name="Title 6"/>
          <p:cNvSpPr>
            <a:spLocks noGrp="1"/>
          </p:cNvSpPr>
          <p:nvPr>
            <p:ph type="title"/>
          </p:nvPr>
        </p:nvSpPr>
        <p:spPr/>
        <p:txBody>
          <a:bodyPr/>
          <a:lstStyle/>
          <a:p>
            <a:r>
              <a:rPr lang="en-US" dirty="0" smtClean="0"/>
              <a:t>Workshop Goals</a:t>
            </a:r>
            <a:endParaRPr lang="en-US" dirty="0"/>
          </a:p>
        </p:txBody>
      </p:sp>
      <p:sp>
        <p:nvSpPr>
          <p:cNvPr id="11" name="Slide Number Placeholder 1"/>
          <p:cNvSpPr>
            <a:spLocks noGrp="1"/>
          </p:cNvSpPr>
          <p:nvPr>
            <p:ph type="sldNum" sz="quarter" idx="7"/>
          </p:nvPr>
        </p:nvSpPr>
        <p:spPr>
          <a:prstGeom prst="rect">
            <a:avLst/>
          </a:prstGeom>
        </p:spPr>
        <p:txBody>
          <a:bodyPr/>
          <a:lstStyle/>
          <a:p>
            <a:fld id="{EE2556C5-CE8C-6547-B838-EA80C61A4AF7}" type="slidenum">
              <a:rPr lang="en-US" smtClean="0">
                <a:solidFill>
                  <a:prstClr val="white"/>
                </a:solidFill>
              </a:rPr>
              <a:pPr/>
              <a:t>2</a:t>
            </a:fld>
            <a:endParaRPr lang="en-US">
              <a:solidFill>
                <a:prstClr val="white"/>
              </a:solidFill>
            </a:endParaRPr>
          </a:p>
        </p:txBody>
      </p:sp>
      <p:sp>
        <p:nvSpPr>
          <p:cNvPr id="5" name="TextBox 4"/>
          <p:cNvSpPr txBox="1"/>
          <p:nvPr/>
        </p:nvSpPr>
        <p:spPr>
          <a:xfrm>
            <a:off x="362868" y="2109282"/>
            <a:ext cx="8357313" cy="3139321"/>
          </a:xfrm>
          <a:prstGeom prst="rect">
            <a:avLst/>
          </a:prstGeom>
          <a:noFill/>
        </p:spPr>
        <p:txBody>
          <a:bodyPr wrap="square" rtlCol="0">
            <a:spAutoFit/>
          </a:bodyPr>
          <a:lstStyle/>
          <a:p>
            <a:pPr marL="285750" lvl="0" indent="-285750">
              <a:buFont typeface="Arial"/>
              <a:buChar char="•"/>
            </a:pPr>
            <a:r>
              <a:rPr lang="en-US" sz="2000" dirty="0">
                <a:latin typeface="Verdana"/>
                <a:cs typeface="Verdana"/>
              </a:rPr>
              <a:t>To learn the characteristics of personalized learning and how it compares and contrasts with other instructional approaches</a:t>
            </a:r>
            <a:r>
              <a:rPr lang="en-US" sz="2000" dirty="0" smtClean="0">
                <a:latin typeface="Verdana"/>
                <a:cs typeface="Verdana"/>
              </a:rPr>
              <a:t>.</a:t>
            </a:r>
          </a:p>
          <a:p>
            <a:pPr lvl="0"/>
            <a:endParaRPr lang="en-US" sz="2000" dirty="0">
              <a:latin typeface="Verdana"/>
              <a:cs typeface="Verdana"/>
            </a:endParaRPr>
          </a:p>
          <a:p>
            <a:pPr marL="285750" lvl="0" indent="-285750">
              <a:buFont typeface="Arial"/>
              <a:buChar char="•"/>
            </a:pPr>
            <a:r>
              <a:rPr lang="en-US" sz="2000" dirty="0">
                <a:latin typeface="Verdana"/>
                <a:cs typeface="Verdana"/>
              </a:rPr>
              <a:t>To understand what personalized learning looks like in the classroom</a:t>
            </a:r>
            <a:r>
              <a:rPr lang="en-US" sz="2000" dirty="0" smtClean="0">
                <a:latin typeface="Verdana"/>
                <a:cs typeface="Verdana"/>
              </a:rPr>
              <a:t>.</a:t>
            </a:r>
          </a:p>
          <a:p>
            <a:pPr lvl="0"/>
            <a:endParaRPr lang="en-US" sz="2000" dirty="0">
              <a:latin typeface="Verdana"/>
              <a:cs typeface="Verdana"/>
            </a:endParaRPr>
          </a:p>
          <a:p>
            <a:pPr marL="285750" lvl="0" indent="-285750">
              <a:buFont typeface="Arial"/>
              <a:buChar char="•"/>
            </a:pPr>
            <a:r>
              <a:rPr lang="en-US" sz="2000" dirty="0">
                <a:latin typeface="Verdana"/>
                <a:cs typeface="Verdana"/>
              </a:rPr>
              <a:t>To begin to develop a strategy for implementing personalized learning in schools.</a:t>
            </a:r>
          </a:p>
          <a:p>
            <a:endParaRPr lang="en-US" dirty="0">
              <a:latin typeface="Verdana"/>
            </a:endParaRPr>
          </a:p>
        </p:txBody>
      </p:sp>
      <p:sp>
        <p:nvSpPr>
          <p:cNvPr id="18"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20"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2"/>
              </a:rPr>
              <a:t>www.k12blueprint.com</a:t>
            </a:r>
          </a:p>
        </p:txBody>
      </p:sp>
    </p:spTree>
    <p:extLst>
      <p:ext uri="{BB962C8B-B14F-4D97-AF65-F5344CB8AC3E}">
        <p14:creationId xmlns:p14="http://schemas.microsoft.com/office/powerpoint/2010/main" val="19037322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7" name="Title 4"/>
          <p:cNvSpPr txBox="1">
            <a:spLocks/>
          </p:cNvSpPr>
          <p:nvPr/>
        </p:nvSpPr>
        <p:spPr>
          <a:xfrm>
            <a:off x="-37610" y="1080053"/>
            <a:ext cx="9181610" cy="704328"/>
          </a:xfrm>
          <a:prstGeom prst="rect">
            <a:avLst/>
          </a:prstGeom>
        </p:spPr>
        <p:txBody>
          <a:bodyPr/>
          <a:lstStyle>
            <a:defPPr marR="0" algn="l" rtl="0">
              <a:lnSpc>
                <a:spcPct val="100000"/>
              </a:lnSpc>
              <a:spcBef>
                <a:spcPts val="0"/>
              </a:spcBef>
              <a:spcAft>
                <a:spcPts val="0"/>
              </a:spcAft>
              <a:defRPr/>
            </a:defPPr>
            <a:lvl1pPr algn="ctr">
              <a:defRPr sz="4000" b="1">
                <a:solidFill>
                  <a:schemeClr val="bg1"/>
                </a:solidFill>
              </a:defRPr>
            </a:lvl1pPr>
          </a:lstStyle>
          <a:p>
            <a:endParaRPr lang="en-US" sz="3200" b="0" kern="0" dirty="0">
              <a:solidFill>
                <a:srgbClr val="01453D"/>
              </a:solidFill>
              <a:latin typeface="Open Sans"/>
              <a:cs typeface="Open Sans"/>
              <a:sym typeface="Arial"/>
              <a:rtl val="0"/>
            </a:endParaRPr>
          </a:p>
        </p:txBody>
      </p:sp>
      <p:sp>
        <p:nvSpPr>
          <p:cNvPr id="8" name="Rectangle 7"/>
          <p:cNvSpPr/>
          <p:nvPr/>
        </p:nvSpPr>
        <p:spPr>
          <a:xfrm>
            <a:off x="385548" y="2097137"/>
            <a:ext cx="8482048" cy="4524315"/>
          </a:xfrm>
          <a:prstGeom prst="rect">
            <a:avLst/>
          </a:prstGeom>
        </p:spPr>
        <p:txBody>
          <a:bodyPr wrap="square">
            <a:spAutoFit/>
          </a:bodyPr>
          <a:lstStyle/>
          <a:p>
            <a:r>
              <a:rPr lang="en-US" sz="2400" b="1" dirty="0" smtClean="0">
                <a:latin typeface="Verdana"/>
                <a:cs typeface="Verdana"/>
              </a:rPr>
              <a:t>Next Generation Science Standards</a:t>
            </a:r>
          </a:p>
          <a:p>
            <a:pPr marL="800100" lvl="1" indent="-342900">
              <a:buFont typeface="Arial"/>
              <a:buChar char="•"/>
            </a:pPr>
            <a:r>
              <a:rPr lang="en-US" sz="2400" dirty="0" smtClean="0">
                <a:latin typeface="Verdana"/>
                <a:cs typeface="Verdana"/>
              </a:rPr>
              <a:t>Decreased emphasis on facts and vocabulary supports in-depth exploration of science concepts.</a:t>
            </a:r>
          </a:p>
          <a:p>
            <a:pPr marL="800100" lvl="1" indent="-342900">
              <a:buFont typeface="Arial"/>
              <a:buChar char="•"/>
            </a:pPr>
            <a:r>
              <a:rPr lang="en-US" sz="2400" dirty="0" smtClean="0">
                <a:latin typeface="Verdana"/>
                <a:cs typeface="Verdana"/>
              </a:rPr>
              <a:t>Emphasis on connections among different areas of science creates a realistic view of scientific thinking.</a:t>
            </a:r>
          </a:p>
          <a:p>
            <a:pPr marL="800100" lvl="1" indent="-342900">
              <a:buFont typeface="Arial"/>
              <a:buChar char="•"/>
            </a:pPr>
            <a:r>
              <a:rPr lang="en-US" sz="2400" dirty="0" smtClean="0">
                <a:latin typeface="Verdana"/>
                <a:cs typeface="Verdana"/>
              </a:rPr>
              <a:t>Application of scientific concepts to the real world encourages student engagement, critical thinking, and student choice.</a:t>
            </a:r>
          </a:p>
          <a:p>
            <a:pPr marL="800100" lvl="1" indent="-342900">
              <a:buFont typeface="Arial"/>
              <a:buChar char="•"/>
            </a:pPr>
            <a:r>
              <a:rPr lang="en-US" sz="2400" dirty="0" smtClean="0">
                <a:latin typeface="Verdana"/>
                <a:cs typeface="Verdana"/>
              </a:rPr>
              <a:t>A focus on developing scientific arguments connects science to the real world.</a:t>
            </a:r>
            <a:endParaRPr lang="en-US" sz="2400" dirty="0">
              <a:latin typeface="Verdana"/>
              <a:cs typeface="Verdana"/>
            </a:endParaRPr>
          </a:p>
        </p:txBody>
      </p:sp>
      <p:sp>
        <p:nvSpPr>
          <p:cNvPr id="2" name="Title 1"/>
          <p:cNvSpPr>
            <a:spLocks noGrp="1"/>
          </p:cNvSpPr>
          <p:nvPr>
            <p:ph type="title"/>
          </p:nvPr>
        </p:nvSpPr>
        <p:spPr>
          <a:xfrm>
            <a:off x="699584" y="986085"/>
            <a:ext cx="7744834" cy="1338828"/>
          </a:xfrm>
        </p:spPr>
        <p:txBody>
          <a:bodyPr/>
          <a:lstStyle/>
          <a:p>
            <a:r>
              <a:rPr lang="en-US" dirty="0"/>
              <a:t>Personalized Learning and </a:t>
            </a:r>
            <a:br>
              <a:rPr lang="en-US" dirty="0"/>
            </a:br>
            <a:r>
              <a:rPr lang="en-US" dirty="0"/>
              <a:t>Standards</a:t>
            </a:r>
            <a:br>
              <a:rPr lang="en-US" dirty="0"/>
            </a:br>
            <a:endParaRPr lang="en-US" dirty="0"/>
          </a:p>
        </p:txBody>
      </p:sp>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9"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303801343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7" name="Title 4"/>
          <p:cNvSpPr txBox="1">
            <a:spLocks/>
          </p:cNvSpPr>
          <p:nvPr/>
        </p:nvSpPr>
        <p:spPr>
          <a:xfrm>
            <a:off x="-37610" y="1080053"/>
            <a:ext cx="9181610" cy="704328"/>
          </a:xfrm>
          <a:prstGeom prst="rect">
            <a:avLst/>
          </a:prstGeom>
        </p:spPr>
        <p:txBody>
          <a:bodyPr/>
          <a:lstStyle>
            <a:defPPr marR="0" algn="l" rtl="0">
              <a:lnSpc>
                <a:spcPct val="100000"/>
              </a:lnSpc>
              <a:spcBef>
                <a:spcPts val="0"/>
              </a:spcBef>
              <a:spcAft>
                <a:spcPts val="0"/>
              </a:spcAft>
              <a:defRPr/>
            </a:defPPr>
            <a:lvl1pPr algn="ctr">
              <a:defRPr sz="4000" b="1">
                <a:solidFill>
                  <a:schemeClr val="bg1"/>
                </a:solidFill>
              </a:defRPr>
            </a:lvl1pPr>
          </a:lstStyle>
          <a:p>
            <a:endParaRPr lang="en-US" sz="3200" b="0" kern="0" dirty="0">
              <a:solidFill>
                <a:srgbClr val="01453D"/>
              </a:solidFill>
              <a:latin typeface="Open Sans"/>
              <a:cs typeface="Open Sans"/>
              <a:sym typeface="Arial"/>
              <a:rtl val="0"/>
            </a:endParaRPr>
          </a:p>
        </p:txBody>
      </p:sp>
      <p:sp>
        <p:nvSpPr>
          <p:cNvPr id="8" name="Rectangle 7"/>
          <p:cNvSpPr/>
          <p:nvPr/>
        </p:nvSpPr>
        <p:spPr>
          <a:xfrm>
            <a:off x="188142" y="2233217"/>
            <a:ext cx="8807402" cy="2677656"/>
          </a:xfrm>
          <a:prstGeom prst="rect">
            <a:avLst/>
          </a:prstGeom>
        </p:spPr>
        <p:txBody>
          <a:bodyPr wrap="square">
            <a:spAutoFit/>
          </a:bodyPr>
          <a:lstStyle/>
          <a:p>
            <a:r>
              <a:rPr lang="en-US" sz="2400" b="1" dirty="0" smtClean="0">
                <a:latin typeface="Verdana"/>
                <a:cs typeface="Verdana"/>
              </a:rPr>
              <a:t>National Council of Social Studies Standards</a:t>
            </a:r>
          </a:p>
          <a:p>
            <a:pPr marL="800100" lvl="1" indent="-342900">
              <a:buFont typeface="Arial"/>
              <a:buChar char="•"/>
            </a:pPr>
            <a:r>
              <a:rPr lang="en-US" sz="2400" dirty="0" smtClean="0">
                <a:latin typeface="Verdana"/>
                <a:cs typeface="Verdana"/>
              </a:rPr>
              <a:t>Decreased emphasis on names, dates, and events, and increased emphasis on themes and concepts allows students to pursue areas of interest.</a:t>
            </a:r>
          </a:p>
          <a:p>
            <a:pPr marL="800100" lvl="1" indent="-342900">
              <a:buFont typeface="Arial"/>
              <a:buChar char="•"/>
            </a:pPr>
            <a:r>
              <a:rPr lang="en-US" sz="2400" dirty="0" smtClean="0">
                <a:latin typeface="Verdana"/>
                <a:cs typeface="Verdana"/>
              </a:rPr>
              <a:t>Common Core State Standards for literacy support the use of primary sources and communicating ideas.</a:t>
            </a:r>
            <a:endParaRPr lang="en-US" sz="2400" dirty="0">
              <a:latin typeface="Verdana"/>
              <a:cs typeface="Verdana"/>
            </a:endParaRPr>
          </a:p>
        </p:txBody>
      </p:sp>
      <p:sp>
        <p:nvSpPr>
          <p:cNvPr id="2" name="Title 1"/>
          <p:cNvSpPr>
            <a:spLocks noGrp="1"/>
          </p:cNvSpPr>
          <p:nvPr>
            <p:ph type="title"/>
          </p:nvPr>
        </p:nvSpPr>
        <p:spPr>
          <a:xfrm>
            <a:off x="699584" y="986085"/>
            <a:ext cx="7744834" cy="1338828"/>
          </a:xfrm>
        </p:spPr>
        <p:txBody>
          <a:bodyPr/>
          <a:lstStyle/>
          <a:p>
            <a:r>
              <a:rPr lang="en-US" dirty="0"/>
              <a:t>Personalized Learning and </a:t>
            </a:r>
            <a:br>
              <a:rPr lang="en-US" dirty="0"/>
            </a:br>
            <a:r>
              <a:rPr lang="en-US" dirty="0"/>
              <a:t>Standards</a:t>
            </a:r>
            <a:br>
              <a:rPr lang="en-US" dirty="0"/>
            </a:br>
            <a:endParaRPr lang="en-US" dirty="0"/>
          </a:p>
        </p:txBody>
      </p:sp>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9"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103618866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7" name="Title 4"/>
          <p:cNvSpPr txBox="1">
            <a:spLocks/>
          </p:cNvSpPr>
          <p:nvPr/>
        </p:nvSpPr>
        <p:spPr>
          <a:xfrm>
            <a:off x="306170" y="1080053"/>
            <a:ext cx="8504728" cy="704328"/>
          </a:xfrm>
          <a:prstGeom prst="rect">
            <a:avLst/>
          </a:prstGeom>
        </p:spPr>
        <p:txBody>
          <a:bodyPr/>
          <a:lstStyle>
            <a:defPPr marR="0" algn="l" rtl="0">
              <a:lnSpc>
                <a:spcPct val="100000"/>
              </a:lnSpc>
              <a:spcBef>
                <a:spcPts val="0"/>
              </a:spcBef>
              <a:spcAft>
                <a:spcPts val="0"/>
              </a:spcAft>
              <a:defRPr/>
            </a:defPPr>
            <a:lvl1pPr algn="ctr">
              <a:defRPr sz="4000" b="1">
                <a:solidFill>
                  <a:schemeClr val="bg1"/>
                </a:solidFill>
              </a:defRPr>
            </a:lvl1pPr>
          </a:lstStyle>
          <a:p>
            <a:pPr algn="l"/>
            <a:endParaRPr lang="en-US" sz="3200" kern="0" dirty="0">
              <a:solidFill>
                <a:srgbClr val="01453D"/>
              </a:solidFill>
              <a:latin typeface="Open Sans"/>
              <a:cs typeface="Open Sans"/>
              <a:sym typeface="Arial"/>
              <a:rtl val="0"/>
            </a:endParaRPr>
          </a:p>
        </p:txBody>
      </p:sp>
      <p:sp>
        <p:nvSpPr>
          <p:cNvPr id="8" name="Rectangle 7"/>
          <p:cNvSpPr/>
          <p:nvPr/>
        </p:nvSpPr>
        <p:spPr>
          <a:xfrm>
            <a:off x="188142" y="2233217"/>
            <a:ext cx="8807402" cy="3416320"/>
          </a:xfrm>
          <a:prstGeom prst="rect">
            <a:avLst/>
          </a:prstGeom>
        </p:spPr>
        <p:txBody>
          <a:bodyPr wrap="square">
            <a:spAutoFit/>
          </a:bodyPr>
          <a:lstStyle/>
          <a:p>
            <a:r>
              <a:rPr lang="en-US" sz="2400" dirty="0" smtClean="0">
                <a:latin typeface="Verdana"/>
              </a:rPr>
              <a:t>All new standards support personalized learning with the following emphases:</a:t>
            </a:r>
          </a:p>
          <a:p>
            <a:pPr marL="800100" lvl="1" indent="-342900">
              <a:buFont typeface="Arial"/>
              <a:buChar char="•"/>
            </a:pPr>
            <a:r>
              <a:rPr lang="en-US" sz="2400" dirty="0" smtClean="0">
                <a:latin typeface="Verdana"/>
              </a:rPr>
              <a:t>Collaboration</a:t>
            </a:r>
          </a:p>
          <a:p>
            <a:pPr marL="800100" lvl="1" indent="-342900">
              <a:buFont typeface="Arial"/>
              <a:buChar char="•"/>
            </a:pPr>
            <a:r>
              <a:rPr lang="en-US" sz="2400" dirty="0" smtClean="0">
                <a:latin typeface="Verdana"/>
              </a:rPr>
              <a:t>Creativity</a:t>
            </a:r>
          </a:p>
          <a:p>
            <a:pPr marL="800100" lvl="1" indent="-342900">
              <a:buFont typeface="Arial"/>
              <a:buChar char="•"/>
            </a:pPr>
            <a:r>
              <a:rPr lang="en-US" sz="2400" dirty="0" smtClean="0">
                <a:latin typeface="Verdana"/>
              </a:rPr>
              <a:t>Critical thinking</a:t>
            </a:r>
          </a:p>
          <a:p>
            <a:pPr marL="800100" lvl="1" indent="-342900">
              <a:buFont typeface="Arial"/>
              <a:buChar char="•"/>
            </a:pPr>
            <a:r>
              <a:rPr lang="en-US" sz="2400" dirty="0" smtClean="0">
                <a:latin typeface="Verdana"/>
              </a:rPr>
              <a:t>Application of knowledge to real world situations</a:t>
            </a:r>
          </a:p>
          <a:p>
            <a:pPr marL="800100" lvl="1" indent="-342900">
              <a:buFont typeface="Arial"/>
              <a:buChar char="•"/>
            </a:pPr>
            <a:r>
              <a:rPr lang="en-US" sz="2400" dirty="0" smtClean="0">
                <a:latin typeface="Verdana"/>
              </a:rPr>
              <a:t>Formative assessment to guide instruction</a:t>
            </a:r>
          </a:p>
          <a:p>
            <a:pPr marL="800100" lvl="1" indent="-342900">
              <a:buFont typeface="Arial"/>
              <a:buChar char="•"/>
            </a:pPr>
            <a:r>
              <a:rPr lang="en-US" sz="2400" dirty="0" smtClean="0">
                <a:latin typeface="Verdana"/>
              </a:rPr>
              <a:t>The use of technology to self-manage and solve problems</a:t>
            </a:r>
            <a:endParaRPr lang="en-US" sz="2400" dirty="0">
              <a:latin typeface="Verdana"/>
            </a:endParaRPr>
          </a:p>
        </p:txBody>
      </p:sp>
      <p:sp>
        <p:nvSpPr>
          <p:cNvPr id="2" name="Title 1"/>
          <p:cNvSpPr>
            <a:spLocks noGrp="1"/>
          </p:cNvSpPr>
          <p:nvPr>
            <p:ph type="title"/>
          </p:nvPr>
        </p:nvSpPr>
        <p:spPr>
          <a:xfrm>
            <a:off x="699584" y="986085"/>
            <a:ext cx="7744834" cy="1338828"/>
          </a:xfrm>
        </p:spPr>
        <p:txBody>
          <a:bodyPr/>
          <a:lstStyle/>
          <a:p>
            <a:r>
              <a:rPr lang="en-US" dirty="0"/>
              <a:t>Personalized Learning and </a:t>
            </a:r>
            <a:br>
              <a:rPr lang="en-US" dirty="0"/>
            </a:br>
            <a:r>
              <a:rPr lang="en-US" dirty="0"/>
              <a:t>Standards</a:t>
            </a:r>
            <a:br>
              <a:rPr lang="en-US" dirty="0"/>
            </a:br>
            <a:endParaRPr lang="en-US" dirty="0"/>
          </a:p>
        </p:txBody>
      </p:sp>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9"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411645715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Rectangle 1"/>
          <p:cNvSpPr/>
          <p:nvPr/>
        </p:nvSpPr>
        <p:spPr>
          <a:xfrm>
            <a:off x="293972" y="1750618"/>
            <a:ext cx="8539521" cy="4370428"/>
          </a:xfrm>
          <a:prstGeom prst="rect">
            <a:avLst/>
          </a:prstGeom>
        </p:spPr>
        <p:txBody>
          <a:bodyPr wrap="square">
            <a:spAutoFit/>
          </a:bodyPr>
          <a:lstStyle/>
          <a:p>
            <a:r>
              <a:rPr lang="en-US" dirty="0" smtClean="0">
                <a:latin typeface="Verdana"/>
              </a:rPr>
              <a:t>CCSS for English Language Arts and Literacy in History:</a:t>
            </a:r>
          </a:p>
          <a:p>
            <a:pPr marL="285750" indent="-285750">
              <a:buFont typeface="Arial"/>
              <a:buChar char="•"/>
            </a:pPr>
            <a:r>
              <a:rPr lang="en-US" sz="1400" dirty="0">
                <a:latin typeface="Verdana"/>
              </a:rPr>
              <a:t>Demonstrate knowledge of eighteenth-, nineteenth- and early-twentieth-century foundational works of American literature, including how two or more texts from the same period treat similar themes or topics. </a:t>
            </a:r>
          </a:p>
          <a:p>
            <a:pPr marL="285750" indent="-285750">
              <a:buFont typeface="Arial"/>
              <a:buChar char="•"/>
            </a:pPr>
            <a:r>
              <a:rPr lang="en-US" sz="1400" dirty="0">
                <a:latin typeface="Verdana"/>
              </a:rPr>
              <a:t>Integrate and evaluate multiple sources of information presented in different media or formats (e.g., visually, quantitatively) as well as in words in order to address a question or solve a problem</a:t>
            </a:r>
            <a:r>
              <a:rPr lang="en-US" sz="1400" dirty="0" smtClean="0">
                <a:latin typeface="Verdana"/>
              </a:rPr>
              <a:t>.</a:t>
            </a:r>
          </a:p>
          <a:p>
            <a:r>
              <a:rPr lang="en-US" sz="1400" dirty="0" smtClean="0">
                <a:latin typeface="Verdana"/>
              </a:rPr>
              <a:t> </a:t>
            </a:r>
            <a:endParaRPr lang="en-US" sz="1400" dirty="0">
              <a:latin typeface="Verdana"/>
            </a:endParaRPr>
          </a:p>
          <a:p>
            <a:r>
              <a:rPr lang="en-US" dirty="0" smtClean="0">
                <a:latin typeface="Verdana"/>
              </a:rPr>
              <a:t>High </a:t>
            </a:r>
            <a:r>
              <a:rPr lang="en-US" dirty="0">
                <a:latin typeface="Verdana"/>
              </a:rPr>
              <a:t>school students study how literature is affected by the times in which it was created and the impact that fiction can have on society. </a:t>
            </a:r>
            <a:r>
              <a:rPr lang="en-US" dirty="0" smtClean="0">
                <a:latin typeface="Verdana"/>
              </a:rPr>
              <a:t>Students</a:t>
            </a:r>
          </a:p>
          <a:p>
            <a:pPr marL="342900" indent="-342900">
              <a:buFont typeface="+mj-lt"/>
              <a:buAutoNum type="arabicPeriod"/>
            </a:pPr>
            <a:r>
              <a:rPr lang="en-US" dirty="0" smtClean="0">
                <a:latin typeface="Verdana"/>
              </a:rPr>
              <a:t>Choose a </a:t>
            </a:r>
            <a:r>
              <a:rPr lang="en-US" dirty="0">
                <a:latin typeface="Verdana"/>
              </a:rPr>
              <a:t>novel that highlights a social or political issue from the past </a:t>
            </a:r>
          </a:p>
          <a:p>
            <a:pPr marL="342900" indent="-342900">
              <a:buFont typeface="+mj-lt"/>
              <a:buAutoNum type="arabicPeriod"/>
            </a:pPr>
            <a:r>
              <a:rPr lang="en-US" dirty="0" smtClean="0">
                <a:latin typeface="Verdana"/>
              </a:rPr>
              <a:t>Examine primary </a:t>
            </a:r>
            <a:r>
              <a:rPr lang="en-US" dirty="0">
                <a:latin typeface="Verdana"/>
              </a:rPr>
              <a:t>sources from the time in which it was written. </a:t>
            </a:r>
            <a:endParaRPr lang="en-US" dirty="0" smtClean="0">
              <a:latin typeface="Verdana"/>
            </a:endParaRPr>
          </a:p>
          <a:p>
            <a:pPr marL="342900" indent="-342900">
              <a:buFont typeface="+mj-lt"/>
              <a:buAutoNum type="arabicPeriod"/>
            </a:pPr>
            <a:r>
              <a:rPr lang="en-US" dirty="0" smtClean="0">
                <a:latin typeface="Verdana"/>
              </a:rPr>
              <a:t>Analyze the </a:t>
            </a:r>
            <a:r>
              <a:rPr lang="en-US" dirty="0">
                <a:latin typeface="Verdana"/>
              </a:rPr>
              <a:t>data to produce two digital </a:t>
            </a:r>
            <a:r>
              <a:rPr lang="en-US" dirty="0" smtClean="0">
                <a:latin typeface="Verdana"/>
              </a:rPr>
              <a:t>products</a:t>
            </a:r>
          </a:p>
          <a:p>
            <a:pPr marL="800100" lvl="1" indent="-342900">
              <a:buFont typeface="Arial"/>
              <a:buChar char="•"/>
            </a:pPr>
            <a:r>
              <a:rPr lang="en-US" dirty="0">
                <a:latin typeface="Verdana"/>
              </a:rPr>
              <a:t>A</a:t>
            </a:r>
            <a:r>
              <a:rPr lang="en-US" dirty="0" smtClean="0">
                <a:latin typeface="Verdana"/>
              </a:rPr>
              <a:t> </a:t>
            </a:r>
            <a:r>
              <a:rPr lang="en-US" dirty="0">
                <a:latin typeface="Verdana"/>
              </a:rPr>
              <a:t>commentary written by a contemporary of the author </a:t>
            </a:r>
          </a:p>
          <a:p>
            <a:pPr marL="800100" lvl="1" indent="-342900">
              <a:buFont typeface="Arial"/>
              <a:buChar char="•"/>
            </a:pPr>
            <a:r>
              <a:rPr lang="en-US" dirty="0" smtClean="0">
                <a:latin typeface="Verdana"/>
              </a:rPr>
              <a:t>A modern </a:t>
            </a:r>
            <a:r>
              <a:rPr lang="en-US" dirty="0">
                <a:latin typeface="Verdana"/>
              </a:rPr>
              <a:t>discussion of the novel that takes into account its historical context</a:t>
            </a:r>
            <a:r>
              <a:rPr lang="en-US" dirty="0" smtClean="0">
                <a:latin typeface="Verdana"/>
              </a:rPr>
              <a:t>.</a:t>
            </a:r>
            <a:endParaRPr lang="en-US" dirty="0">
              <a:latin typeface="Verdana"/>
            </a:endParaRPr>
          </a:p>
        </p:txBody>
      </p:sp>
      <p:sp>
        <p:nvSpPr>
          <p:cNvPr id="3" name="Title 2"/>
          <p:cNvSpPr>
            <a:spLocks noGrp="1"/>
          </p:cNvSpPr>
          <p:nvPr>
            <p:ph type="title"/>
          </p:nvPr>
        </p:nvSpPr>
        <p:spPr>
          <a:xfrm>
            <a:off x="699584" y="986085"/>
            <a:ext cx="7744834" cy="892552"/>
          </a:xfrm>
        </p:spPr>
        <p:txBody>
          <a:bodyPr/>
          <a:lstStyle/>
          <a:p>
            <a:r>
              <a:rPr lang="en-US" dirty="0"/>
              <a:t>In the Classroom: Signs of the Times</a:t>
            </a:r>
            <a:br>
              <a:rPr lang="en-US" dirty="0"/>
            </a:br>
            <a:endParaRPr lang="en-US" dirty="0"/>
          </a:p>
        </p:txBody>
      </p:sp>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273526923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Rectangle 1"/>
          <p:cNvSpPr/>
          <p:nvPr/>
        </p:nvSpPr>
        <p:spPr>
          <a:xfrm>
            <a:off x="699584" y="1886698"/>
            <a:ext cx="8133909" cy="1231106"/>
          </a:xfrm>
          <a:prstGeom prst="rect">
            <a:avLst/>
          </a:prstGeom>
        </p:spPr>
        <p:txBody>
          <a:bodyPr wrap="square">
            <a:spAutoFit/>
          </a:bodyPr>
          <a:lstStyle/>
          <a:p>
            <a:r>
              <a:rPr lang="en-US" dirty="0" smtClean="0">
                <a:latin typeface="Verdana"/>
              </a:rPr>
              <a:t>CCSS for Mathematics:</a:t>
            </a:r>
          </a:p>
          <a:p>
            <a:pPr marL="285750" indent="-285750">
              <a:buFont typeface="Arial"/>
              <a:buChar char="•"/>
            </a:pPr>
            <a:r>
              <a:rPr lang="en-US" sz="1400" dirty="0" smtClean="0">
                <a:latin typeface="Verdana"/>
              </a:rPr>
              <a:t>Understand and apply theorems about circles.</a:t>
            </a:r>
          </a:p>
          <a:p>
            <a:pPr marL="285750" indent="-285750">
              <a:buFont typeface="Arial"/>
              <a:buChar char="•"/>
            </a:pPr>
            <a:r>
              <a:rPr lang="en-US" sz="1400" dirty="0" smtClean="0">
                <a:latin typeface="Verdana"/>
              </a:rPr>
              <a:t>Similarity, right triangles, and trigonometry</a:t>
            </a:r>
          </a:p>
          <a:p>
            <a:pPr marL="285750" indent="-285750">
              <a:buFont typeface="Arial"/>
              <a:buChar char="•"/>
            </a:pPr>
            <a:r>
              <a:rPr lang="en-US" sz="1400" dirty="0" smtClean="0">
                <a:latin typeface="Verdana"/>
              </a:rPr>
              <a:t>Expressing geometric properties with equations</a:t>
            </a:r>
          </a:p>
          <a:p>
            <a:r>
              <a:rPr lang="en-US" sz="1400" dirty="0" smtClean="0">
                <a:latin typeface="Verdana"/>
              </a:rPr>
              <a:t> </a:t>
            </a:r>
            <a:endParaRPr lang="en-US" sz="1400" dirty="0">
              <a:latin typeface="Verdana"/>
            </a:endParaRPr>
          </a:p>
        </p:txBody>
      </p:sp>
      <p:sp>
        <p:nvSpPr>
          <p:cNvPr id="3" name="Rectangle 2"/>
          <p:cNvSpPr/>
          <p:nvPr/>
        </p:nvSpPr>
        <p:spPr>
          <a:xfrm>
            <a:off x="699584" y="2944449"/>
            <a:ext cx="8004560" cy="2031325"/>
          </a:xfrm>
          <a:prstGeom prst="rect">
            <a:avLst/>
          </a:prstGeom>
        </p:spPr>
        <p:txBody>
          <a:bodyPr wrap="square">
            <a:spAutoFit/>
          </a:bodyPr>
          <a:lstStyle/>
          <a:p>
            <a:r>
              <a:rPr lang="en-US" dirty="0">
                <a:latin typeface="Verdana"/>
              </a:rPr>
              <a:t>As a culminating activity to instruction in functions, linear equations, and proportional reasoning, algebra students explore the mathematics of bicycles. </a:t>
            </a:r>
            <a:r>
              <a:rPr lang="en-US" dirty="0" smtClean="0">
                <a:latin typeface="Verdana"/>
              </a:rPr>
              <a:t>Students</a:t>
            </a:r>
          </a:p>
          <a:p>
            <a:endParaRPr lang="en-US" dirty="0">
              <a:latin typeface="Verdana"/>
            </a:endParaRPr>
          </a:p>
          <a:p>
            <a:pPr marL="342900" indent="-342900">
              <a:buFont typeface="+mj-lt"/>
              <a:buAutoNum type="arabicPeriod"/>
            </a:pPr>
            <a:r>
              <a:rPr lang="en-US" dirty="0" smtClean="0">
                <a:latin typeface="Verdana"/>
              </a:rPr>
              <a:t>Work in pairs </a:t>
            </a:r>
            <a:r>
              <a:rPr lang="en-US" dirty="0">
                <a:latin typeface="Verdana"/>
              </a:rPr>
              <a:t>to investigate one aspect of </a:t>
            </a:r>
            <a:r>
              <a:rPr lang="en-US" dirty="0" smtClean="0">
                <a:latin typeface="Verdana"/>
              </a:rPr>
              <a:t>the bicycle. </a:t>
            </a:r>
            <a:endParaRPr lang="en-US" dirty="0">
              <a:latin typeface="Verdana"/>
            </a:endParaRPr>
          </a:p>
          <a:p>
            <a:pPr marL="342900" indent="-342900">
              <a:buFont typeface="+mj-lt"/>
              <a:buAutoNum type="arabicPeriod"/>
            </a:pPr>
            <a:r>
              <a:rPr lang="en-US" dirty="0" smtClean="0">
                <a:latin typeface="Verdana"/>
              </a:rPr>
              <a:t>Apply math </a:t>
            </a:r>
            <a:r>
              <a:rPr lang="en-US" dirty="0">
                <a:latin typeface="Verdana"/>
              </a:rPr>
              <a:t>formulas and data </a:t>
            </a:r>
            <a:r>
              <a:rPr lang="en-US" dirty="0" smtClean="0">
                <a:latin typeface="Verdana"/>
              </a:rPr>
              <a:t>to explore in </a:t>
            </a:r>
            <a:r>
              <a:rPr lang="en-US" dirty="0">
                <a:latin typeface="Verdana"/>
              </a:rPr>
              <a:t>depth. </a:t>
            </a:r>
            <a:endParaRPr lang="en-US" dirty="0" smtClean="0">
              <a:latin typeface="Verdana"/>
            </a:endParaRPr>
          </a:p>
          <a:p>
            <a:pPr marL="342900" indent="-342900">
              <a:buFont typeface="+mj-lt"/>
              <a:buAutoNum type="arabicPeriod"/>
            </a:pPr>
            <a:r>
              <a:rPr lang="en-US" dirty="0" smtClean="0">
                <a:latin typeface="Verdana"/>
              </a:rPr>
              <a:t>Use multimedia </a:t>
            </a:r>
            <a:r>
              <a:rPr lang="en-US" dirty="0">
                <a:latin typeface="Verdana"/>
              </a:rPr>
              <a:t>to share their </a:t>
            </a:r>
            <a:r>
              <a:rPr lang="en-US" dirty="0" smtClean="0">
                <a:latin typeface="Verdana"/>
              </a:rPr>
              <a:t>learning.</a:t>
            </a:r>
            <a:endParaRPr lang="en-US" dirty="0">
              <a:latin typeface="Verdana"/>
            </a:endParaRPr>
          </a:p>
        </p:txBody>
      </p:sp>
      <p:sp>
        <p:nvSpPr>
          <p:cNvPr id="4" name="Title 3"/>
          <p:cNvSpPr>
            <a:spLocks noGrp="1"/>
          </p:cNvSpPr>
          <p:nvPr>
            <p:ph type="title"/>
          </p:nvPr>
        </p:nvSpPr>
        <p:spPr>
          <a:xfrm>
            <a:off x="699584" y="986085"/>
            <a:ext cx="7744834" cy="892552"/>
          </a:xfrm>
        </p:spPr>
        <p:txBody>
          <a:bodyPr/>
          <a:lstStyle/>
          <a:p>
            <a:r>
              <a:rPr lang="en-US" dirty="0"/>
              <a:t>In the Classroom: Pedal Power</a:t>
            </a:r>
            <a:br>
              <a:rPr lang="en-US" dirty="0"/>
            </a:br>
            <a:endParaRPr lang="en-US" dirty="0"/>
          </a:p>
        </p:txBody>
      </p:sp>
      <p:sp>
        <p:nvSpPr>
          <p:cNvPr id="7"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9"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62795121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Rectangle 1"/>
          <p:cNvSpPr/>
          <p:nvPr/>
        </p:nvSpPr>
        <p:spPr>
          <a:xfrm>
            <a:off x="612340" y="2068138"/>
            <a:ext cx="8221153" cy="1015663"/>
          </a:xfrm>
          <a:prstGeom prst="rect">
            <a:avLst/>
          </a:prstGeom>
        </p:spPr>
        <p:txBody>
          <a:bodyPr wrap="square">
            <a:spAutoFit/>
          </a:bodyPr>
          <a:lstStyle/>
          <a:p>
            <a:r>
              <a:rPr lang="en-US" dirty="0" smtClean="0">
                <a:latin typeface="Verdana"/>
              </a:rPr>
              <a:t>Next Generation Science Standards</a:t>
            </a:r>
          </a:p>
          <a:p>
            <a:pPr marL="285750" indent="-285750">
              <a:buFont typeface="Arial"/>
              <a:buChar char="•"/>
            </a:pPr>
            <a:r>
              <a:rPr lang="en-US" sz="1400" dirty="0" smtClean="0">
                <a:latin typeface="Verdana"/>
              </a:rPr>
              <a:t>HS- </a:t>
            </a:r>
            <a:r>
              <a:rPr lang="en-US" sz="1400" dirty="0">
                <a:latin typeface="Verdana"/>
              </a:rPr>
              <a:t>LS2 Ecosystems: Interactions, Energy, and Dynamics </a:t>
            </a:r>
          </a:p>
          <a:p>
            <a:pPr marL="285750" indent="-285750">
              <a:buFont typeface="Arial"/>
              <a:buChar char="•"/>
            </a:pPr>
            <a:r>
              <a:rPr lang="en-US" sz="1400" dirty="0">
                <a:latin typeface="Verdana"/>
              </a:rPr>
              <a:t>HS-LS4 Biological Evolution: Unity and Diversity </a:t>
            </a:r>
            <a:endParaRPr lang="en-US" sz="1400" dirty="0" smtClean="0">
              <a:latin typeface="Verdana"/>
            </a:endParaRPr>
          </a:p>
          <a:p>
            <a:pPr marL="285750" indent="-285750">
              <a:buFont typeface="Arial"/>
              <a:buChar char="•"/>
            </a:pPr>
            <a:r>
              <a:rPr lang="en-US" sz="1400" dirty="0">
                <a:latin typeface="Verdana"/>
              </a:rPr>
              <a:t>HS-ESS3 Earth and Human Activity </a:t>
            </a:r>
          </a:p>
        </p:txBody>
      </p:sp>
      <p:sp>
        <p:nvSpPr>
          <p:cNvPr id="4" name="Rectangle 3"/>
          <p:cNvSpPr/>
          <p:nvPr/>
        </p:nvSpPr>
        <p:spPr>
          <a:xfrm>
            <a:off x="612340" y="3099155"/>
            <a:ext cx="7971643" cy="3139321"/>
          </a:xfrm>
          <a:prstGeom prst="rect">
            <a:avLst/>
          </a:prstGeom>
        </p:spPr>
        <p:txBody>
          <a:bodyPr wrap="square">
            <a:spAutoFit/>
          </a:bodyPr>
          <a:lstStyle/>
          <a:p>
            <a:r>
              <a:rPr lang="en-US" dirty="0">
                <a:latin typeface="Verdana"/>
              </a:rPr>
              <a:t>Students </a:t>
            </a:r>
            <a:r>
              <a:rPr lang="en-US" dirty="0" smtClean="0">
                <a:latin typeface="Verdana"/>
              </a:rPr>
              <a:t>take the role of environmentalists </a:t>
            </a:r>
            <a:r>
              <a:rPr lang="en-US" dirty="0">
                <a:latin typeface="Verdana"/>
              </a:rPr>
              <a:t>and work in groups to develop solutions to contemporary environmental problems. </a:t>
            </a:r>
            <a:r>
              <a:rPr lang="en-US" dirty="0" smtClean="0">
                <a:latin typeface="Verdana"/>
              </a:rPr>
              <a:t> Students</a:t>
            </a:r>
          </a:p>
          <a:p>
            <a:endParaRPr lang="en-US" dirty="0">
              <a:latin typeface="Verdana"/>
            </a:endParaRPr>
          </a:p>
          <a:p>
            <a:pPr marL="342900" indent="-342900">
              <a:buFont typeface="+mj-lt"/>
              <a:buAutoNum type="arabicPeriod"/>
            </a:pPr>
            <a:r>
              <a:rPr lang="en-US" dirty="0" smtClean="0">
                <a:latin typeface="Verdana"/>
              </a:rPr>
              <a:t>Research the </a:t>
            </a:r>
            <a:r>
              <a:rPr lang="en-US" dirty="0">
                <a:latin typeface="Verdana"/>
              </a:rPr>
              <a:t>features of a specific </a:t>
            </a:r>
            <a:r>
              <a:rPr lang="en-US" dirty="0" smtClean="0">
                <a:latin typeface="Verdana"/>
              </a:rPr>
              <a:t>biome.</a:t>
            </a:r>
          </a:p>
          <a:p>
            <a:pPr marL="342900" indent="-342900">
              <a:buFont typeface="+mj-lt"/>
              <a:buAutoNum type="arabicPeriod"/>
            </a:pPr>
            <a:r>
              <a:rPr lang="en-US" dirty="0" smtClean="0">
                <a:latin typeface="Verdana"/>
              </a:rPr>
              <a:t>Investigate the human </a:t>
            </a:r>
            <a:r>
              <a:rPr lang="en-US" dirty="0">
                <a:latin typeface="Verdana"/>
              </a:rPr>
              <a:t>impact and its harmful effects on the biome</a:t>
            </a:r>
            <a:r>
              <a:rPr lang="en-US" dirty="0" smtClean="0">
                <a:latin typeface="Verdana"/>
              </a:rPr>
              <a:t>.</a:t>
            </a:r>
          </a:p>
          <a:p>
            <a:pPr marL="342900" indent="-342900">
              <a:buFont typeface="+mj-lt"/>
              <a:buAutoNum type="arabicPeriod"/>
            </a:pPr>
            <a:r>
              <a:rPr lang="en-US" dirty="0">
                <a:latin typeface="Verdana"/>
              </a:rPr>
              <a:t>A</a:t>
            </a:r>
            <a:r>
              <a:rPr lang="en-US" dirty="0" smtClean="0">
                <a:latin typeface="Verdana"/>
              </a:rPr>
              <a:t>nalyze </a:t>
            </a:r>
            <a:r>
              <a:rPr lang="en-US" dirty="0">
                <a:latin typeface="Verdana"/>
              </a:rPr>
              <a:t>the problems </a:t>
            </a:r>
            <a:endParaRPr lang="en-US" dirty="0" smtClean="0">
              <a:latin typeface="Verdana"/>
            </a:endParaRPr>
          </a:p>
          <a:p>
            <a:pPr marL="342900" indent="-342900">
              <a:buFont typeface="+mj-lt"/>
              <a:buAutoNum type="arabicPeriod"/>
            </a:pPr>
            <a:r>
              <a:rPr lang="en-US" dirty="0" smtClean="0">
                <a:latin typeface="Verdana"/>
              </a:rPr>
              <a:t>Develop scientific arguments to solve the problem of human encroachment.</a:t>
            </a:r>
          </a:p>
          <a:p>
            <a:pPr marL="342900" indent="-342900">
              <a:buFont typeface="+mj-lt"/>
              <a:buAutoNum type="arabicPeriod"/>
            </a:pPr>
            <a:r>
              <a:rPr lang="en-US" dirty="0" smtClean="0">
                <a:latin typeface="Verdana"/>
              </a:rPr>
              <a:t>Present their solutions in </a:t>
            </a:r>
            <a:r>
              <a:rPr lang="en-US" dirty="0">
                <a:latin typeface="Verdana"/>
              </a:rPr>
              <a:t>multimedia formats</a:t>
            </a:r>
            <a:r>
              <a:rPr lang="en-US" dirty="0" smtClean="0">
                <a:latin typeface="Verdana"/>
              </a:rPr>
              <a:t>.</a:t>
            </a:r>
            <a:endParaRPr lang="en-US" dirty="0">
              <a:latin typeface="Verdana"/>
            </a:endParaRPr>
          </a:p>
        </p:txBody>
      </p:sp>
      <p:sp>
        <p:nvSpPr>
          <p:cNvPr id="3" name="Title 2"/>
          <p:cNvSpPr>
            <a:spLocks noGrp="1"/>
          </p:cNvSpPr>
          <p:nvPr>
            <p:ph type="title"/>
          </p:nvPr>
        </p:nvSpPr>
        <p:spPr>
          <a:xfrm>
            <a:off x="699584" y="986085"/>
            <a:ext cx="7744834" cy="1431161"/>
          </a:xfrm>
        </p:spPr>
        <p:txBody>
          <a:bodyPr/>
          <a:lstStyle/>
          <a:p>
            <a:r>
              <a:rPr lang="en-US" sz="3200" dirty="0"/>
              <a:t>In the Classroom: Biomes in Action</a:t>
            </a:r>
            <a:br>
              <a:rPr lang="en-US" sz="3200" dirty="0"/>
            </a:br>
            <a:endParaRPr lang="en-US" dirty="0"/>
          </a:p>
        </p:txBody>
      </p:sp>
      <p:sp>
        <p:nvSpPr>
          <p:cNvPr id="7"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9"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376578255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5"/>
          <p:cNvSpPr/>
          <p:nvPr/>
        </p:nvSpPr>
        <p:spPr>
          <a:xfrm>
            <a:off x="-1493296" y="1160544"/>
            <a:ext cx="2558808" cy="694643"/>
          </a:xfrm>
          <a:prstGeom prst="round2SameRect">
            <a:avLst>
              <a:gd name="adj1" fmla="val 50000"/>
              <a:gd name="adj2" fmla="val 0"/>
            </a:avLst>
          </a:prstGeom>
          <a:noFill/>
          <a:ln w="3175" cap="flat" cmpd="sng" algn="ctr">
            <a:noFill/>
            <a:prstDash val="solid"/>
            <a:round/>
            <a:headEnd type="none" w="sm" len="sm"/>
            <a:tailEnd type="none" w="sm" len="sm"/>
          </a:ln>
          <a:effectLst/>
        </p:spPr>
        <p:txBody>
          <a:bodyPr vert="horz" wrap="none" lIns="121920" tIns="60960" rIns="121920" bIns="60960" numCol="1" rtlCol="0" anchor="ctr" anchorCtr="0" compatLnSpc="1">
            <a:prstTxWarp prst="textNoShape">
              <a:avLst/>
            </a:prstTxWarp>
          </a:bodyPr>
          <a:lstStyle/>
          <a:p>
            <a:pPr algn="ctr"/>
            <a:endParaRPr lang="en-US" sz="2400" b="1" kern="0" dirty="0">
              <a:solidFill>
                <a:srgbClr val="0070C0"/>
              </a:solidFill>
              <a:latin typeface="Intel Clear" panose="020B0604020203020204" pitchFamily="34" charset="0"/>
              <a:cs typeface="Verdana"/>
              <a:sym typeface="Arial"/>
              <a:rtl val="0"/>
            </a:endParaRPr>
          </a:p>
        </p:txBody>
      </p:sp>
      <p:sp>
        <p:nvSpPr>
          <p:cNvPr id="5" name="Title 4"/>
          <p:cNvSpPr>
            <a:spLocks noGrp="1"/>
          </p:cNvSpPr>
          <p:nvPr>
            <p:ph type="title"/>
          </p:nvPr>
        </p:nvSpPr>
        <p:spPr/>
        <p:txBody>
          <a:bodyPr/>
          <a:lstStyle/>
          <a:p>
            <a:r>
              <a:rPr lang="en-US" dirty="0" smtClean="0"/>
              <a:t>What is Personalized Learning?</a:t>
            </a:r>
            <a:endParaRPr lang="en-US" dirty="0"/>
          </a:p>
        </p:txBody>
      </p:sp>
      <p:sp>
        <p:nvSpPr>
          <p:cNvPr id="11" name="Slide Number Placeholder 1"/>
          <p:cNvSpPr>
            <a:spLocks noGrp="1"/>
          </p:cNvSpPr>
          <p:nvPr>
            <p:ph type="sldNum" sz="quarter" idx="7"/>
          </p:nvPr>
        </p:nvSpPr>
        <p:spPr>
          <a:prstGeom prst="rect">
            <a:avLst/>
          </a:prstGeom>
        </p:spPr>
        <p:txBody>
          <a:bodyPr/>
          <a:lstStyle/>
          <a:p>
            <a:fld id="{EE2556C5-CE8C-6547-B838-EA80C61A4AF7}" type="slidenum">
              <a:rPr lang="en-US" smtClean="0">
                <a:solidFill>
                  <a:prstClr val="white"/>
                </a:solidFill>
              </a:rPr>
              <a:pPr/>
              <a:t>26</a:t>
            </a:fld>
            <a:endParaRPr lang="en-US">
              <a:solidFill>
                <a:prstClr val="white"/>
              </a:solidFill>
            </a:endParaRPr>
          </a:p>
        </p:txBody>
      </p:sp>
      <p:sp>
        <p:nvSpPr>
          <p:cNvPr id="25" name="Cloud Callout 24"/>
          <p:cNvSpPr/>
          <p:nvPr/>
        </p:nvSpPr>
        <p:spPr bwMode="auto">
          <a:xfrm>
            <a:off x="1716797" y="3009171"/>
            <a:ext cx="2002747" cy="811319"/>
          </a:xfrm>
          <a:prstGeom prst="cloudCallout">
            <a:avLst>
              <a:gd name="adj1" fmla="val 75647"/>
              <a:gd name="adj2" fmla="val 91485"/>
            </a:avLst>
          </a:prstGeom>
          <a:solidFill>
            <a:schemeClr val="accent2">
              <a:lumMod val="40000"/>
              <a:lumOff val="60000"/>
              <a:alpha val="77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Arial" charset="0"/>
                <a:ea typeface="ＭＳ Ｐゴシック" charset="0"/>
              </a:rPr>
              <a:t>Active</a:t>
            </a:r>
            <a:r>
              <a:rPr kumimoji="0" lang="en-US" sz="1400" b="1" i="0" u="none" strike="noStrike" cap="none" normalizeH="0" dirty="0" smtClean="0">
                <a:ln>
                  <a:noFill/>
                </a:ln>
                <a:effectLst/>
                <a:latin typeface="Arial" charset="0"/>
                <a:ea typeface="ＭＳ Ｐゴシック" charset="0"/>
              </a:rPr>
              <a:t> Learning</a:t>
            </a:r>
            <a:endParaRPr kumimoji="0" lang="en-US" sz="1400" b="1" i="0" u="none" strike="noStrike" cap="none" normalizeH="0" baseline="0" dirty="0">
              <a:ln>
                <a:noFill/>
              </a:ln>
              <a:effectLst/>
              <a:latin typeface="Arial" charset="0"/>
              <a:ea typeface="ＭＳ Ｐゴシック" charset="0"/>
            </a:endParaRPr>
          </a:p>
        </p:txBody>
      </p:sp>
      <p:sp>
        <p:nvSpPr>
          <p:cNvPr id="29" name="Cloud Callout 28"/>
          <p:cNvSpPr/>
          <p:nvPr/>
        </p:nvSpPr>
        <p:spPr bwMode="auto">
          <a:xfrm rot="21000226">
            <a:off x="2081788" y="2392777"/>
            <a:ext cx="2002747" cy="811319"/>
          </a:xfrm>
          <a:prstGeom prst="cloudCallout">
            <a:avLst>
              <a:gd name="adj1" fmla="val 71537"/>
              <a:gd name="adj2" fmla="val 166847"/>
            </a:avLst>
          </a:prstGeom>
          <a:solidFill>
            <a:srgbClr val="008000">
              <a:alpha val="77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Ｐゴシック" charset="0"/>
              </a:rPr>
              <a:t>Hands-On Learning</a:t>
            </a:r>
            <a:endParaRPr kumimoji="0" lang="en-US" sz="1400" b="1" i="0" u="none" strike="noStrike" cap="none" normalizeH="0" baseline="0" dirty="0">
              <a:ln>
                <a:noFill/>
              </a:ln>
              <a:solidFill>
                <a:schemeClr val="bg1"/>
              </a:solidFill>
              <a:effectLst/>
              <a:latin typeface="Arial" charset="0"/>
              <a:ea typeface="ＭＳ Ｐゴシック" charset="0"/>
            </a:endParaRPr>
          </a:p>
        </p:txBody>
      </p:sp>
      <p:sp>
        <p:nvSpPr>
          <p:cNvPr id="30" name="Cloud Callout 29"/>
          <p:cNvSpPr/>
          <p:nvPr/>
        </p:nvSpPr>
        <p:spPr bwMode="auto">
          <a:xfrm rot="511359">
            <a:off x="3321883" y="2079964"/>
            <a:ext cx="2215642" cy="855608"/>
          </a:xfrm>
          <a:prstGeom prst="cloudCallout">
            <a:avLst>
              <a:gd name="adj1" fmla="val 16873"/>
              <a:gd name="adj2" fmla="val 182789"/>
            </a:avLst>
          </a:prstGeom>
          <a:solidFill>
            <a:srgbClr val="FF0000">
              <a:alpha val="77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Ｐゴシック" charset="0"/>
              </a:rPr>
              <a:t>Differentiation</a:t>
            </a:r>
            <a:endParaRPr kumimoji="0" lang="en-US" sz="1400" b="1" i="0" u="none" strike="noStrike" cap="none" normalizeH="0" baseline="0" dirty="0">
              <a:ln>
                <a:noFill/>
              </a:ln>
              <a:solidFill>
                <a:schemeClr val="bg1"/>
              </a:solidFill>
              <a:effectLst/>
              <a:latin typeface="Arial" charset="0"/>
              <a:ea typeface="ＭＳ Ｐゴシック" charset="0"/>
            </a:endParaRPr>
          </a:p>
        </p:txBody>
      </p:sp>
      <p:sp>
        <p:nvSpPr>
          <p:cNvPr id="31" name="Cloud Callout 30"/>
          <p:cNvSpPr/>
          <p:nvPr/>
        </p:nvSpPr>
        <p:spPr bwMode="auto">
          <a:xfrm rot="1224437">
            <a:off x="4918903" y="2413099"/>
            <a:ext cx="2634456" cy="811319"/>
          </a:xfrm>
          <a:prstGeom prst="cloudCallout">
            <a:avLst>
              <a:gd name="adj1" fmla="val -45676"/>
              <a:gd name="adj2" fmla="val 148007"/>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rPr>
              <a:t>Student-Centered Instruction</a:t>
            </a:r>
            <a:endParaRPr kumimoji="0" lang="en-US" sz="1400" b="1" i="0" u="none" strike="noStrike" cap="none" normalizeH="0" baseline="0" dirty="0">
              <a:ln>
                <a:noFill/>
              </a:ln>
              <a:solidFill>
                <a:srgbClr val="000000"/>
              </a:solidFill>
              <a:effectLst/>
              <a:latin typeface="Arial" charset="0"/>
              <a:ea typeface="ＭＳ Ｐゴシック" charset="0"/>
            </a:endParaRPr>
          </a:p>
        </p:txBody>
      </p:sp>
      <p:sp>
        <p:nvSpPr>
          <p:cNvPr id="2" name="Cloud Callout 1"/>
          <p:cNvSpPr/>
          <p:nvPr/>
        </p:nvSpPr>
        <p:spPr bwMode="auto">
          <a:xfrm>
            <a:off x="3321883" y="2726698"/>
            <a:ext cx="2522281" cy="811319"/>
          </a:xfrm>
          <a:prstGeom prst="cloudCallout">
            <a:avLst>
              <a:gd name="adj1" fmla="val 17490"/>
              <a:gd name="adj2" fmla="val 104529"/>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Ｐゴシック" charset="0"/>
              </a:rPr>
              <a:t>Personalized Learning</a:t>
            </a:r>
            <a:endParaRPr kumimoji="0" lang="en-US" sz="1400" b="1" i="0" u="none" strike="noStrike" cap="none" normalizeH="0" baseline="0" dirty="0">
              <a:ln>
                <a:noFill/>
              </a:ln>
              <a:solidFill>
                <a:schemeClr val="bg1"/>
              </a:solidFill>
              <a:effectLst/>
              <a:latin typeface="Arial" charset="0"/>
              <a:ea typeface="ＭＳ Ｐゴシック" charset="0"/>
            </a:endParaRPr>
          </a:p>
        </p:txBody>
      </p:sp>
      <p:sp>
        <p:nvSpPr>
          <p:cNvPr id="17" name="Cloud Callout 16"/>
          <p:cNvSpPr/>
          <p:nvPr/>
        </p:nvSpPr>
        <p:spPr bwMode="auto">
          <a:xfrm>
            <a:off x="5014698" y="3048035"/>
            <a:ext cx="2238811" cy="811319"/>
          </a:xfrm>
          <a:prstGeom prst="cloudCallout">
            <a:avLst>
              <a:gd name="adj1" fmla="val -37001"/>
              <a:gd name="adj2" fmla="val 94384"/>
            </a:avLst>
          </a:prstGeom>
          <a:solidFill>
            <a:srgbClr val="04B7A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charset="0"/>
              </a:rPr>
              <a:t>Project-Based Learning</a:t>
            </a:r>
            <a:endParaRPr kumimoji="0" lang="en-US" sz="1400" b="1" i="0" u="none" strike="noStrike" cap="none" normalizeH="0" baseline="0" dirty="0">
              <a:ln>
                <a:noFill/>
              </a:ln>
              <a:solidFill>
                <a:schemeClr val="tx1"/>
              </a:solidFill>
              <a:effectLst/>
              <a:latin typeface="Arial" charset="0"/>
              <a:ea typeface="ＭＳ Ｐゴシック" charset="0"/>
            </a:endParaRPr>
          </a:p>
        </p:txBody>
      </p:sp>
      <p:pic>
        <p:nvPicPr>
          <p:cNvPr id="4" name="Picture 3" descr="Confused-Teach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4535" y="4010078"/>
            <a:ext cx="1358592" cy="1651393"/>
          </a:xfrm>
          <a:prstGeom prst="rect">
            <a:avLst/>
          </a:prstGeom>
        </p:spPr>
      </p:pic>
      <p:sp>
        <p:nvSpPr>
          <p:cNvPr id="32" name="Cloud Callout 31"/>
          <p:cNvSpPr/>
          <p:nvPr/>
        </p:nvSpPr>
        <p:spPr bwMode="auto">
          <a:xfrm rot="801089">
            <a:off x="5409459" y="3751364"/>
            <a:ext cx="1924257" cy="653579"/>
          </a:xfrm>
          <a:prstGeom prst="cloudCallout">
            <a:avLst>
              <a:gd name="adj1" fmla="val -53959"/>
              <a:gd name="adj2" fmla="val 110576"/>
            </a:avLst>
          </a:prstGeom>
          <a:solidFill>
            <a:srgbClr val="660066">
              <a:alpha val="74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ＭＳ Ｐゴシック" charset="0"/>
              </a:rPr>
              <a:t>Inquiry Methods</a:t>
            </a:r>
            <a:endParaRPr kumimoji="0" lang="en-US" sz="1400" b="1" i="0" u="none" strike="noStrike" cap="none" normalizeH="0" baseline="0" dirty="0">
              <a:ln>
                <a:noFill/>
              </a:ln>
              <a:solidFill>
                <a:srgbClr val="FFFFFF"/>
              </a:solidFill>
              <a:effectLst/>
              <a:latin typeface="Arial" charset="0"/>
              <a:ea typeface="ＭＳ Ｐゴシック" charset="0"/>
            </a:endParaRPr>
          </a:p>
        </p:txBody>
      </p:sp>
      <p:sp>
        <p:nvSpPr>
          <p:cNvPr id="19" name="Cloud Callout 18"/>
          <p:cNvSpPr/>
          <p:nvPr/>
        </p:nvSpPr>
        <p:spPr bwMode="auto">
          <a:xfrm rot="21006902">
            <a:off x="1884571" y="3568973"/>
            <a:ext cx="2367738" cy="811319"/>
          </a:xfrm>
          <a:prstGeom prst="cloudCallout">
            <a:avLst>
              <a:gd name="adj1" fmla="val 49226"/>
              <a:gd name="adj2" fmla="val 79891"/>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rPr>
              <a:t>Individualized Instruction</a:t>
            </a:r>
            <a:endParaRPr kumimoji="0" lang="en-US" sz="1400" b="1" i="0" u="none" strike="noStrike" cap="none" normalizeH="0" baseline="0" dirty="0">
              <a:ln>
                <a:noFill/>
              </a:ln>
              <a:solidFill>
                <a:srgbClr val="000000"/>
              </a:solidFill>
              <a:effectLst/>
              <a:latin typeface="Arial" charset="0"/>
              <a:ea typeface="ＭＳ Ｐゴシック" charset="0"/>
            </a:endParaRPr>
          </a:p>
        </p:txBody>
      </p:sp>
      <p:sp>
        <p:nvSpPr>
          <p:cNvPr id="14"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15"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13316145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Terms: </a:t>
            </a:r>
            <a:br>
              <a:rPr lang="en-US" dirty="0" smtClean="0"/>
            </a:br>
            <a:r>
              <a:rPr lang="en-US" dirty="0" smtClean="0"/>
              <a:t>Critical for Personalized Learning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03746543"/>
              </p:ext>
            </p:extLst>
          </p:nvPr>
        </p:nvGraphicFramePr>
        <p:xfrm>
          <a:off x="529149" y="2372935"/>
          <a:ext cx="8301771" cy="1925319"/>
        </p:xfrm>
        <a:graphic>
          <a:graphicData uri="http://schemas.openxmlformats.org/drawingml/2006/table">
            <a:tbl>
              <a:tblPr firstRow="1" bandRow="1">
                <a:tableStyleId>{5C22544A-7EE6-4342-B048-85BDC9FD1C3A}</a:tableStyleId>
              </a:tblPr>
              <a:tblGrid>
                <a:gridCol w="1916698"/>
                <a:gridCol w="6385073"/>
              </a:tblGrid>
              <a:tr h="370840">
                <a:tc>
                  <a:txBody>
                    <a:bodyPr/>
                    <a:lstStyle/>
                    <a:p>
                      <a:r>
                        <a:rPr lang="en-US" b="1" dirty="0" smtClean="0">
                          <a:solidFill>
                            <a:schemeClr val="tx1"/>
                          </a:solidFill>
                          <a:latin typeface="Verdana"/>
                        </a:rPr>
                        <a:t>Term</a:t>
                      </a:r>
                      <a:endParaRPr lang="en-US" b="1" dirty="0">
                        <a:solidFill>
                          <a:schemeClr val="tx1"/>
                        </a:solidFill>
                        <a:latin typeface="Verdana"/>
                      </a:endParaRPr>
                    </a:p>
                  </a:txBody>
                  <a:tcPr/>
                </a:tc>
                <a:tc>
                  <a:txBody>
                    <a:bodyPr/>
                    <a:lstStyle/>
                    <a:p>
                      <a:r>
                        <a:rPr lang="en-US" b="1" dirty="0" smtClean="0">
                          <a:solidFill>
                            <a:schemeClr val="tx1"/>
                          </a:solidFill>
                          <a:latin typeface="Verdana"/>
                        </a:rPr>
                        <a:t>Definition</a:t>
                      </a:r>
                      <a:endParaRPr lang="en-US" b="1" dirty="0">
                        <a:solidFill>
                          <a:schemeClr val="tx1"/>
                        </a:solidFill>
                        <a:latin typeface="Verdana"/>
                      </a:endParaRPr>
                    </a:p>
                  </a:txBody>
                  <a:tcPr/>
                </a:tc>
              </a:tr>
              <a:tr h="370840">
                <a:tc>
                  <a:txBody>
                    <a:bodyPr/>
                    <a:lstStyle/>
                    <a:p>
                      <a:r>
                        <a:rPr lang="en-US" b="0" dirty="0" smtClean="0">
                          <a:solidFill>
                            <a:schemeClr val="tx1"/>
                          </a:solidFill>
                          <a:latin typeface="Verdana"/>
                        </a:rPr>
                        <a:t>Active Learning</a:t>
                      </a:r>
                      <a:endParaRPr lang="en-US" b="0" dirty="0">
                        <a:solidFill>
                          <a:schemeClr val="tx1"/>
                        </a:solidFill>
                        <a:latin typeface="Verdana"/>
                      </a:endParaRPr>
                    </a:p>
                  </a:txBody>
                  <a:tcPr/>
                </a:tc>
                <a:tc>
                  <a:txBody>
                    <a:bodyPr/>
                    <a:lstStyle/>
                    <a:p>
                      <a:r>
                        <a:rPr lang="en-US" b="0" dirty="0" smtClean="0">
                          <a:solidFill>
                            <a:schemeClr val="tx1"/>
                          </a:solidFill>
                          <a:latin typeface="Verdana"/>
                        </a:rPr>
                        <a:t>Instructional approach that involves students in managing their own learning.</a:t>
                      </a:r>
                      <a:endParaRPr lang="en-US" b="0" dirty="0">
                        <a:solidFill>
                          <a:schemeClr val="tx1"/>
                        </a:solidFill>
                        <a:latin typeface="Verdana"/>
                      </a:endParaRPr>
                    </a:p>
                  </a:txBody>
                  <a:tcPr/>
                </a:tc>
              </a:tr>
              <a:tr h="370840">
                <a:tc>
                  <a:txBody>
                    <a:bodyPr/>
                    <a:lstStyle/>
                    <a:p>
                      <a:r>
                        <a:rPr lang="en-US" b="0" dirty="0" smtClean="0">
                          <a:solidFill>
                            <a:schemeClr val="tx1"/>
                          </a:solidFill>
                          <a:latin typeface="Verdana"/>
                        </a:rPr>
                        <a:t>Student-Centered Instruction</a:t>
                      </a:r>
                      <a:endParaRPr lang="en-US" b="0" dirty="0">
                        <a:solidFill>
                          <a:schemeClr val="tx1"/>
                        </a:solidFill>
                        <a:latin typeface="Verdana"/>
                      </a:endParaRPr>
                    </a:p>
                  </a:txBody>
                  <a:tcPr/>
                </a:tc>
                <a:tc>
                  <a:txBody>
                    <a:bodyPr/>
                    <a:lstStyle/>
                    <a:p>
                      <a:r>
                        <a:rPr lang="en-US" b="0" dirty="0" smtClean="0">
                          <a:solidFill>
                            <a:schemeClr val="tx1"/>
                          </a:solidFill>
                          <a:latin typeface="Verdana"/>
                        </a:rPr>
                        <a:t>Teaching</a:t>
                      </a:r>
                      <a:r>
                        <a:rPr lang="en-US" b="0" baseline="0" dirty="0" smtClean="0">
                          <a:solidFill>
                            <a:schemeClr val="tx1"/>
                          </a:solidFill>
                          <a:latin typeface="Verdana"/>
                        </a:rPr>
                        <a:t> methods that support personalized learning by focusing on students’ active involvement in learning.</a:t>
                      </a:r>
                      <a:endParaRPr lang="en-US" b="0" dirty="0">
                        <a:solidFill>
                          <a:schemeClr val="tx1"/>
                        </a:solidFill>
                        <a:latin typeface="Verdana"/>
                      </a:endParaRPr>
                    </a:p>
                  </a:txBody>
                  <a:tcPr/>
                </a:tc>
              </a:tr>
            </a:tbl>
          </a:graphicData>
        </a:graphic>
      </p:graphicFrame>
      <p:sp>
        <p:nvSpPr>
          <p:cNvPr id="4"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5"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20358103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to Personalized Learning but Not Necessary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01335292"/>
              </p:ext>
            </p:extLst>
          </p:nvPr>
        </p:nvGraphicFramePr>
        <p:xfrm>
          <a:off x="611461" y="2537551"/>
          <a:ext cx="8043076" cy="2473959"/>
        </p:xfrm>
        <a:graphic>
          <a:graphicData uri="http://schemas.openxmlformats.org/drawingml/2006/table">
            <a:tbl>
              <a:tblPr firstRow="1" bandRow="1">
                <a:tableStyleId>{5C22544A-7EE6-4342-B048-85BDC9FD1C3A}</a:tableStyleId>
              </a:tblPr>
              <a:tblGrid>
                <a:gridCol w="1916698"/>
                <a:gridCol w="6126378"/>
              </a:tblGrid>
              <a:tr h="370840">
                <a:tc>
                  <a:txBody>
                    <a:bodyPr/>
                    <a:lstStyle/>
                    <a:p>
                      <a:r>
                        <a:rPr lang="en-US" b="1" dirty="0" smtClean="0">
                          <a:solidFill>
                            <a:schemeClr val="tx1"/>
                          </a:solidFill>
                          <a:latin typeface="Verdana"/>
                        </a:rPr>
                        <a:t>Term</a:t>
                      </a:r>
                      <a:endParaRPr lang="en-US" b="1" dirty="0">
                        <a:solidFill>
                          <a:schemeClr val="tx1"/>
                        </a:solidFill>
                        <a:latin typeface="Verdana"/>
                      </a:endParaRPr>
                    </a:p>
                  </a:txBody>
                  <a:tcPr/>
                </a:tc>
                <a:tc>
                  <a:txBody>
                    <a:bodyPr/>
                    <a:lstStyle/>
                    <a:p>
                      <a:r>
                        <a:rPr lang="en-US" b="1" dirty="0" smtClean="0">
                          <a:solidFill>
                            <a:schemeClr val="tx1"/>
                          </a:solidFill>
                          <a:latin typeface="Verdana"/>
                        </a:rPr>
                        <a:t>Definition</a:t>
                      </a:r>
                      <a:endParaRPr lang="en-US" b="1" dirty="0">
                        <a:solidFill>
                          <a:schemeClr val="tx1"/>
                        </a:solidFill>
                        <a:latin typeface="Verdana"/>
                      </a:endParaRPr>
                    </a:p>
                  </a:txBody>
                  <a:tcPr/>
                </a:tc>
              </a:tr>
              <a:tr h="370840">
                <a:tc>
                  <a:txBody>
                    <a:bodyPr/>
                    <a:lstStyle/>
                    <a:p>
                      <a:r>
                        <a:rPr lang="en-US" b="0" dirty="0" smtClean="0">
                          <a:solidFill>
                            <a:schemeClr val="tx1"/>
                          </a:solidFill>
                          <a:latin typeface="Verdana"/>
                        </a:rPr>
                        <a:t>Project-Based Learning</a:t>
                      </a:r>
                      <a:endParaRPr lang="en-US" b="0" dirty="0">
                        <a:solidFill>
                          <a:schemeClr val="tx1"/>
                        </a:solidFill>
                        <a:latin typeface="Verdana"/>
                      </a:endParaRPr>
                    </a:p>
                  </a:txBody>
                  <a:tcPr/>
                </a:tc>
                <a:tc>
                  <a:txBody>
                    <a:bodyPr/>
                    <a:lstStyle/>
                    <a:p>
                      <a:r>
                        <a:rPr lang="en-US" b="0" dirty="0" smtClean="0">
                          <a:solidFill>
                            <a:schemeClr val="tx1"/>
                          </a:solidFill>
                          <a:latin typeface="Verdana"/>
                        </a:rPr>
                        <a:t>Instructional methods where</a:t>
                      </a:r>
                      <a:r>
                        <a:rPr lang="en-US" b="0" baseline="0" dirty="0" smtClean="0">
                          <a:solidFill>
                            <a:schemeClr val="tx1"/>
                          </a:solidFill>
                          <a:latin typeface="Verdana"/>
                        </a:rPr>
                        <a:t> students engage in long-term investigations and products related to real world situations.</a:t>
                      </a:r>
                      <a:endParaRPr lang="en-US" b="0" dirty="0">
                        <a:solidFill>
                          <a:schemeClr val="tx1"/>
                        </a:solidFill>
                        <a:latin typeface="Verdana"/>
                      </a:endParaRPr>
                    </a:p>
                  </a:txBody>
                  <a:tcPr/>
                </a:tc>
              </a:tr>
              <a:tr h="370840">
                <a:tc>
                  <a:txBody>
                    <a:bodyPr/>
                    <a:lstStyle/>
                    <a:p>
                      <a:r>
                        <a:rPr lang="en-US" b="0" dirty="0" smtClean="0">
                          <a:solidFill>
                            <a:schemeClr val="tx1"/>
                          </a:solidFill>
                          <a:latin typeface="Verdana"/>
                        </a:rPr>
                        <a:t>Inquiry Approach</a:t>
                      </a:r>
                      <a:endParaRPr lang="en-US" b="0" dirty="0">
                        <a:solidFill>
                          <a:schemeClr val="tx1"/>
                        </a:solidFill>
                        <a:latin typeface="Verdana"/>
                      </a:endParaRPr>
                    </a:p>
                  </a:txBody>
                  <a:tcPr/>
                </a:tc>
                <a:tc>
                  <a:txBody>
                    <a:bodyPr/>
                    <a:lstStyle/>
                    <a:p>
                      <a:r>
                        <a:rPr lang="en-US" b="0" dirty="0" smtClean="0">
                          <a:solidFill>
                            <a:schemeClr val="tx1"/>
                          </a:solidFill>
                          <a:latin typeface="Verdana"/>
                        </a:rPr>
                        <a:t>An approach to teaching and learning</a:t>
                      </a:r>
                      <a:r>
                        <a:rPr lang="en-US" b="0" baseline="0" dirty="0" smtClean="0">
                          <a:solidFill>
                            <a:schemeClr val="tx1"/>
                          </a:solidFill>
                          <a:latin typeface="Verdana"/>
                        </a:rPr>
                        <a:t> where students are presented with or compose their own questions or problems and work with the help of teachers and others, to find answers.</a:t>
                      </a:r>
                      <a:endParaRPr lang="en-US" b="0" dirty="0">
                        <a:solidFill>
                          <a:schemeClr val="tx1"/>
                        </a:solidFill>
                        <a:latin typeface="Verdana"/>
                      </a:endParaRPr>
                    </a:p>
                  </a:txBody>
                  <a:tcPr/>
                </a:tc>
              </a:tr>
            </a:tbl>
          </a:graphicData>
        </a:graphic>
      </p:graphicFrame>
      <p:sp>
        <p:nvSpPr>
          <p:cNvPr id="5"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275658852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Be Related to Personalized Learning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57454708"/>
              </p:ext>
            </p:extLst>
          </p:nvPr>
        </p:nvGraphicFramePr>
        <p:xfrm>
          <a:off x="529149" y="2572829"/>
          <a:ext cx="8219459" cy="3114039"/>
        </p:xfrm>
        <a:graphic>
          <a:graphicData uri="http://schemas.openxmlformats.org/drawingml/2006/table">
            <a:tbl>
              <a:tblPr firstRow="1" bandRow="1">
                <a:tableStyleId>{5C22544A-7EE6-4342-B048-85BDC9FD1C3A}</a:tableStyleId>
              </a:tblPr>
              <a:tblGrid>
                <a:gridCol w="1916698"/>
                <a:gridCol w="6302761"/>
              </a:tblGrid>
              <a:tr h="370840">
                <a:tc>
                  <a:txBody>
                    <a:bodyPr/>
                    <a:lstStyle/>
                    <a:p>
                      <a:r>
                        <a:rPr lang="en-US" b="1" dirty="0" smtClean="0">
                          <a:solidFill>
                            <a:schemeClr val="tx1"/>
                          </a:solidFill>
                          <a:latin typeface="Verdana"/>
                        </a:rPr>
                        <a:t>Term</a:t>
                      </a:r>
                      <a:endParaRPr lang="en-US" b="1" dirty="0">
                        <a:solidFill>
                          <a:schemeClr val="tx1"/>
                        </a:solidFill>
                        <a:latin typeface="Verdana"/>
                      </a:endParaRPr>
                    </a:p>
                  </a:txBody>
                  <a:tcPr/>
                </a:tc>
                <a:tc>
                  <a:txBody>
                    <a:bodyPr/>
                    <a:lstStyle/>
                    <a:p>
                      <a:r>
                        <a:rPr lang="en-US" b="1" dirty="0" smtClean="0">
                          <a:solidFill>
                            <a:schemeClr val="tx1"/>
                          </a:solidFill>
                          <a:latin typeface="Verdana"/>
                        </a:rPr>
                        <a:t>Definition</a:t>
                      </a:r>
                      <a:endParaRPr lang="en-US" b="1" dirty="0">
                        <a:solidFill>
                          <a:schemeClr val="tx1"/>
                        </a:solidFill>
                        <a:latin typeface="Verdana"/>
                      </a:endParaRPr>
                    </a:p>
                  </a:txBody>
                  <a:tcPr/>
                </a:tc>
              </a:tr>
              <a:tr h="370840">
                <a:tc>
                  <a:txBody>
                    <a:bodyPr/>
                    <a:lstStyle/>
                    <a:p>
                      <a:r>
                        <a:rPr lang="en-US" b="0" dirty="0" smtClean="0">
                          <a:solidFill>
                            <a:schemeClr val="tx1"/>
                          </a:solidFill>
                          <a:latin typeface="Verdana"/>
                        </a:rPr>
                        <a:t>Differentiation</a:t>
                      </a:r>
                      <a:endParaRPr lang="en-US" b="0" dirty="0">
                        <a:solidFill>
                          <a:schemeClr val="tx1"/>
                        </a:solidFill>
                        <a:latin typeface="Verdana"/>
                      </a:endParaRPr>
                    </a:p>
                  </a:txBody>
                  <a:tcPr/>
                </a:tc>
                <a:tc>
                  <a:txBody>
                    <a:bodyPr/>
                    <a:lstStyle/>
                    <a:p>
                      <a:r>
                        <a:rPr lang="en-US" b="0" dirty="0" smtClean="0">
                          <a:solidFill>
                            <a:schemeClr val="tx1"/>
                          </a:solidFill>
                          <a:latin typeface="Verdana"/>
                        </a:rPr>
                        <a:t>Refers to helping all</a:t>
                      </a:r>
                      <a:r>
                        <a:rPr lang="en-US" b="0" baseline="0" dirty="0" smtClean="0">
                          <a:solidFill>
                            <a:schemeClr val="tx1"/>
                          </a:solidFill>
                          <a:latin typeface="Verdana"/>
                        </a:rPr>
                        <a:t> students meet the same teacher-centered objectives through individualized programs and grouping.</a:t>
                      </a:r>
                      <a:endParaRPr lang="en-US" b="0" dirty="0">
                        <a:solidFill>
                          <a:schemeClr val="tx1"/>
                        </a:solidFill>
                        <a:latin typeface="Verdana"/>
                      </a:endParaRPr>
                    </a:p>
                  </a:txBody>
                  <a:tcPr/>
                </a:tc>
              </a:tr>
              <a:tr h="370840">
                <a:tc>
                  <a:txBody>
                    <a:bodyPr/>
                    <a:lstStyle/>
                    <a:p>
                      <a:r>
                        <a:rPr lang="en-US" b="0" dirty="0" smtClean="0">
                          <a:solidFill>
                            <a:schemeClr val="tx1"/>
                          </a:solidFill>
                          <a:latin typeface="Verdana"/>
                        </a:rPr>
                        <a:t>Individualized Instruction</a:t>
                      </a:r>
                      <a:endParaRPr lang="en-US" b="0" dirty="0">
                        <a:solidFill>
                          <a:schemeClr val="tx1"/>
                        </a:solidFill>
                        <a:latin typeface="Verdana"/>
                      </a:endParaRPr>
                    </a:p>
                  </a:txBody>
                  <a:tcPr/>
                </a:tc>
                <a:tc>
                  <a:txBody>
                    <a:bodyPr/>
                    <a:lstStyle/>
                    <a:p>
                      <a:r>
                        <a:rPr lang="en-US" b="0" dirty="0" smtClean="0">
                          <a:solidFill>
                            <a:schemeClr val="tx1"/>
                          </a:solidFill>
                          <a:latin typeface="Verdana"/>
                        </a:rPr>
                        <a:t>An approach where students generally work alone through a set of tasks to meet a level of performance.</a:t>
                      </a:r>
                      <a:endParaRPr lang="en-US" b="0" dirty="0">
                        <a:solidFill>
                          <a:schemeClr val="tx1"/>
                        </a:solidFill>
                        <a:latin typeface="Verdana"/>
                      </a:endParaRPr>
                    </a:p>
                  </a:txBody>
                  <a:tcPr/>
                </a:tc>
              </a:tr>
              <a:tr h="370840">
                <a:tc>
                  <a:txBody>
                    <a:bodyPr/>
                    <a:lstStyle/>
                    <a:p>
                      <a:r>
                        <a:rPr lang="en-US" b="0" dirty="0" smtClean="0">
                          <a:solidFill>
                            <a:schemeClr val="tx1"/>
                          </a:solidFill>
                          <a:latin typeface="Verdana"/>
                        </a:rPr>
                        <a:t>Hands-On Learning</a:t>
                      </a:r>
                      <a:endParaRPr lang="en-US" b="0" dirty="0">
                        <a:solidFill>
                          <a:schemeClr val="tx1"/>
                        </a:solidFill>
                        <a:latin typeface="Verdana"/>
                      </a:endParaRPr>
                    </a:p>
                  </a:txBody>
                  <a:tcPr/>
                </a:tc>
                <a:tc>
                  <a:txBody>
                    <a:bodyPr/>
                    <a:lstStyle/>
                    <a:p>
                      <a:r>
                        <a:rPr lang="en-US" b="0" dirty="0" smtClean="0">
                          <a:solidFill>
                            <a:schemeClr val="tx1"/>
                          </a:solidFill>
                          <a:latin typeface="Verdana"/>
                        </a:rPr>
                        <a:t>Student activities</a:t>
                      </a:r>
                      <a:r>
                        <a:rPr lang="en-US" b="0" baseline="0" dirty="0" smtClean="0">
                          <a:solidFill>
                            <a:schemeClr val="tx1"/>
                          </a:solidFill>
                          <a:latin typeface="Verdana"/>
                        </a:rPr>
                        <a:t> in which students manipulate physical objects, often used to promote or clarify abstract concepts or processes. </a:t>
                      </a:r>
                      <a:endParaRPr lang="en-US" b="0" dirty="0">
                        <a:solidFill>
                          <a:schemeClr val="tx1"/>
                        </a:solidFill>
                        <a:latin typeface="Verdana"/>
                      </a:endParaRPr>
                    </a:p>
                  </a:txBody>
                  <a:tcPr/>
                </a:tc>
              </a:tr>
            </a:tbl>
          </a:graphicData>
        </a:graphic>
      </p:graphicFrame>
      <p:sp>
        <p:nvSpPr>
          <p:cNvPr id="5"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258570623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7"/>
          <p:cNvSpPr txBox="1">
            <a:spLocks/>
          </p:cNvSpPr>
          <p:nvPr/>
        </p:nvSpPr>
        <p:spPr>
          <a:xfrm>
            <a:off x="1" y="2034176"/>
            <a:ext cx="8436690" cy="3234857"/>
          </a:xfrm>
          <a:prstGeom prst="rect">
            <a:avLst/>
          </a:prstGeom>
          <a:noFill/>
          <a:ln>
            <a:noFill/>
          </a:ln>
        </p:spPr>
        <p:txBody>
          <a:bodyPr lIns="91425" tIns="45700" rIns="91425" bIns="45700" anchor="ctr" anchorCtr="0">
            <a:noAutofit/>
          </a:bodyPr>
          <a:lstStyle>
            <a:lvl1pPr algn="l" rtl="0" eaLnBrk="1" fontAlgn="base" hangingPunct="1">
              <a:spcBef>
                <a:spcPct val="0"/>
              </a:spcBef>
              <a:spcAft>
                <a:spcPct val="0"/>
              </a:spcAft>
              <a:defRPr sz="3600" b="0" i="0">
                <a:solidFill>
                  <a:schemeClr val="tx1">
                    <a:lumMod val="50000"/>
                    <a:lumOff val="50000"/>
                  </a:schemeClr>
                </a:solidFill>
                <a:latin typeface="Helvetica Light"/>
                <a:ea typeface="+mj-ea"/>
                <a:cs typeface="Helvetica Light"/>
              </a:defRPr>
            </a:lvl1pPr>
            <a:lvl2pPr algn="ctr" rtl="0" eaLnBrk="1" fontAlgn="base" hangingPunct="1">
              <a:spcBef>
                <a:spcPct val="0"/>
              </a:spcBef>
              <a:spcAft>
                <a:spcPct val="0"/>
              </a:spcAft>
              <a:defRPr sz="4400">
                <a:solidFill>
                  <a:schemeClr val="tx2"/>
                </a:solidFill>
                <a:latin typeface="Zurich BT" charset="0"/>
                <a:ea typeface="ＭＳ Ｐゴシック" charset="0"/>
              </a:defRPr>
            </a:lvl2pPr>
            <a:lvl3pPr algn="ctr" rtl="0" eaLnBrk="1" fontAlgn="base" hangingPunct="1">
              <a:spcBef>
                <a:spcPct val="0"/>
              </a:spcBef>
              <a:spcAft>
                <a:spcPct val="0"/>
              </a:spcAft>
              <a:defRPr sz="4400">
                <a:solidFill>
                  <a:schemeClr val="tx2"/>
                </a:solidFill>
                <a:latin typeface="Zurich BT" charset="0"/>
                <a:ea typeface="ＭＳ Ｐゴシック" charset="0"/>
              </a:defRPr>
            </a:lvl3pPr>
            <a:lvl4pPr algn="ctr" rtl="0" eaLnBrk="1" fontAlgn="base" hangingPunct="1">
              <a:spcBef>
                <a:spcPct val="0"/>
              </a:spcBef>
              <a:spcAft>
                <a:spcPct val="0"/>
              </a:spcAft>
              <a:defRPr sz="4400">
                <a:solidFill>
                  <a:schemeClr val="tx2"/>
                </a:solidFill>
                <a:latin typeface="Zurich BT" charset="0"/>
                <a:ea typeface="ＭＳ Ｐゴシック" charset="0"/>
              </a:defRPr>
            </a:lvl4pPr>
            <a:lvl5pPr algn="ctr" rtl="0" eaLnBrk="1" fontAlgn="base" hangingPunct="1">
              <a:spcBef>
                <a:spcPct val="0"/>
              </a:spcBef>
              <a:spcAft>
                <a:spcPct val="0"/>
              </a:spcAft>
              <a:defRPr sz="4400">
                <a:solidFill>
                  <a:schemeClr val="tx2"/>
                </a:solidFill>
                <a:latin typeface="Zurich BT" charset="0"/>
                <a:ea typeface="ＭＳ Ｐゴシック" charset="0"/>
              </a:defRPr>
            </a:lvl5pPr>
            <a:lvl6pPr marL="457200" algn="ctr" rtl="0" eaLnBrk="1" fontAlgn="base" hangingPunct="1">
              <a:spcBef>
                <a:spcPct val="0"/>
              </a:spcBef>
              <a:spcAft>
                <a:spcPct val="0"/>
              </a:spcAft>
              <a:defRPr sz="4400">
                <a:solidFill>
                  <a:schemeClr val="tx2"/>
                </a:solidFill>
                <a:latin typeface="Zurich BT" charset="0"/>
                <a:ea typeface="ＭＳ Ｐゴシック" charset="0"/>
              </a:defRPr>
            </a:lvl6pPr>
            <a:lvl7pPr marL="914400" algn="ctr" rtl="0" eaLnBrk="1" fontAlgn="base" hangingPunct="1">
              <a:spcBef>
                <a:spcPct val="0"/>
              </a:spcBef>
              <a:spcAft>
                <a:spcPct val="0"/>
              </a:spcAft>
              <a:defRPr sz="4400">
                <a:solidFill>
                  <a:schemeClr val="tx2"/>
                </a:solidFill>
                <a:latin typeface="Zurich BT" charset="0"/>
                <a:ea typeface="ＭＳ Ｐゴシック" charset="0"/>
              </a:defRPr>
            </a:lvl7pPr>
            <a:lvl8pPr marL="1371600" algn="ctr" rtl="0" eaLnBrk="1" fontAlgn="base" hangingPunct="1">
              <a:spcBef>
                <a:spcPct val="0"/>
              </a:spcBef>
              <a:spcAft>
                <a:spcPct val="0"/>
              </a:spcAft>
              <a:defRPr sz="4400">
                <a:solidFill>
                  <a:schemeClr val="tx2"/>
                </a:solidFill>
                <a:latin typeface="Zurich BT" charset="0"/>
                <a:ea typeface="ＭＳ Ｐゴシック" charset="0"/>
              </a:defRPr>
            </a:lvl8pPr>
            <a:lvl9pPr marL="1828800" algn="ctr" rtl="0" eaLnBrk="1" fontAlgn="base" hangingPunct="1">
              <a:spcBef>
                <a:spcPct val="0"/>
              </a:spcBef>
              <a:spcAft>
                <a:spcPct val="0"/>
              </a:spcAft>
              <a:defRPr sz="4400">
                <a:solidFill>
                  <a:schemeClr val="tx2"/>
                </a:solidFill>
                <a:latin typeface="Zurich BT" charset="0"/>
                <a:ea typeface="ＭＳ Ｐゴシック" charset="0"/>
              </a:defRPr>
            </a:lvl9pPr>
          </a:lstStyle>
          <a:p>
            <a:pPr marL="798512" indent="-11112" algn="ctr">
              <a:spcBef>
                <a:spcPts val="0"/>
              </a:spcBef>
              <a:spcAft>
                <a:spcPts val="0"/>
              </a:spcAft>
              <a:buSzPct val="25000"/>
            </a:pPr>
            <a:r>
              <a:rPr lang="en-US" sz="5400" b="1" dirty="0" smtClean="0">
                <a:solidFill>
                  <a:srgbClr val="443947"/>
                </a:solidFill>
                <a:latin typeface="Open Sans"/>
                <a:ea typeface="Open Sans"/>
                <a:cs typeface="Open Sans"/>
                <a:sym typeface="Open Sans"/>
              </a:rPr>
              <a:t>Overview of Personalized Learning</a:t>
            </a:r>
            <a:endParaRPr lang="en-US" sz="5400" b="1" dirty="0">
              <a:solidFill>
                <a:srgbClr val="443947"/>
              </a:solidFill>
              <a:latin typeface="Open Sans"/>
              <a:ea typeface="Open Sans"/>
              <a:cs typeface="Open Sans"/>
              <a:sym typeface="Open Sans"/>
            </a:endParaRPr>
          </a:p>
        </p:txBody>
      </p:sp>
      <p:sp>
        <p:nvSpPr>
          <p:cNvPr id="4"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5"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2"/>
              </a:rPr>
              <a:t>www.k12blueprint.com</a:t>
            </a:r>
          </a:p>
        </p:txBody>
      </p:sp>
    </p:spTree>
    <p:extLst>
      <p:ext uri="{BB962C8B-B14F-4D97-AF65-F5344CB8AC3E}">
        <p14:creationId xmlns:p14="http://schemas.microsoft.com/office/powerpoint/2010/main" val="4173806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4" name="Rectangle 3"/>
          <p:cNvSpPr/>
          <p:nvPr/>
        </p:nvSpPr>
        <p:spPr>
          <a:xfrm>
            <a:off x="293972" y="2264319"/>
            <a:ext cx="8290011" cy="4278095"/>
          </a:xfrm>
          <a:prstGeom prst="rect">
            <a:avLst/>
          </a:prstGeom>
        </p:spPr>
        <p:txBody>
          <a:bodyPr wrap="square">
            <a:spAutoFit/>
          </a:bodyPr>
          <a:lstStyle/>
          <a:p>
            <a:r>
              <a:rPr lang="en-US" b="1" dirty="0" smtClean="0">
                <a:latin typeface="Verdana"/>
              </a:rPr>
              <a:t>Differentiation: </a:t>
            </a:r>
            <a:r>
              <a:rPr lang="en-US" dirty="0" smtClean="0">
                <a:latin typeface="Verdana"/>
              </a:rPr>
              <a:t>In </a:t>
            </a:r>
            <a:r>
              <a:rPr lang="en-US" dirty="0" err="1" smtClean="0">
                <a:latin typeface="Verdana"/>
              </a:rPr>
              <a:t>Pao’s</a:t>
            </a:r>
            <a:r>
              <a:rPr lang="en-US" dirty="0" smtClean="0">
                <a:latin typeface="Verdana"/>
              </a:rPr>
              <a:t> regular science class, the teacher uses flexible grouping and places students in groups for instruction based on assessment data. Although she sometimes participates in whole class activities, </a:t>
            </a:r>
            <a:r>
              <a:rPr lang="en-US" dirty="0" err="1" smtClean="0">
                <a:latin typeface="Verdana"/>
              </a:rPr>
              <a:t>Pao</a:t>
            </a:r>
            <a:r>
              <a:rPr lang="en-US" dirty="0" smtClean="0">
                <a:latin typeface="Verdana"/>
              </a:rPr>
              <a:t> is still learning English and usually works with other special needs students.</a:t>
            </a:r>
          </a:p>
          <a:p>
            <a:endParaRPr lang="en-US" sz="1000" b="1" dirty="0" smtClean="0">
              <a:latin typeface="Verdana"/>
            </a:endParaRPr>
          </a:p>
          <a:p>
            <a:r>
              <a:rPr lang="en-US" b="1" dirty="0" smtClean="0">
                <a:latin typeface="Verdana"/>
              </a:rPr>
              <a:t>Individualization:</a:t>
            </a:r>
            <a:r>
              <a:rPr lang="en-US" dirty="0" smtClean="0">
                <a:latin typeface="Verdana"/>
              </a:rPr>
              <a:t> Students in Jaden’s math class are assessed to determine their skills and then assigned tasks designed specifically to meet their needs. Jaden works by himself on a computer, to achieve mastery of each skill.</a:t>
            </a:r>
            <a:endParaRPr lang="en-US" sz="1000" dirty="0" smtClean="0">
              <a:latin typeface="Verdana"/>
            </a:endParaRPr>
          </a:p>
          <a:p>
            <a:endParaRPr lang="en-US" sz="1000" b="1" dirty="0" smtClean="0">
              <a:latin typeface="Verdana"/>
            </a:endParaRPr>
          </a:p>
          <a:p>
            <a:r>
              <a:rPr lang="en-US" b="1" dirty="0" smtClean="0">
                <a:latin typeface="Verdana"/>
              </a:rPr>
              <a:t>Personalization: </a:t>
            </a:r>
            <a:r>
              <a:rPr lang="en-US" dirty="0" smtClean="0">
                <a:latin typeface="Verdana"/>
              </a:rPr>
              <a:t>In Mercedes’ English class she is allowed to choose from a list of recommended books to demonstrate her mastery of CCSS. She often works in groups with students of all levels and is encouraged to manage her own learning and to let her creativity shine with digital products that show what she has learned.</a:t>
            </a:r>
            <a:endParaRPr lang="en-US" b="1" dirty="0" smtClean="0">
              <a:latin typeface="Verdana"/>
            </a:endParaRPr>
          </a:p>
        </p:txBody>
      </p:sp>
      <p:sp>
        <p:nvSpPr>
          <p:cNvPr id="2" name="Title 1"/>
          <p:cNvSpPr>
            <a:spLocks noGrp="1"/>
          </p:cNvSpPr>
          <p:nvPr>
            <p:ph type="title"/>
          </p:nvPr>
        </p:nvSpPr>
        <p:spPr>
          <a:xfrm>
            <a:off x="699584" y="986085"/>
            <a:ext cx="7744834" cy="1292662"/>
          </a:xfrm>
        </p:spPr>
        <p:txBody>
          <a:bodyPr/>
          <a:lstStyle/>
          <a:p>
            <a:r>
              <a:rPr lang="en-US" sz="2800" dirty="0"/>
              <a:t>In the Classroom: Differentiation, Individualization, and Personalization</a:t>
            </a:r>
            <a:br>
              <a:rPr lang="en-US" sz="2800" dirty="0"/>
            </a:br>
            <a:endParaRPr lang="en-US" sz="2800" dirty="0"/>
          </a:p>
        </p:txBody>
      </p:sp>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394925751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8" name="TextBox 7"/>
          <p:cNvSpPr txBox="1"/>
          <p:nvPr/>
        </p:nvSpPr>
        <p:spPr>
          <a:xfrm>
            <a:off x="3168554" y="1905000"/>
            <a:ext cx="2692784" cy="4832093"/>
          </a:xfrm>
          <a:prstGeom prst="rect">
            <a:avLst/>
          </a:prstGeom>
          <a:noFill/>
        </p:spPr>
        <p:txBody>
          <a:bodyPr wrap="square" rtlCol="0">
            <a:spAutoFit/>
          </a:bodyPr>
          <a:lstStyle/>
          <a:p>
            <a:r>
              <a:rPr lang="en-US" dirty="0" smtClean="0">
                <a:solidFill>
                  <a:srgbClr val="009181"/>
                </a:solidFill>
                <a:latin typeface="Verdana"/>
              </a:rPr>
              <a:t>Transitional Classroom</a:t>
            </a:r>
          </a:p>
          <a:p>
            <a:endParaRPr lang="en-US" dirty="0">
              <a:solidFill>
                <a:srgbClr val="009181"/>
              </a:solidFill>
              <a:latin typeface="Verdana"/>
            </a:endParaRPr>
          </a:p>
          <a:p>
            <a:endParaRPr lang="en-US" sz="1000" dirty="0" smtClean="0">
              <a:solidFill>
                <a:srgbClr val="009181"/>
              </a:solidFill>
              <a:latin typeface="Verdana"/>
            </a:endParaRPr>
          </a:p>
          <a:p>
            <a:endParaRPr lang="en-US" dirty="0">
              <a:solidFill>
                <a:srgbClr val="009181"/>
              </a:solidFill>
              <a:latin typeface="Verdana"/>
            </a:endParaRPr>
          </a:p>
          <a:p>
            <a:pPr marL="285750" indent="-285750">
              <a:buFont typeface="Arial"/>
              <a:buChar char="•"/>
            </a:pPr>
            <a:r>
              <a:rPr lang="en-US" sz="1600" dirty="0" smtClean="0">
                <a:solidFill>
                  <a:srgbClr val="009181"/>
                </a:solidFill>
                <a:latin typeface="Verdana"/>
              </a:rPr>
              <a:t>Students work on 1-2 group projects a year.</a:t>
            </a:r>
          </a:p>
          <a:p>
            <a:pPr marL="285750" indent="-285750">
              <a:buFont typeface="Arial"/>
              <a:buChar char="•"/>
            </a:pPr>
            <a:r>
              <a:rPr lang="en-US" sz="1600" dirty="0" smtClean="0">
                <a:solidFill>
                  <a:srgbClr val="009181"/>
                </a:solidFill>
                <a:latin typeface="Verdana"/>
              </a:rPr>
              <a:t>Students use different tools to assess their learning..</a:t>
            </a:r>
          </a:p>
          <a:p>
            <a:pPr marL="285750" indent="-285750">
              <a:buFont typeface="Arial"/>
              <a:buChar char="•"/>
            </a:pPr>
            <a:r>
              <a:rPr lang="en-US" sz="1600" dirty="0" smtClean="0">
                <a:solidFill>
                  <a:srgbClr val="009181"/>
                </a:solidFill>
                <a:latin typeface="Verdana"/>
              </a:rPr>
              <a:t>Students often use technology to communicate and collaborate as well as to demonstrate learning.</a:t>
            </a:r>
          </a:p>
          <a:p>
            <a:pPr marL="285750" indent="-285750">
              <a:buFont typeface="Arial"/>
              <a:buChar char="•"/>
            </a:pPr>
            <a:endParaRPr lang="en-US" dirty="0">
              <a:solidFill>
                <a:srgbClr val="009181"/>
              </a:solidFill>
              <a:latin typeface="Verdana"/>
            </a:endParaRPr>
          </a:p>
        </p:txBody>
      </p:sp>
      <p:sp>
        <p:nvSpPr>
          <p:cNvPr id="9" name="TextBox 8"/>
          <p:cNvSpPr txBox="1"/>
          <p:nvPr/>
        </p:nvSpPr>
        <p:spPr>
          <a:xfrm>
            <a:off x="5725644" y="1904707"/>
            <a:ext cx="2692784" cy="5078314"/>
          </a:xfrm>
          <a:prstGeom prst="rect">
            <a:avLst/>
          </a:prstGeom>
          <a:noFill/>
        </p:spPr>
        <p:txBody>
          <a:bodyPr wrap="square" rtlCol="0">
            <a:spAutoFit/>
          </a:bodyPr>
          <a:lstStyle/>
          <a:p>
            <a:r>
              <a:rPr lang="en-US" dirty="0" smtClean="0">
                <a:solidFill>
                  <a:srgbClr val="FF0000"/>
                </a:solidFill>
                <a:latin typeface="Verdana"/>
              </a:rPr>
              <a:t>Personalized Classroom</a:t>
            </a:r>
          </a:p>
          <a:p>
            <a:endParaRPr lang="en-US" dirty="0">
              <a:solidFill>
                <a:srgbClr val="FF0000"/>
              </a:solidFill>
              <a:latin typeface="Verdana"/>
            </a:endParaRPr>
          </a:p>
          <a:p>
            <a:endParaRPr lang="en-US" sz="1000" dirty="0" smtClean="0">
              <a:solidFill>
                <a:srgbClr val="FF0000"/>
              </a:solidFill>
              <a:latin typeface="Verdana"/>
            </a:endParaRPr>
          </a:p>
          <a:p>
            <a:endParaRPr lang="en-US" dirty="0">
              <a:solidFill>
                <a:srgbClr val="FF0000"/>
              </a:solidFill>
              <a:latin typeface="Verdana"/>
            </a:endParaRPr>
          </a:p>
          <a:p>
            <a:pPr marL="285750" indent="-285750">
              <a:buFont typeface="Arial"/>
              <a:buChar char="•"/>
            </a:pPr>
            <a:r>
              <a:rPr lang="en-US" sz="1600" dirty="0" smtClean="0">
                <a:solidFill>
                  <a:srgbClr val="FF0000"/>
                </a:solidFill>
                <a:latin typeface="Verdana"/>
              </a:rPr>
              <a:t>Students frequently make choices about projects in a variety of contexts.</a:t>
            </a:r>
          </a:p>
          <a:p>
            <a:pPr marL="285750" indent="-285750">
              <a:buFont typeface="Arial"/>
              <a:buChar char="•"/>
            </a:pPr>
            <a:r>
              <a:rPr lang="en-US" sz="1600" dirty="0" smtClean="0">
                <a:solidFill>
                  <a:srgbClr val="FF0000"/>
                </a:solidFill>
                <a:latin typeface="Verdana"/>
              </a:rPr>
              <a:t>Students set goals for content and 21</a:t>
            </a:r>
            <a:r>
              <a:rPr lang="en-US" sz="1600" baseline="30000" dirty="0" smtClean="0">
                <a:solidFill>
                  <a:srgbClr val="FF0000"/>
                </a:solidFill>
                <a:latin typeface="Verdana"/>
              </a:rPr>
              <a:t>st</a:t>
            </a:r>
            <a:r>
              <a:rPr lang="en-US" sz="1600" dirty="0" smtClean="0">
                <a:solidFill>
                  <a:srgbClr val="FF0000"/>
                </a:solidFill>
                <a:latin typeface="Verdana"/>
              </a:rPr>
              <a:t> century skills, monitor their progress, and reflect on their learning.</a:t>
            </a:r>
          </a:p>
          <a:p>
            <a:pPr marL="285750" indent="-285750">
              <a:buFont typeface="Arial"/>
              <a:buChar char="•"/>
            </a:pPr>
            <a:r>
              <a:rPr lang="en-US" sz="1600" dirty="0" smtClean="0">
                <a:solidFill>
                  <a:srgbClr val="FF0000"/>
                </a:solidFill>
                <a:latin typeface="Verdana"/>
              </a:rPr>
              <a:t>Technology is seamlessly integrated throughout instruction</a:t>
            </a:r>
          </a:p>
          <a:p>
            <a:pPr marL="285750" indent="-285750">
              <a:buFont typeface="Arial"/>
              <a:buChar char="•"/>
            </a:pPr>
            <a:endParaRPr lang="en-US" dirty="0">
              <a:solidFill>
                <a:srgbClr val="FF0000"/>
              </a:solidFill>
              <a:latin typeface="Verdana"/>
            </a:endParaRPr>
          </a:p>
        </p:txBody>
      </p:sp>
      <p:sp>
        <p:nvSpPr>
          <p:cNvPr id="14" name="TextBox 13"/>
          <p:cNvSpPr txBox="1"/>
          <p:nvPr/>
        </p:nvSpPr>
        <p:spPr>
          <a:xfrm>
            <a:off x="399802" y="1905000"/>
            <a:ext cx="2692784" cy="4801315"/>
          </a:xfrm>
          <a:prstGeom prst="rect">
            <a:avLst/>
          </a:prstGeom>
          <a:noFill/>
        </p:spPr>
        <p:txBody>
          <a:bodyPr wrap="square" rtlCol="0">
            <a:spAutoFit/>
          </a:bodyPr>
          <a:lstStyle/>
          <a:p>
            <a:r>
              <a:rPr lang="en-US" dirty="0" smtClean="0">
                <a:latin typeface="Verdana"/>
              </a:rPr>
              <a:t>Traditional Classroom</a:t>
            </a:r>
          </a:p>
          <a:p>
            <a:endParaRPr lang="en-US" dirty="0">
              <a:latin typeface="Verdana"/>
            </a:endParaRPr>
          </a:p>
          <a:p>
            <a:endParaRPr lang="en-US" dirty="0">
              <a:latin typeface="Verdana"/>
            </a:endParaRPr>
          </a:p>
          <a:p>
            <a:endParaRPr lang="en-US" sz="1000" dirty="0">
              <a:latin typeface="Verdana"/>
            </a:endParaRPr>
          </a:p>
          <a:p>
            <a:pPr marL="285750" indent="-285750">
              <a:buFont typeface="Arial"/>
              <a:buChar char="•"/>
            </a:pPr>
            <a:r>
              <a:rPr lang="en-US" sz="1600" dirty="0" smtClean="0">
                <a:latin typeface="Verdana"/>
              </a:rPr>
              <a:t>Students work occasionally with partners or groups on short activities.</a:t>
            </a:r>
          </a:p>
          <a:p>
            <a:pPr marL="285750" indent="-285750">
              <a:buFont typeface="Arial"/>
              <a:buChar char="•"/>
            </a:pPr>
            <a:r>
              <a:rPr lang="en-US" sz="1600" dirty="0" smtClean="0">
                <a:latin typeface="Verdana"/>
              </a:rPr>
              <a:t>Sometimes students choose from a set of options (e.g., problems or readings).</a:t>
            </a:r>
          </a:p>
          <a:p>
            <a:pPr marL="285750" indent="-285750">
              <a:buFont typeface="Arial"/>
              <a:buChar char="•"/>
            </a:pPr>
            <a:r>
              <a:rPr lang="en-US" sz="1600" dirty="0" smtClean="0">
                <a:latin typeface="Verdana"/>
              </a:rPr>
              <a:t>Students use rubrics to self-assess their work.</a:t>
            </a:r>
          </a:p>
          <a:p>
            <a:pPr marL="285750" indent="-285750">
              <a:buFont typeface="Arial"/>
              <a:buChar char="•"/>
            </a:pPr>
            <a:r>
              <a:rPr lang="en-US" sz="1600" dirty="0" smtClean="0">
                <a:latin typeface="Verdana"/>
              </a:rPr>
              <a:t>Technology is used mostly for research.</a:t>
            </a:r>
          </a:p>
          <a:p>
            <a:pPr marL="285750" indent="-285750">
              <a:buFont typeface="Arial"/>
              <a:buChar char="•"/>
            </a:pPr>
            <a:endParaRPr lang="en-US" dirty="0">
              <a:latin typeface="Verdana"/>
            </a:endParaRPr>
          </a:p>
        </p:txBody>
      </p:sp>
      <p:sp>
        <p:nvSpPr>
          <p:cNvPr id="2" name="Title 1"/>
          <p:cNvSpPr>
            <a:spLocks noGrp="1"/>
          </p:cNvSpPr>
          <p:nvPr>
            <p:ph type="title"/>
          </p:nvPr>
        </p:nvSpPr>
        <p:spPr/>
        <p:txBody>
          <a:bodyPr/>
          <a:lstStyle/>
          <a:p>
            <a:r>
              <a:rPr lang="en-US" dirty="0" smtClean="0"/>
              <a:t>Range of Personalized Learning</a:t>
            </a:r>
            <a:endParaRPr lang="en-US" dirty="0"/>
          </a:p>
        </p:txBody>
      </p:sp>
      <p:cxnSp>
        <p:nvCxnSpPr>
          <p:cNvPr id="7" name="Straight Connector 6"/>
          <p:cNvCxnSpPr/>
          <p:nvPr/>
        </p:nvCxnSpPr>
        <p:spPr bwMode="auto">
          <a:xfrm flipV="1">
            <a:off x="752568" y="2510392"/>
            <a:ext cx="7208195" cy="35274"/>
          </a:xfrm>
          <a:prstGeom prst="line">
            <a:avLst/>
          </a:prstGeom>
          <a:solidFill>
            <a:schemeClr val="accent1"/>
          </a:solidFill>
          <a:ln w="984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p:cNvCxnSpPr/>
          <p:nvPr/>
        </p:nvCxnSpPr>
        <p:spPr bwMode="auto">
          <a:xfrm flipH="1">
            <a:off x="752568" y="2234073"/>
            <a:ext cx="11759" cy="587912"/>
          </a:xfrm>
          <a:prstGeom prst="line">
            <a:avLst/>
          </a:pr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flipH="1">
            <a:off x="7984282" y="2216436"/>
            <a:ext cx="11759" cy="587912"/>
          </a:xfrm>
          <a:prstGeom prst="line">
            <a:avLst/>
          </a:pr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flipH="1">
            <a:off x="4373838" y="2251710"/>
            <a:ext cx="11759" cy="587912"/>
          </a:xfrm>
          <a:prstGeom prst="line">
            <a:avLst/>
          </a:pr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16"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160724215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Rectangle 1"/>
          <p:cNvSpPr/>
          <p:nvPr/>
        </p:nvSpPr>
        <p:spPr>
          <a:xfrm>
            <a:off x="293972" y="1886698"/>
            <a:ext cx="8539521" cy="4247317"/>
          </a:xfrm>
          <a:prstGeom prst="rect">
            <a:avLst/>
          </a:prstGeom>
        </p:spPr>
        <p:txBody>
          <a:bodyPr wrap="square">
            <a:spAutoFit/>
          </a:bodyPr>
          <a:lstStyle/>
          <a:p>
            <a:r>
              <a:rPr lang="en-US" dirty="0" smtClean="0">
                <a:latin typeface="Verdana"/>
              </a:rPr>
              <a:t>A math teacher begins a unit on statistics and probability with a video and a lecture to review content they should have learned in earlier grades. In small groups they play a Bingo game with simple statistics questions and problems to review.</a:t>
            </a:r>
          </a:p>
          <a:p>
            <a:endParaRPr lang="en-US" dirty="0">
              <a:latin typeface="Verdana"/>
            </a:endParaRPr>
          </a:p>
          <a:p>
            <a:r>
              <a:rPr lang="en-US" dirty="0" smtClean="0">
                <a:latin typeface="Verdana"/>
              </a:rPr>
              <a:t>As the unit progresses, each day begins with a review of the previous day’s homework. Students exchange papers and the teacher explains the correct answers. Then the teacher presents a new concept through explanation and demonstration and students are assigned the next day’s homework. Occasionally, students are allowed to use their phones or classroom computers to work together on the first few problems, but they must do the remaining problems on their own..</a:t>
            </a:r>
          </a:p>
          <a:p>
            <a:endParaRPr lang="en-US" dirty="0">
              <a:latin typeface="Verdana"/>
            </a:endParaRPr>
          </a:p>
          <a:p>
            <a:r>
              <a:rPr lang="en-US" dirty="0" smtClean="0">
                <a:latin typeface="Verdana"/>
              </a:rPr>
              <a:t>Students are required to keep a math journal where they discuss their learning and ask questions. The unit concludes with a unit test.</a:t>
            </a:r>
          </a:p>
        </p:txBody>
      </p:sp>
      <p:sp>
        <p:nvSpPr>
          <p:cNvPr id="3" name="Title 2"/>
          <p:cNvSpPr>
            <a:spLocks noGrp="1"/>
          </p:cNvSpPr>
          <p:nvPr>
            <p:ph type="title"/>
          </p:nvPr>
        </p:nvSpPr>
        <p:spPr>
          <a:xfrm>
            <a:off x="699584" y="986085"/>
            <a:ext cx="7744834" cy="1292662"/>
          </a:xfrm>
        </p:spPr>
        <p:txBody>
          <a:bodyPr/>
          <a:lstStyle/>
          <a:p>
            <a:r>
              <a:rPr lang="en-US" sz="2800" dirty="0"/>
              <a:t>In Classroom: Traditional Math Classroom</a:t>
            </a:r>
            <a:br>
              <a:rPr lang="en-US" sz="2800" dirty="0"/>
            </a:br>
            <a:endParaRPr lang="en-US" sz="2800" dirty="0"/>
          </a:p>
        </p:txBody>
      </p:sp>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315263676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Rectangle 1"/>
          <p:cNvSpPr/>
          <p:nvPr/>
        </p:nvSpPr>
        <p:spPr>
          <a:xfrm>
            <a:off x="293972" y="1886698"/>
            <a:ext cx="8539521" cy="4524316"/>
          </a:xfrm>
          <a:prstGeom prst="rect">
            <a:avLst/>
          </a:prstGeom>
        </p:spPr>
        <p:txBody>
          <a:bodyPr wrap="square">
            <a:spAutoFit/>
          </a:bodyPr>
          <a:lstStyle/>
          <a:p>
            <a:r>
              <a:rPr lang="en-US" dirty="0" smtClean="0">
                <a:latin typeface="Verdana"/>
              </a:rPr>
              <a:t>U. S. history students study the constitutional convention by first watching a video and then taking notes on a teacher lecture. After reading a chapter from their textbook, they choose one of the following online primary sources to analyze:</a:t>
            </a:r>
          </a:p>
          <a:p>
            <a:pPr marL="742950" lvl="1" indent="-285750">
              <a:buFont typeface="Arial"/>
              <a:buChar char="•"/>
            </a:pPr>
            <a:r>
              <a:rPr lang="en-US" dirty="0" smtClean="0">
                <a:latin typeface="Verdana"/>
              </a:rPr>
              <a:t>George Mason’s “Objections to the Constitution”</a:t>
            </a:r>
          </a:p>
          <a:p>
            <a:pPr marL="742950" lvl="1" indent="-285750">
              <a:buFont typeface="Arial"/>
              <a:buChar char="•"/>
            </a:pPr>
            <a:r>
              <a:rPr lang="en-US" dirty="0" smtClean="0">
                <a:latin typeface="Verdana"/>
              </a:rPr>
              <a:t>George Washington’s diary</a:t>
            </a:r>
          </a:p>
          <a:p>
            <a:pPr marL="742950" lvl="1" indent="-285750">
              <a:buFont typeface="Arial"/>
              <a:buChar char="•"/>
            </a:pPr>
            <a:r>
              <a:rPr lang="en-US" dirty="0" smtClean="0">
                <a:latin typeface="Verdana"/>
              </a:rPr>
              <a:t>James Madison’s article in  </a:t>
            </a:r>
            <a:r>
              <a:rPr lang="en-US" i="1" dirty="0" smtClean="0">
                <a:latin typeface="Verdana"/>
              </a:rPr>
              <a:t>Federalist </a:t>
            </a:r>
            <a:r>
              <a:rPr lang="en-US" dirty="0" smtClean="0">
                <a:latin typeface="Verdana"/>
              </a:rPr>
              <a:t>No. X.</a:t>
            </a:r>
          </a:p>
          <a:p>
            <a:pPr marL="742950" lvl="1" indent="-285750">
              <a:buFont typeface="Arial"/>
              <a:buChar char="•"/>
            </a:pPr>
            <a:r>
              <a:rPr lang="en-US" dirty="0" smtClean="0">
                <a:latin typeface="Verdana"/>
              </a:rPr>
              <a:t>The cartoon” Conflict in Ratification of the Constitution”</a:t>
            </a:r>
          </a:p>
          <a:p>
            <a:pPr marL="0" lvl="1"/>
            <a:endParaRPr lang="en-US" dirty="0" smtClean="0">
              <a:latin typeface="Verdana"/>
            </a:endParaRPr>
          </a:p>
          <a:p>
            <a:pPr marL="0" lvl="1"/>
            <a:r>
              <a:rPr lang="en-US" dirty="0" smtClean="0">
                <a:latin typeface="Verdana"/>
              </a:rPr>
              <a:t>Students meet in groups to share their summaries and analysis of the documents. Then they collaborate with a partner on an online paper discussing their ideas.</a:t>
            </a:r>
          </a:p>
          <a:p>
            <a:pPr marL="0" lvl="1"/>
            <a:endParaRPr lang="en-US" dirty="0">
              <a:latin typeface="Verdana"/>
            </a:endParaRPr>
          </a:p>
          <a:p>
            <a:pPr marL="0" lvl="1"/>
            <a:r>
              <a:rPr lang="en-US" dirty="0" smtClean="0">
                <a:latin typeface="Verdana"/>
              </a:rPr>
              <a:t>The unit concludes with a unit exam on important people, dates, and events along with a short essay question reflecting on what they have learned. </a:t>
            </a:r>
            <a:endParaRPr lang="en-US" dirty="0">
              <a:latin typeface="Verdana"/>
            </a:endParaRPr>
          </a:p>
        </p:txBody>
      </p:sp>
      <p:sp>
        <p:nvSpPr>
          <p:cNvPr id="3" name="Title 2"/>
          <p:cNvSpPr>
            <a:spLocks noGrp="1"/>
          </p:cNvSpPr>
          <p:nvPr>
            <p:ph type="title"/>
          </p:nvPr>
        </p:nvSpPr>
        <p:spPr>
          <a:xfrm>
            <a:off x="699584" y="986085"/>
            <a:ext cx="7744834" cy="1292662"/>
          </a:xfrm>
        </p:spPr>
        <p:txBody>
          <a:bodyPr/>
          <a:lstStyle/>
          <a:p>
            <a:r>
              <a:rPr lang="en-US" sz="2800" dirty="0"/>
              <a:t>In the Classroom: Transitional History Classroom</a:t>
            </a:r>
            <a:br>
              <a:rPr lang="en-US" sz="2800" dirty="0"/>
            </a:br>
            <a:endParaRPr lang="en-US" sz="2800" dirty="0"/>
          </a:p>
        </p:txBody>
      </p:sp>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49125700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Rectangle 1"/>
          <p:cNvSpPr/>
          <p:nvPr/>
        </p:nvSpPr>
        <p:spPr>
          <a:xfrm>
            <a:off x="293972" y="1886698"/>
            <a:ext cx="8539521" cy="4524316"/>
          </a:xfrm>
          <a:prstGeom prst="rect">
            <a:avLst/>
          </a:prstGeom>
        </p:spPr>
        <p:txBody>
          <a:bodyPr wrap="square">
            <a:spAutoFit/>
          </a:bodyPr>
          <a:lstStyle/>
          <a:p>
            <a:r>
              <a:rPr lang="en-US" dirty="0" smtClean="0">
                <a:latin typeface="Verdana"/>
              </a:rPr>
              <a:t>To begin a unit on energy sources, a science teacher invites the owner of a solar energy company to speak to the asking the students to use the talk to generate questions they would like to research on energy options.</a:t>
            </a:r>
          </a:p>
          <a:p>
            <a:endParaRPr lang="en-US" dirty="0">
              <a:latin typeface="Verdana"/>
            </a:endParaRPr>
          </a:p>
          <a:p>
            <a:r>
              <a:rPr lang="en-US" dirty="0" smtClean="0">
                <a:latin typeface="Verdana"/>
              </a:rPr>
              <a:t>After a class discussion, using a rubric that defines the standards and expectations they are supposed to meet, students in small groups choose a relevant issue to investigate, such as a type of energy, a political point of view, or a device. To show their learning they will create a digital product of some kind.</a:t>
            </a:r>
          </a:p>
          <a:p>
            <a:endParaRPr lang="en-US" dirty="0">
              <a:latin typeface="Verdana"/>
            </a:endParaRPr>
          </a:p>
          <a:p>
            <a:r>
              <a:rPr lang="en-US" dirty="0" smtClean="0">
                <a:latin typeface="Verdana"/>
              </a:rPr>
              <a:t>In their groups, students set individual and group goals, create a project plan, monitor their progress, conduct research, and assess how they are doing. They share their projects to get feedback from peers and publish their work to the class Web site. To insure individual accountability, students also take a unit exam.</a:t>
            </a:r>
            <a:endParaRPr lang="en-US" dirty="0">
              <a:latin typeface="Verdana"/>
            </a:endParaRPr>
          </a:p>
        </p:txBody>
      </p:sp>
      <p:sp>
        <p:nvSpPr>
          <p:cNvPr id="3" name="Title 2"/>
          <p:cNvSpPr>
            <a:spLocks noGrp="1"/>
          </p:cNvSpPr>
          <p:nvPr>
            <p:ph type="title"/>
          </p:nvPr>
        </p:nvSpPr>
        <p:spPr>
          <a:xfrm>
            <a:off x="699584" y="986085"/>
            <a:ext cx="7744834" cy="1292662"/>
          </a:xfrm>
        </p:spPr>
        <p:txBody>
          <a:bodyPr/>
          <a:lstStyle/>
          <a:p>
            <a:r>
              <a:rPr lang="en-US" sz="2800" dirty="0"/>
              <a:t>In the Classroom: Personalized Science Classroom</a:t>
            </a:r>
            <a:br>
              <a:rPr lang="en-US" sz="2800" dirty="0"/>
            </a:br>
            <a:endParaRPr lang="en-US" sz="2800" dirty="0"/>
          </a:p>
        </p:txBody>
      </p:sp>
      <p:sp>
        <p:nvSpPr>
          <p:cNvPr id="7"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9"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59660150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8" name="TextBox 7"/>
          <p:cNvSpPr txBox="1"/>
          <p:nvPr/>
        </p:nvSpPr>
        <p:spPr>
          <a:xfrm>
            <a:off x="3092586" y="1895730"/>
            <a:ext cx="2922475" cy="4801315"/>
          </a:xfrm>
          <a:prstGeom prst="rect">
            <a:avLst/>
          </a:prstGeom>
          <a:noFill/>
        </p:spPr>
        <p:txBody>
          <a:bodyPr wrap="square" rtlCol="0">
            <a:spAutoFit/>
          </a:bodyPr>
          <a:lstStyle/>
          <a:p>
            <a:r>
              <a:rPr lang="en-US" dirty="0" smtClean="0">
                <a:solidFill>
                  <a:srgbClr val="009181"/>
                </a:solidFill>
                <a:latin typeface="Verdana"/>
              </a:rPr>
              <a:t>Transitional Classroom</a:t>
            </a:r>
          </a:p>
          <a:p>
            <a:endParaRPr lang="en-US" dirty="0">
              <a:solidFill>
                <a:srgbClr val="009181"/>
              </a:solidFill>
              <a:latin typeface="Verdana"/>
            </a:endParaRPr>
          </a:p>
          <a:p>
            <a:endParaRPr lang="en-US" sz="1000" dirty="0" smtClean="0">
              <a:solidFill>
                <a:srgbClr val="009181"/>
              </a:solidFill>
              <a:latin typeface="Verdana"/>
            </a:endParaRPr>
          </a:p>
          <a:p>
            <a:endParaRPr lang="en-US" dirty="0">
              <a:solidFill>
                <a:srgbClr val="009181"/>
              </a:solidFill>
              <a:latin typeface="Verdana"/>
            </a:endParaRPr>
          </a:p>
          <a:p>
            <a:pPr marL="285750" indent="-285750">
              <a:buFont typeface="Arial"/>
              <a:buChar char="•"/>
            </a:pPr>
            <a:r>
              <a:rPr lang="en-US" sz="1600" dirty="0" smtClean="0">
                <a:solidFill>
                  <a:srgbClr val="009181"/>
                </a:solidFill>
                <a:latin typeface="Verdana"/>
              </a:rPr>
              <a:t>Students read from biology textbook, take notes from lectures, and choose from a set of recommended videos to watch outside of class.</a:t>
            </a:r>
          </a:p>
          <a:p>
            <a:pPr marL="285750" indent="-285750">
              <a:buFont typeface="Arial"/>
              <a:buChar char="•"/>
            </a:pPr>
            <a:r>
              <a:rPr lang="en-US" sz="1600" dirty="0" smtClean="0">
                <a:solidFill>
                  <a:srgbClr val="009181"/>
                </a:solidFill>
                <a:latin typeface="Verdana"/>
              </a:rPr>
              <a:t>End-of-year projects involve creating digital products on selected topics.</a:t>
            </a:r>
          </a:p>
          <a:p>
            <a:pPr marL="285750" indent="-285750">
              <a:buFont typeface="Arial"/>
              <a:buChar char="•"/>
            </a:pPr>
            <a:r>
              <a:rPr lang="en-US" sz="1600" dirty="0" smtClean="0">
                <a:solidFill>
                  <a:srgbClr val="009181"/>
                </a:solidFill>
                <a:latin typeface="Verdana"/>
              </a:rPr>
              <a:t>Students self-assess their self-direction skills each grading period.</a:t>
            </a:r>
          </a:p>
          <a:p>
            <a:pPr marL="285750" indent="-285750">
              <a:buFont typeface="Arial"/>
              <a:buChar char="•"/>
            </a:pPr>
            <a:endParaRPr lang="en-US" dirty="0">
              <a:solidFill>
                <a:srgbClr val="009181"/>
              </a:solidFill>
              <a:latin typeface="Verdana"/>
            </a:endParaRPr>
          </a:p>
        </p:txBody>
      </p:sp>
      <p:sp>
        <p:nvSpPr>
          <p:cNvPr id="9" name="TextBox 8"/>
          <p:cNvSpPr txBox="1"/>
          <p:nvPr/>
        </p:nvSpPr>
        <p:spPr>
          <a:xfrm>
            <a:off x="6015061" y="1895730"/>
            <a:ext cx="3119273" cy="4555094"/>
          </a:xfrm>
          <a:prstGeom prst="rect">
            <a:avLst/>
          </a:prstGeom>
          <a:noFill/>
        </p:spPr>
        <p:txBody>
          <a:bodyPr wrap="square" rtlCol="0">
            <a:spAutoFit/>
          </a:bodyPr>
          <a:lstStyle/>
          <a:p>
            <a:r>
              <a:rPr lang="en-US" dirty="0" smtClean="0">
                <a:solidFill>
                  <a:srgbClr val="FF0000"/>
                </a:solidFill>
                <a:latin typeface="Verdana"/>
              </a:rPr>
              <a:t>Personalized Classroom</a:t>
            </a:r>
          </a:p>
          <a:p>
            <a:endParaRPr lang="en-US" dirty="0">
              <a:solidFill>
                <a:srgbClr val="FF0000"/>
              </a:solidFill>
              <a:latin typeface="Verdana"/>
            </a:endParaRPr>
          </a:p>
          <a:p>
            <a:endParaRPr lang="en-US" sz="1000" dirty="0" smtClean="0">
              <a:solidFill>
                <a:srgbClr val="FF0000"/>
              </a:solidFill>
              <a:latin typeface="Verdana"/>
            </a:endParaRPr>
          </a:p>
          <a:p>
            <a:endParaRPr lang="en-US" dirty="0">
              <a:solidFill>
                <a:srgbClr val="FF0000"/>
              </a:solidFill>
              <a:latin typeface="Verdana"/>
            </a:endParaRPr>
          </a:p>
          <a:p>
            <a:pPr marL="285750" indent="-285750">
              <a:buFont typeface="Arial"/>
              <a:buChar char="•"/>
            </a:pPr>
            <a:r>
              <a:rPr lang="en-US" sz="1600" dirty="0" smtClean="0">
                <a:solidFill>
                  <a:srgbClr val="FF0000"/>
                </a:solidFill>
                <a:latin typeface="Verdana"/>
              </a:rPr>
              <a:t>Students have choices about topics and resources and learn skills to think critically.</a:t>
            </a:r>
          </a:p>
          <a:p>
            <a:pPr marL="285750" indent="-285750">
              <a:buFont typeface="Arial"/>
              <a:buChar char="•"/>
            </a:pPr>
            <a:r>
              <a:rPr lang="en-US" sz="1600" dirty="0" smtClean="0">
                <a:solidFill>
                  <a:srgbClr val="FF0000"/>
                </a:solidFill>
                <a:latin typeface="Verdana"/>
              </a:rPr>
              <a:t>They create digital and analog products in groups that emphasize creativity and collaboration.</a:t>
            </a:r>
          </a:p>
          <a:p>
            <a:pPr marL="285750" indent="-285750">
              <a:buFont typeface="Arial"/>
              <a:buChar char="•"/>
            </a:pPr>
            <a:r>
              <a:rPr lang="en-US" sz="1600" dirty="0" smtClean="0">
                <a:solidFill>
                  <a:srgbClr val="FF0000"/>
                </a:solidFill>
                <a:latin typeface="Verdana"/>
              </a:rPr>
              <a:t>Students set goals for biology and 21</a:t>
            </a:r>
            <a:r>
              <a:rPr lang="en-US" sz="1600" baseline="30000" dirty="0" smtClean="0">
                <a:solidFill>
                  <a:srgbClr val="FF0000"/>
                </a:solidFill>
                <a:latin typeface="Verdana"/>
              </a:rPr>
              <a:t>st</a:t>
            </a:r>
            <a:r>
              <a:rPr lang="en-US" sz="1600" dirty="0" smtClean="0">
                <a:solidFill>
                  <a:srgbClr val="FF0000"/>
                </a:solidFill>
                <a:latin typeface="Verdana"/>
              </a:rPr>
              <a:t> century skills and monitor their progress.</a:t>
            </a:r>
          </a:p>
          <a:p>
            <a:pPr marL="285750" indent="-285750">
              <a:buFont typeface="Arial"/>
              <a:buChar char="•"/>
            </a:pPr>
            <a:endParaRPr lang="en-US" dirty="0">
              <a:solidFill>
                <a:srgbClr val="FF0000"/>
              </a:solidFill>
              <a:latin typeface="Verdana"/>
            </a:endParaRPr>
          </a:p>
        </p:txBody>
      </p:sp>
      <p:sp>
        <p:nvSpPr>
          <p:cNvPr id="14" name="TextBox 13"/>
          <p:cNvSpPr txBox="1"/>
          <p:nvPr/>
        </p:nvSpPr>
        <p:spPr>
          <a:xfrm>
            <a:off x="399802" y="1905000"/>
            <a:ext cx="2692784" cy="4524316"/>
          </a:xfrm>
          <a:prstGeom prst="rect">
            <a:avLst/>
          </a:prstGeom>
          <a:noFill/>
        </p:spPr>
        <p:txBody>
          <a:bodyPr wrap="square" rtlCol="0">
            <a:spAutoFit/>
          </a:bodyPr>
          <a:lstStyle/>
          <a:p>
            <a:r>
              <a:rPr lang="en-US" dirty="0" smtClean="0">
                <a:latin typeface="Verdana"/>
              </a:rPr>
              <a:t>Traditional Classroom</a:t>
            </a:r>
          </a:p>
          <a:p>
            <a:endParaRPr lang="en-US" dirty="0">
              <a:latin typeface="Verdana"/>
            </a:endParaRPr>
          </a:p>
          <a:p>
            <a:endParaRPr lang="en-US" dirty="0">
              <a:latin typeface="Verdana"/>
            </a:endParaRPr>
          </a:p>
          <a:p>
            <a:endParaRPr lang="en-US" sz="1000" dirty="0">
              <a:latin typeface="Verdana"/>
            </a:endParaRPr>
          </a:p>
          <a:p>
            <a:pPr marL="285750" indent="-285750">
              <a:buFont typeface="Arial"/>
              <a:buChar char="•"/>
            </a:pPr>
            <a:r>
              <a:rPr lang="en-US" sz="1600" dirty="0" smtClean="0">
                <a:latin typeface="Verdana"/>
              </a:rPr>
              <a:t>Students read from biology textbook and take notes from lectures.</a:t>
            </a:r>
          </a:p>
          <a:p>
            <a:pPr marL="285750" indent="-285750">
              <a:buFont typeface="Arial"/>
              <a:buChar char="•"/>
            </a:pPr>
            <a:r>
              <a:rPr lang="en-US" sz="1600" dirty="0" smtClean="0">
                <a:latin typeface="Verdana"/>
              </a:rPr>
              <a:t>Students bring biology-related news articles of their choice for discussion.</a:t>
            </a:r>
            <a:endParaRPr lang="en-US" dirty="0">
              <a:latin typeface="Verdana"/>
            </a:endParaRPr>
          </a:p>
          <a:p>
            <a:pPr marL="285750" indent="-285750">
              <a:buFont typeface="Arial"/>
              <a:buChar char="•"/>
            </a:pPr>
            <a:r>
              <a:rPr lang="en-US" sz="1600" dirty="0" smtClean="0">
                <a:latin typeface="Verdana"/>
              </a:rPr>
              <a:t>Students take online quizzes and get immediate feedback.</a:t>
            </a:r>
          </a:p>
          <a:p>
            <a:pPr marL="285750" indent="-285750">
              <a:buFont typeface="Arial"/>
              <a:buChar char="•"/>
            </a:pPr>
            <a:r>
              <a:rPr lang="en-US" sz="1600" dirty="0" smtClean="0">
                <a:latin typeface="Verdana"/>
              </a:rPr>
              <a:t>Students review for tests in small groups with a quiz app.</a:t>
            </a:r>
          </a:p>
        </p:txBody>
      </p:sp>
      <p:sp>
        <p:nvSpPr>
          <p:cNvPr id="2" name="Title 1"/>
          <p:cNvSpPr>
            <a:spLocks noGrp="1"/>
          </p:cNvSpPr>
          <p:nvPr>
            <p:ph type="title"/>
          </p:nvPr>
        </p:nvSpPr>
        <p:spPr/>
        <p:txBody>
          <a:bodyPr/>
          <a:lstStyle/>
          <a:p>
            <a:r>
              <a:rPr lang="en-US" dirty="0" smtClean="0"/>
              <a:t>One Class’s Journey to Personalization</a:t>
            </a:r>
            <a:endParaRPr lang="en-US" dirty="0"/>
          </a:p>
        </p:txBody>
      </p:sp>
      <p:cxnSp>
        <p:nvCxnSpPr>
          <p:cNvPr id="7" name="Straight Connector 6"/>
          <p:cNvCxnSpPr/>
          <p:nvPr/>
        </p:nvCxnSpPr>
        <p:spPr bwMode="auto">
          <a:xfrm flipV="1">
            <a:off x="752568" y="2510392"/>
            <a:ext cx="7208195" cy="35274"/>
          </a:xfrm>
          <a:prstGeom prst="line">
            <a:avLst/>
          </a:prstGeom>
          <a:solidFill>
            <a:schemeClr val="accent1"/>
          </a:solidFill>
          <a:ln w="984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p:cNvCxnSpPr/>
          <p:nvPr/>
        </p:nvCxnSpPr>
        <p:spPr bwMode="auto">
          <a:xfrm flipH="1">
            <a:off x="752568" y="2234073"/>
            <a:ext cx="11759" cy="587912"/>
          </a:xfrm>
          <a:prstGeom prst="line">
            <a:avLst/>
          </a:pr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flipH="1">
            <a:off x="7984282" y="2216436"/>
            <a:ext cx="11759" cy="587912"/>
          </a:xfrm>
          <a:prstGeom prst="line">
            <a:avLst/>
          </a:pr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flipH="1">
            <a:off x="4373838" y="2251710"/>
            <a:ext cx="11759" cy="587912"/>
          </a:xfrm>
          <a:prstGeom prst="line">
            <a:avLst/>
          </a:pr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16"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153975310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Steps to Personalization</a:t>
            </a:r>
            <a:endParaRPr lang="en-US" dirty="0"/>
          </a:p>
        </p:txBody>
      </p:sp>
      <p:sp>
        <p:nvSpPr>
          <p:cNvPr id="5" name="Rectangle 4"/>
          <p:cNvSpPr/>
          <p:nvPr/>
        </p:nvSpPr>
        <p:spPr>
          <a:xfrm>
            <a:off x="188142" y="1945116"/>
            <a:ext cx="8807402" cy="4154983"/>
          </a:xfrm>
          <a:prstGeom prst="rect">
            <a:avLst/>
          </a:prstGeom>
        </p:spPr>
        <p:txBody>
          <a:bodyPr wrap="square">
            <a:spAutoFit/>
          </a:bodyPr>
          <a:lstStyle/>
          <a:p>
            <a:pPr marL="342900" indent="-342900">
              <a:buFont typeface="Arial"/>
              <a:buChar char="•"/>
            </a:pPr>
            <a:r>
              <a:rPr lang="en-US" sz="2400" dirty="0" smtClean="0">
                <a:latin typeface="Verdana"/>
              </a:rPr>
              <a:t>Giving students choices for short supplemental readings (e.g., chapter sections, news articles, poems, and short stories).</a:t>
            </a:r>
          </a:p>
          <a:p>
            <a:pPr marL="342900" indent="-342900">
              <a:buFont typeface="Arial"/>
              <a:buChar char="•"/>
            </a:pPr>
            <a:r>
              <a:rPr lang="en-US" sz="2400" dirty="0" smtClean="0">
                <a:latin typeface="Verdana"/>
              </a:rPr>
              <a:t>Provide options for end-of-unit activities (e.g., research papers, presentations, videos, and computer games)</a:t>
            </a:r>
          </a:p>
          <a:p>
            <a:pPr marL="342900" indent="-342900">
              <a:buFont typeface="Arial"/>
              <a:buChar char="•"/>
            </a:pPr>
            <a:r>
              <a:rPr lang="en-US" sz="2400" dirty="0" smtClean="0">
                <a:latin typeface="Verdana"/>
              </a:rPr>
              <a:t>Ask students to use rubrics to self- and peer assess complex projects.</a:t>
            </a:r>
          </a:p>
          <a:p>
            <a:pPr marL="342900" indent="-342900">
              <a:buFont typeface="Arial"/>
              <a:buChar char="•"/>
            </a:pPr>
            <a:r>
              <a:rPr lang="en-US" sz="2400" dirty="0" smtClean="0">
                <a:latin typeface="Verdana"/>
              </a:rPr>
              <a:t>Encourage metacognition and self-assessment with goal setting and reflection on content and 21</a:t>
            </a:r>
            <a:r>
              <a:rPr lang="en-US" sz="2400" baseline="30000" dirty="0" smtClean="0">
                <a:latin typeface="Verdana"/>
              </a:rPr>
              <a:t>st</a:t>
            </a:r>
            <a:r>
              <a:rPr lang="en-US" sz="2400" dirty="0" smtClean="0">
                <a:latin typeface="Verdana"/>
              </a:rPr>
              <a:t> century skills.</a:t>
            </a:r>
            <a:endParaRPr lang="en-US" sz="2400" dirty="0">
              <a:latin typeface="Verdana"/>
            </a:endParaRPr>
          </a:p>
        </p:txBody>
      </p:sp>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53204763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the Needs of All Learners</a:t>
            </a:r>
            <a:endParaRPr lang="en-US" dirty="0"/>
          </a:p>
        </p:txBody>
      </p:sp>
      <p:sp>
        <p:nvSpPr>
          <p:cNvPr id="5" name="Rectangle 4"/>
          <p:cNvSpPr/>
          <p:nvPr/>
        </p:nvSpPr>
        <p:spPr>
          <a:xfrm>
            <a:off x="188142" y="1933776"/>
            <a:ext cx="8807402" cy="4154983"/>
          </a:xfrm>
          <a:prstGeom prst="rect">
            <a:avLst/>
          </a:prstGeom>
        </p:spPr>
        <p:txBody>
          <a:bodyPr wrap="square">
            <a:spAutoFit/>
          </a:bodyPr>
          <a:lstStyle/>
          <a:p>
            <a:pPr marL="342900" indent="-342900">
              <a:buFont typeface="Arial"/>
              <a:buChar char="•"/>
            </a:pPr>
            <a:r>
              <a:rPr lang="en-US" sz="2400" dirty="0" smtClean="0">
                <a:latin typeface="Verdana"/>
              </a:rPr>
              <a:t>Promoting student choice and real world application engages and motivates all learners but especially those who are reluctant or struggling.</a:t>
            </a:r>
          </a:p>
          <a:p>
            <a:pPr marL="342900" indent="-342900">
              <a:buFont typeface="Arial"/>
              <a:buChar char="•"/>
            </a:pPr>
            <a:r>
              <a:rPr lang="en-US" sz="2400" dirty="0" smtClean="0">
                <a:latin typeface="Verdana"/>
              </a:rPr>
              <a:t>Providing instruction in self-management skills is especially productive with struggling learners.</a:t>
            </a:r>
          </a:p>
          <a:p>
            <a:pPr marL="342900" indent="-342900">
              <a:buFont typeface="Arial"/>
              <a:buChar char="•"/>
            </a:pPr>
            <a:r>
              <a:rPr lang="en-US" sz="2400" dirty="0" smtClean="0">
                <a:latin typeface="Verdana"/>
              </a:rPr>
              <a:t>Offering opportunities for extended study meets the needs of students with advanced skills and interests.</a:t>
            </a:r>
          </a:p>
          <a:p>
            <a:pPr marL="342900" indent="-342900">
              <a:buFont typeface="Arial"/>
              <a:buChar char="•"/>
            </a:pPr>
            <a:r>
              <a:rPr lang="en-US" sz="2400" dirty="0" smtClean="0">
                <a:latin typeface="Verdana"/>
              </a:rPr>
              <a:t>By providing choices and using </a:t>
            </a:r>
            <a:r>
              <a:rPr lang="en-US" sz="2400" dirty="0" err="1" smtClean="0">
                <a:latin typeface="Verdana"/>
              </a:rPr>
              <a:t>technolog,y</a:t>
            </a:r>
            <a:r>
              <a:rPr lang="en-US" sz="2400" dirty="0" smtClean="0">
                <a:latin typeface="Verdana"/>
              </a:rPr>
              <a:t> English Language Learners can access materials in their native language so their content learning progresses while they learn English.</a:t>
            </a:r>
            <a:endParaRPr lang="en-US" sz="2400" dirty="0">
              <a:latin typeface="Verdana"/>
            </a:endParaRPr>
          </a:p>
        </p:txBody>
      </p:sp>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254118854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7"/>
          <p:cNvSpPr txBox="1">
            <a:spLocks/>
          </p:cNvSpPr>
          <p:nvPr/>
        </p:nvSpPr>
        <p:spPr>
          <a:xfrm>
            <a:off x="282214" y="2128224"/>
            <a:ext cx="8642778" cy="3421650"/>
          </a:xfrm>
          <a:prstGeom prst="rect">
            <a:avLst/>
          </a:prstGeom>
          <a:noFill/>
          <a:ln>
            <a:noFill/>
          </a:ln>
        </p:spPr>
        <p:txBody>
          <a:bodyPr lIns="91425" tIns="45700" rIns="91425" bIns="45700" anchor="ctr" anchorCtr="0">
            <a:noAutofit/>
          </a:bodyPr>
          <a:lstStyle>
            <a:lvl1pPr algn="l" rtl="0" eaLnBrk="1" fontAlgn="base" hangingPunct="1">
              <a:spcBef>
                <a:spcPct val="0"/>
              </a:spcBef>
              <a:spcAft>
                <a:spcPct val="0"/>
              </a:spcAft>
              <a:defRPr sz="3600" b="0" i="0">
                <a:solidFill>
                  <a:schemeClr val="tx1">
                    <a:lumMod val="50000"/>
                    <a:lumOff val="50000"/>
                  </a:schemeClr>
                </a:solidFill>
                <a:latin typeface="Helvetica Light"/>
                <a:ea typeface="+mj-ea"/>
                <a:cs typeface="Helvetica Light"/>
              </a:defRPr>
            </a:lvl1pPr>
            <a:lvl2pPr algn="ctr" rtl="0" eaLnBrk="1" fontAlgn="base" hangingPunct="1">
              <a:spcBef>
                <a:spcPct val="0"/>
              </a:spcBef>
              <a:spcAft>
                <a:spcPct val="0"/>
              </a:spcAft>
              <a:defRPr sz="4400">
                <a:solidFill>
                  <a:schemeClr val="tx2"/>
                </a:solidFill>
                <a:latin typeface="Zurich BT" charset="0"/>
                <a:ea typeface="ＭＳ Ｐゴシック" charset="0"/>
              </a:defRPr>
            </a:lvl2pPr>
            <a:lvl3pPr algn="ctr" rtl="0" eaLnBrk="1" fontAlgn="base" hangingPunct="1">
              <a:spcBef>
                <a:spcPct val="0"/>
              </a:spcBef>
              <a:spcAft>
                <a:spcPct val="0"/>
              </a:spcAft>
              <a:defRPr sz="4400">
                <a:solidFill>
                  <a:schemeClr val="tx2"/>
                </a:solidFill>
                <a:latin typeface="Zurich BT" charset="0"/>
                <a:ea typeface="ＭＳ Ｐゴシック" charset="0"/>
              </a:defRPr>
            </a:lvl3pPr>
            <a:lvl4pPr algn="ctr" rtl="0" eaLnBrk="1" fontAlgn="base" hangingPunct="1">
              <a:spcBef>
                <a:spcPct val="0"/>
              </a:spcBef>
              <a:spcAft>
                <a:spcPct val="0"/>
              </a:spcAft>
              <a:defRPr sz="4400">
                <a:solidFill>
                  <a:schemeClr val="tx2"/>
                </a:solidFill>
                <a:latin typeface="Zurich BT" charset="0"/>
                <a:ea typeface="ＭＳ Ｐゴシック" charset="0"/>
              </a:defRPr>
            </a:lvl4pPr>
            <a:lvl5pPr algn="ctr" rtl="0" eaLnBrk="1" fontAlgn="base" hangingPunct="1">
              <a:spcBef>
                <a:spcPct val="0"/>
              </a:spcBef>
              <a:spcAft>
                <a:spcPct val="0"/>
              </a:spcAft>
              <a:defRPr sz="4400">
                <a:solidFill>
                  <a:schemeClr val="tx2"/>
                </a:solidFill>
                <a:latin typeface="Zurich BT" charset="0"/>
                <a:ea typeface="ＭＳ Ｐゴシック" charset="0"/>
              </a:defRPr>
            </a:lvl5pPr>
            <a:lvl6pPr marL="457200" algn="ctr" rtl="0" eaLnBrk="1" fontAlgn="base" hangingPunct="1">
              <a:spcBef>
                <a:spcPct val="0"/>
              </a:spcBef>
              <a:spcAft>
                <a:spcPct val="0"/>
              </a:spcAft>
              <a:defRPr sz="4400">
                <a:solidFill>
                  <a:schemeClr val="tx2"/>
                </a:solidFill>
                <a:latin typeface="Zurich BT" charset="0"/>
                <a:ea typeface="ＭＳ Ｐゴシック" charset="0"/>
              </a:defRPr>
            </a:lvl6pPr>
            <a:lvl7pPr marL="914400" algn="ctr" rtl="0" eaLnBrk="1" fontAlgn="base" hangingPunct="1">
              <a:spcBef>
                <a:spcPct val="0"/>
              </a:spcBef>
              <a:spcAft>
                <a:spcPct val="0"/>
              </a:spcAft>
              <a:defRPr sz="4400">
                <a:solidFill>
                  <a:schemeClr val="tx2"/>
                </a:solidFill>
                <a:latin typeface="Zurich BT" charset="0"/>
                <a:ea typeface="ＭＳ Ｐゴシック" charset="0"/>
              </a:defRPr>
            </a:lvl7pPr>
            <a:lvl8pPr marL="1371600" algn="ctr" rtl="0" eaLnBrk="1" fontAlgn="base" hangingPunct="1">
              <a:spcBef>
                <a:spcPct val="0"/>
              </a:spcBef>
              <a:spcAft>
                <a:spcPct val="0"/>
              </a:spcAft>
              <a:defRPr sz="4400">
                <a:solidFill>
                  <a:schemeClr val="tx2"/>
                </a:solidFill>
                <a:latin typeface="Zurich BT" charset="0"/>
                <a:ea typeface="ＭＳ Ｐゴシック" charset="0"/>
              </a:defRPr>
            </a:lvl8pPr>
            <a:lvl9pPr marL="1828800" algn="ctr" rtl="0" eaLnBrk="1" fontAlgn="base" hangingPunct="1">
              <a:spcBef>
                <a:spcPct val="0"/>
              </a:spcBef>
              <a:spcAft>
                <a:spcPct val="0"/>
              </a:spcAft>
              <a:defRPr sz="4400">
                <a:solidFill>
                  <a:schemeClr val="tx2"/>
                </a:solidFill>
                <a:latin typeface="Zurich BT" charset="0"/>
                <a:ea typeface="ＭＳ Ｐゴシック" charset="0"/>
              </a:defRPr>
            </a:lvl9pPr>
          </a:lstStyle>
          <a:p>
            <a:pPr marL="798512" indent="-11112">
              <a:spcBef>
                <a:spcPts val="0"/>
              </a:spcBef>
              <a:spcAft>
                <a:spcPts val="0"/>
              </a:spcAft>
              <a:buSzPct val="25000"/>
            </a:pPr>
            <a:r>
              <a:rPr lang="en-US" sz="4800" b="1" dirty="0" smtClean="0">
                <a:solidFill>
                  <a:srgbClr val="443947"/>
                </a:solidFill>
                <a:latin typeface="Open Sans"/>
                <a:ea typeface="Open Sans"/>
                <a:cs typeface="Open Sans"/>
                <a:sym typeface="Open Sans"/>
              </a:rPr>
              <a:t>II. Your Turn: Reflect and Discuss Personalized Learning in Your School </a:t>
            </a:r>
            <a:endParaRPr lang="en-US" sz="4800" b="1" dirty="0">
              <a:solidFill>
                <a:srgbClr val="443947"/>
              </a:solidFill>
              <a:latin typeface="Open Sans"/>
              <a:ea typeface="Open Sans"/>
              <a:cs typeface="Open Sans"/>
              <a:sym typeface="Open Sans"/>
            </a:endParaRPr>
          </a:p>
        </p:txBody>
      </p:sp>
      <p:grpSp>
        <p:nvGrpSpPr>
          <p:cNvPr id="4" name="Group 3"/>
          <p:cNvGrpSpPr/>
          <p:nvPr/>
        </p:nvGrpSpPr>
        <p:grpSpPr>
          <a:xfrm>
            <a:off x="476163" y="1959248"/>
            <a:ext cx="1092837" cy="748281"/>
            <a:chOff x="254000" y="1320800"/>
            <a:chExt cx="1475883" cy="1155700"/>
          </a:xfrm>
        </p:grpSpPr>
        <p:sp>
          <p:nvSpPr>
            <p:cNvPr id="5" name="Rounded Rectangle 4"/>
            <p:cNvSpPr/>
            <p:nvPr/>
          </p:nvSpPr>
          <p:spPr bwMode="auto">
            <a:xfrm>
              <a:off x="254000" y="1320800"/>
              <a:ext cx="1475883" cy="1155700"/>
            </a:xfrm>
            <a:prstGeom prst="roundRect">
              <a:avLst/>
            </a:prstGeom>
            <a:solidFill>
              <a:schemeClr val="accent1"/>
            </a:solidFill>
            <a:ln w="9525" cap="flat" cmpd="sng" algn="ctr">
              <a:solidFill>
                <a:srgbClr val="059A8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6" name="Oval Callout 5"/>
            <p:cNvSpPr/>
            <p:nvPr/>
          </p:nvSpPr>
          <p:spPr bwMode="auto">
            <a:xfrm>
              <a:off x="444500" y="1432101"/>
              <a:ext cx="838200" cy="663399"/>
            </a:xfrm>
            <a:prstGeom prst="wedgeEllipseCallout">
              <a:avLst>
                <a:gd name="adj1" fmla="val -28409"/>
                <a:gd name="adj2" fmla="val 77815"/>
              </a:avLst>
            </a:prstGeom>
            <a:solidFill>
              <a:srgbClr val="059A87"/>
            </a:solidFill>
            <a:ln w="9525" cap="flat" cmpd="sng" algn="ctr">
              <a:solidFill>
                <a:srgbClr val="059A8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7" name="Oval Callout 6"/>
            <p:cNvSpPr/>
            <p:nvPr/>
          </p:nvSpPr>
          <p:spPr bwMode="auto">
            <a:xfrm>
              <a:off x="863600" y="1778000"/>
              <a:ext cx="660400" cy="509499"/>
            </a:xfrm>
            <a:prstGeom prst="wedgeEllipseCallout">
              <a:avLst>
                <a:gd name="adj1" fmla="val 49621"/>
                <a:gd name="adj2" fmla="val 56537"/>
              </a:avLst>
            </a:prstGeom>
            <a:solidFill>
              <a:srgbClr val="059A87">
                <a:alpha val="67000"/>
              </a:srgbClr>
            </a:solidFill>
            <a:ln w="9525" cap="flat" cmpd="sng" algn="ctr">
              <a:solidFill>
                <a:srgbClr val="059A8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grpSp>
      <p:sp>
        <p:nvSpPr>
          <p:cNvPr id="8"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9"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2"/>
              </a:rPr>
              <a:t>www.k12blueprint.com</a:t>
            </a:r>
          </a:p>
        </p:txBody>
      </p:sp>
    </p:spTree>
    <p:extLst>
      <p:ext uri="{BB962C8B-B14F-4D97-AF65-F5344CB8AC3E}">
        <p14:creationId xmlns:p14="http://schemas.microsoft.com/office/powerpoint/2010/main" val="169412720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7"/>
          <p:cNvSpPr txBox="1">
            <a:spLocks/>
          </p:cNvSpPr>
          <p:nvPr/>
        </p:nvSpPr>
        <p:spPr>
          <a:xfrm>
            <a:off x="764326" y="2010644"/>
            <a:ext cx="7290507" cy="3421650"/>
          </a:xfrm>
          <a:prstGeom prst="rect">
            <a:avLst/>
          </a:prstGeom>
          <a:noFill/>
          <a:ln>
            <a:noFill/>
          </a:ln>
        </p:spPr>
        <p:txBody>
          <a:bodyPr lIns="91425" tIns="45700" rIns="91425" bIns="45700" anchor="ctr" anchorCtr="0">
            <a:noAutofit/>
          </a:bodyPr>
          <a:lstStyle>
            <a:lvl1pPr algn="l" rtl="0" eaLnBrk="1" fontAlgn="base" hangingPunct="1">
              <a:spcBef>
                <a:spcPct val="0"/>
              </a:spcBef>
              <a:spcAft>
                <a:spcPct val="0"/>
              </a:spcAft>
              <a:defRPr sz="3600" b="0" i="0">
                <a:solidFill>
                  <a:schemeClr val="tx1">
                    <a:lumMod val="50000"/>
                    <a:lumOff val="50000"/>
                  </a:schemeClr>
                </a:solidFill>
                <a:latin typeface="Helvetica Light"/>
                <a:ea typeface="+mj-ea"/>
                <a:cs typeface="Helvetica Light"/>
              </a:defRPr>
            </a:lvl1pPr>
            <a:lvl2pPr algn="ctr" rtl="0" eaLnBrk="1" fontAlgn="base" hangingPunct="1">
              <a:spcBef>
                <a:spcPct val="0"/>
              </a:spcBef>
              <a:spcAft>
                <a:spcPct val="0"/>
              </a:spcAft>
              <a:defRPr sz="4400">
                <a:solidFill>
                  <a:schemeClr val="tx2"/>
                </a:solidFill>
                <a:latin typeface="Zurich BT" charset="0"/>
                <a:ea typeface="ＭＳ Ｐゴシック" charset="0"/>
              </a:defRPr>
            </a:lvl2pPr>
            <a:lvl3pPr algn="ctr" rtl="0" eaLnBrk="1" fontAlgn="base" hangingPunct="1">
              <a:spcBef>
                <a:spcPct val="0"/>
              </a:spcBef>
              <a:spcAft>
                <a:spcPct val="0"/>
              </a:spcAft>
              <a:defRPr sz="4400">
                <a:solidFill>
                  <a:schemeClr val="tx2"/>
                </a:solidFill>
                <a:latin typeface="Zurich BT" charset="0"/>
                <a:ea typeface="ＭＳ Ｐゴシック" charset="0"/>
              </a:defRPr>
            </a:lvl3pPr>
            <a:lvl4pPr algn="ctr" rtl="0" eaLnBrk="1" fontAlgn="base" hangingPunct="1">
              <a:spcBef>
                <a:spcPct val="0"/>
              </a:spcBef>
              <a:spcAft>
                <a:spcPct val="0"/>
              </a:spcAft>
              <a:defRPr sz="4400">
                <a:solidFill>
                  <a:schemeClr val="tx2"/>
                </a:solidFill>
                <a:latin typeface="Zurich BT" charset="0"/>
                <a:ea typeface="ＭＳ Ｐゴシック" charset="0"/>
              </a:defRPr>
            </a:lvl4pPr>
            <a:lvl5pPr algn="ctr" rtl="0" eaLnBrk="1" fontAlgn="base" hangingPunct="1">
              <a:spcBef>
                <a:spcPct val="0"/>
              </a:spcBef>
              <a:spcAft>
                <a:spcPct val="0"/>
              </a:spcAft>
              <a:defRPr sz="4400">
                <a:solidFill>
                  <a:schemeClr val="tx2"/>
                </a:solidFill>
                <a:latin typeface="Zurich BT" charset="0"/>
                <a:ea typeface="ＭＳ Ｐゴシック" charset="0"/>
              </a:defRPr>
            </a:lvl5pPr>
            <a:lvl6pPr marL="457200" algn="ctr" rtl="0" eaLnBrk="1" fontAlgn="base" hangingPunct="1">
              <a:spcBef>
                <a:spcPct val="0"/>
              </a:spcBef>
              <a:spcAft>
                <a:spcPct val="0"/>
              </a:spcAft>
              <a:defRPr sz="4400">
                <a:solidFill>
                  <a:schemeClr val="tx2"/>
                </a:solidFill>
                <a:latin typeface="Zurich BT" charset="0"/>
                <a:ea typeface="ＭＳ Ｐゴシック" charset="0"/>
              </a:defRPr>
            </a:lvl6pPr>
            <a:lvl7pPr marL="914400" algn="ctr" rtl="0" eaLnBrk="1" fontAlgn="base" hangingPunct="1">
              <a:spcBef>
                <a:spcPct val="0"/>
              </a:spcBef>
              <a:spcAft>
                <a:spcPct val="0"/>
              </a:spcAft>
              <a:defRPr sz="4400">
                <a:solidFill>
                  <a:schemeClr val="tx2"/>
                </a:solidFill>
                <a:latin typeface="Zurich BT" charset="0"/>
                <a:ea typeface="ＭＳ Ｐゴシック" charset="0"/>
              </a:defRPr>
            </a:lvl7pPr>
            <a:lvl8pPr marL="1371600" algn="ctr" rtl="0" eaLnBrk="1" fontAlgn="base" hangingPunct="1">
              <a:spcBef>
                <a:spcPct val="0"/>
              </a:spcBef>
              <a:spcAft>
                <a:spcPct val="0"/>
              </a:spcAft>
              <a:defRPr sz="4400">
                <a:solidFill>
                  <a:schemeClr val="tx2"/>
                </a:solidFill>
                <a:latin typeface="Zurich BT" charset="0"/>
                <a:ea typeface="ＭＳ Ｐゴシック" charset="0"/>
              </a:defRPr>
            </a:lvl8pPr>
            <a:lvl9pPr marL="1828800" algn="ctr" rtl="0" eaLnBrk="1" fontAlgn="base" hangingPunct="1">
              <a:spcBef>
                <a:spcPct val="0"/>
              </a:spcBef>
              <a:spcAft>
                <a:spcPct val="0"/>
              </a:spcAft>
              <a:defRPr sz="4400">
                <a:solidFill>
                  <a:schemeClr val="tx2"/>
                </a:solidFill>
                <a:latin typeface="Zurich BT" charset="0"/>
                <a:ea typeface="ＭＳ Ｐゴシック" charset="0"/>
              </a:defRPr>
            </a:lvl9pPr>
          </a:lstStyle>
          <a:p>
            <a:pPr marL="798512" indent="-11112">
              <a:spcBef>
                <a:spcPts val="0"/>
              </a:spcBef>
              <a:spcAft>
                <a:spcPts val="0"/>
              </a:spcAft>
              <a:buSzPct val="25000"/>
            </a:pPr>
            <a:r>
              <a:rPr lang="en-US" sz="5400" b="1" dirty="0" smtClean="0">
                <a:solidFill>
                  <a:srgbClr val="443947"/>
                </a:solidFill>
                <a:latin typeface="Open Sans"/>
                <a:ea typeface="Open Sans"/>
                <a:cs typeface="Open Sans"/>
                <a:sym typeface="Open Sans"/>
              </a:rPr>
              <a:t>Overview of Personalized Learning Activities</a:t>
            </a:r>
            <a:endParaRPr lang="en-US" sz="5400" b="1" dirty="0">
              <a:solidFill>
                <a:srgbClr val="443947"/>
              </a:solidFill>
              <a:latin typeface="Open Sans"/>
              <a:ea typeface="Open Sans"/>
              <a:cs typeface="Open Sans"/>
              <a:sym typeface="Open Sans"/>
            </a:endParaRPr>
          </a:p>
        </p:txBody>
      </p:sp>
      <p:sp>
        <p:nvSpPr>
          <p:cNvPr id="4"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5"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2"/>
              </a:rPr>
              <a:t>www.k12blueprint.com</a:t>
            </a:r>
          </a:p>
        </p:txBody>
      </p:sp>
    </p:spTree>
    <p:extLst>
      <p:ext uri="{BB962C8B-B14F-4D97-AF65-F5344CB8AC3E}">
        <p14:creationId xmlns:p14="http://schemas.microsoft.com/office/powerpoint/2010/main" val="4344347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5"/>
          <p:cNvSpPr/>
          <p:nvPr/>
        </p:nvSpPr>
        <p:spPr>
          <a:xfrm>
            <a:off x="-1493296" y="1160544"/>
            <a:ext cx="2558808" cy="694643"/>
          </a:xfrm>
          <a:prstGeom prst="round2SameRect">
            <a:avLst>
              <a:gd name="adj1" fmla="val 50000"/>
              <a:gd name="adj2" fmla="val 0"/>
            </a:avLst>
          </a:prstGeom>
          <a:noFill/>
          <a:ln w="3175" cap="flat" cmpd="sng" algn="ctr">
            <a:noFill/>
            <a:prstDash val="solid"/>
            <a:round/>
            <a:headEnd type="none" w="sm" len="sm"/>
            <a:tailEnd type="none" w="sm" len="sm"/>
          </a:ln>
          <a:effectLst/>
        </p:spPr>
        <p:txBody>
          <a:bodyPr vert="horz" wrap="none" lIns="121920" tIns="60960" rIns="121920" bIns="60960" numCol="1" rtlCol="0" anchor="ctr" anchorCtr="0" compatLnSpc="1">
            <a:prstTxWarp prst="textNoShape">
              <a:avLst/>
            </a:prstTxWarp>
          </a:bodyPr>
          <a:lstStyle/>
          <a:p>
            <a:pPr algn="ctr"/>
            <a:endParaRPr lang="en-US" sz="2400" b="1" kern="0" dirty="0">
              <a:solidFill>
                <a:srgbClr val="0070C0"/>
              </a:solidFill>
              <a:latin typeface="Intel Clear" panose="020B0604020203020204" pitchFamily="34" charset="0"/>
              <a:cs typeface="Verdana"/>
              <a:sym typeface="Arial"/>
              <a:rtl val="0"/>
            </a:endParaRPr>
          </a:p>
        </p:txBody>
      </p:sp>
      <p:sp>
        <p:nvSpPr>
          <p:cNvPr id="5" name="Title 4"/>
          <p:cNvSpPr>
            <a:spLocks noGrp="1"/>
          </p:cNvSpPr>
          <p:nvPr>
            <p:ph type="title"/>
          </p:nvPr>
        </p:nvSpPr>
        <p:spPr/>
        <p:txBody>
          <a:bodyPr/>
          <a:lstStyle/>
          <a:p>
            <a:r>
              <a:rPr lang="en-US" dirty="0" smtClean="0"/>
              <a:t>What is Personalized Learning?</a:t>
            </a:r>
            <a:endParaRPr lang="en-US" dirty="0"/>
          </a:p>
        </p:txBody>
      </p:sp>
      <p:sp>
        <p:nvSpPr>
          <p:cNvPr id="11" name="Slide Number Placeholder 1"/>
          <p:cNvSpPr>
            <a:spLocks noGrp="1"/>
          </p:cNvSpPr>
          <p:nvPr>
            <p:ph type="sldNum" sz="quarter" idx="7"/>
          </p:nvPr>
        </p:nvSpPr>
        <p:spPr>
          <a:prstGeom prst="rect">
            <a:avLst/>
          </a:prstGeom>
        </p:spPr>
        <p:txBody>
          <a:bodyPr/>
          <a:lstStyle/>
          <a:p>
            <a:fld id="{EE2556C5-CE8C-6547-B838-EA80C61A4AF7}" type="slidenum">
              <a:rPr lang="en-US" smtClean="0">
                <a:solidFill>
                  <a:prstClr val="white"/>
                </a:solidFill>
              </a:rPr>
              <a:pPr/>
              <a:t>4</a:t>
            </a:fld>
            <a:endParaRPr lang="en-US">
              <a:solidFill>
                <a:prstClr val="white"/>
              </a:solidFill>
            </a:endParaRPr>
          </a:p>
        </p:txBody>
      </p:sp>
      <p:sp>
        <p:nvSpPr>
          <p:cNvPr id="25" name="Cloud Callout 24"/>
          <p:cNvSpPr/>
          <p:nvPr/>
        </p:nvSpPr>
        <p:spPr bwMode="auto">
          <a:xfrm>
            <a:off x="1716797" y="3009171"/>
            <a:ext cx="2002747" cy="811319"/>
          </a:xfrm>
          <a:prstGeom prst="cloudCallout">
            <a:avLst>
              <a:gd name="adj1" fmla="val 75647"/>
              <a:gd name="adj2" fmla="val 91485"/>
            </a:avLst>
          </a:prstGeom>
          <a:solidFill>
            <a:schemeClr val="accent2">
              <a:lumMod val="40000"/>
              <a:lumOff val="60000"/>
              <a:alpha val="77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Arial" charset="0"/>
                <a:ea typeface="ＭＳ Ｐゴシック" charset="0"/>
              </a:rPr>
              <a:t>Active</a:t>
            </a:r>
            <a:r>
              <a:rPr kumimoji="0" lang="en-US" sz="1400" b="1" i="0" u="none" strike="noStrike" cap="none" normalizeH="0" dirty="0" smtClean="0">
                <a:ln>
                  <a:noFill/>
                </a:ln>
                <a:effectLst/>
                <a:latin typeface="Arial" charset="0"/>
                <a:ea typeface="ＭＳ Ｐゴシック" charset="0"/>
              </a:rPr>
              <a:t> Learning</a:t>
            </a:r>
            <a:endParaRPr kumimoji="0" lang="en-US" sz="1400" b="1" i="0" u="none" strike="noStrike" cap="none" normalizeH="0" baseline="0" dirty="0">
              <a:ln>
                <a:noFill/>
              </a:ln>
              <a:effectLst/>
              <a:latin typeface="Arial" charset="0"/>
              <a:ea typeface="ＭＳ Ｐゴシック" charset="0"/>
            </a:endParaRPr>
          </a:p>
        </p:txBody>
      </p:sp>
      <p:sp>
        <p:nvSpPr>
          <p:cNvPr id="29" name="Cloud Callout 28"/>
          <p:cNvSpPr/>
          <p:nvPr/>
        </p:nvSpPr>
        <p:spPr bwMode="auto">
          <a:xfrm rot="21000226">
            <a:off x="2081788" y="2392777"/>
            <a:ext cx="2002747" cy="811319"/>
          </a:xfrm>
          <a:prstGeom prst="cloudCallout">
            <a:avLst>
              <a:gd name="adj1" fmla="val 71537"/>
              <a:gd name="adj2" fmla="val 166847"/>
            </a:avLst>
          </a:prstGeom>
          <a:solidFill>
            <a:srgbClr val="008000">
              <a:alpha val="77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Ｐゴシック" charset="0"/>
              </a:rPr>
              <a:t>Hands-On Learning</a:t>
            </a:r>
            <a:endParaRPr kumimoji="0" lang="en-US" sz="1400" b="1" i="0" u="none" strike="noStrike" cap="none" normalizeH="0" baseline="0" dirty="0">
              <a:ln>
                <a:noFill/>
              </a:ln>
              <a:solidFill>
                <a:schemeClr val="bg1"/>
              </a:solidFill>
              <a:effectLst/>
              <a:latin typeface="Arial" charset="0"/>
              <a:ea typeface="ＭＳ Ｐゴシック" charset="0"/>
            </a:endParaRPr>
          </a:p>
        </p:txBody>
      </p:sp>
      <p:sp>
        <p:nvSpPr>
          <p:cNvPr id="30" name="Cloud Callout 29"/>
          <p:cNvSpPr/>
          <p:nvPr/>
        </p:nvSpPr>
        <p:spPr bwMode="auto">
          <a:xfrm rot="511359">
            <a:off x="3321883" y="2079964"/>
            <a:ext cx="2215642" cy="855608"/>
          </a:xfrm>
          <a:prstGeom prst="cloudCallout">
            <a:avLst>
              <a:gd name="adj1" fmla="val 16873"/>
              <a:gd name="adj2" fmla="val 182789"/>
            </a:avLst>
          </a:prstGeom>
          <a:solidFill>
            <a:srgbClr val="FF0000">
              <a:alpha val="77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Ｐゴシック" charset="0"/>
              </a:rPr>
              <a:t>Differentiation</a:t>
            </a:r>
            <a:endParaRPr kumimoji="0" lang="en-US" sz="1400" b="1" i="0" u="none" strike="noStrike" cap="none" normalizeH="0" baseline="0" dirty="0">
              <a:ln>
                <a:noFill/>
              </a:ln>
              <a:solidFill>
                <a:schemeClr val="bg1"/>
              </a:solidFill>
              <a:effectLst/>
              <a:latin typeface="Arial" charset="0"/>
              <a:ea typeface="ＭＳ Ｐゴシック" charset="0"/>
            </a:endParaRPr>
          </a:p>
        </p:txBody>
      </p:sp>
      <p:sp>
        <p:nvSpPr>
          <p:cNvPr id="31" name="Cloud Callout 30"/>
          <p:cNvSpPr/>
          <p:nvPr/>
        </p:nvSpPr>
        <p:spPr bwMode="auto">
          <a:xfrm rot="1224437">
            <a:off x="4918903" y="2413099"/>
            <a:ext cx="2634456" cy="811319"/>
          </a:xfrm>
          <a:prstGeom prst="cloudCallout">
            <a:avLst>
              <a:gd name="adj1" fmla="val -45676"/>
              <a:gd name="adj2" fmla="val 148007"/>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rPr>
              <a:t>Student-Centered Instruction</a:t>
            </a:r>
            <a:endParaRPr kumimoji="0" lang="en-US" sz="1400" b="1" i="0" u="none" strike="noStrike" cap="none" normalizeH="0" baseline="0" dirty="0">
              <a:ln>
                <a:noFill/>
              </a:ln>
              <a:solidFill>
                <a:srgbClr val="000000"/>
              </a:solidFill>
              <a:effectLst/>
              <a:latin typeface="Arial" charset="0"/>
              <a:ea typeface="ＭＳ Ｐゴシック" charset="0"/>
            </a:endParaRPr>
          </a:p>
        </p:txBody>
      </p:sp>
      <p:sp>
        <p:nvSpPr>
          <p:cNvPr id="2" name="Cloud Callout 1"/>
          <p:cNvSpPr/>
          <p:nvPr/>
        </p:nvSpPr>
        <p:spPr bwMode="auto">
          <a:xfrm>
            <a:off x="3321883" y="2726698"/>
            <a:ext cx="2522281" cy="811319"/>
          </a:xfrm>
          <a:prstGeom prst="cloudCallout">
            <a:avLst>
              <a:gd name="adj1" fmla="val 17490"/>
              <a:gd name="adj2" fmla="val 104529"/>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Ｐゴシック" charset="0"/>
              </a:rPr>
              <a:t>Personalized Learning</a:t>
            </a:r>
            <a:endParaRPr kumimoji="0" lang="en-US" sz="1400" b="1" i="0" u="none" strike="noStrike" cap="none" normalizeH="0" baseline="0" dirty="0">
              <a:ln>
                <a:noFill/>
              </a:ln>
              <a:solidFill>
                <a:schemeClr val="bg1"/>
              </a:solidFill>
              <a:effectLst/>
              <a:latin typeface="Arial" charset="0"/>
              <a:ea typeface="ＭＳ Ｐゴシック" charset="0"/>
            </a:endParaRPr>
          </a:p>
        </p:txBody>
      </p:sp>
      <p:sp>
        <p:nvSpPr>
          <p:cNvPr id="17" name="Cloud Callout 16"/>
          <p:cNvSpPr/>
          <p:nvPr/>
        </p:nvSpPr>
        <p:spPr bwMode="auto">
          <a:xfrm>
            <a:off x="5014698" y="3048035"/>
            <a:ext cx="2238811" cy="811319"/>
          </a:xfrm>
          <a:prstGeom prst="cloudCallout">
            <a:avLst>
              <a:gd name="adj1" fmla="val -37001"/>
              <a:gd name="adj2" fmla="val 94384"/>
            </a:avLst>
          </a:prstGeom>
          <a:solidFill>
            <a:srgbClr val="04B7A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charset="0"/>
              </a:rPr>
              <a:t>Project-Based Learning</a:t>
            </a:r>
            <a:endParaRPr kumimoji="0" lang="en-US" sz="1400" b="1" i="0" u="none" strike="noStrike" cap="none" normalizeH="0" baseline="0" dirty="0">
              <a:ln>
                <a:noFill/>
              </a:ln>
              <a:solidFill>
                <a:schemeClr val="tx1"/>
              </a:solidFill>
              <a:effectLst/>
              <a:latin typeface="Arial" charset="0"/>
              <a:ea typeface="ＭＳ Ｐゴシック" charset="0"/>
            </a:endParaRPr>
          </a:p>
        </p:txBody>
      </p:sp>
      <p:pic>
        <p:nvPicPr>
          <p:cNvPr id="4" name="Picture 3" descr="Confused-Teach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4535" y="4010078"/>
            <a:ext cx="1358592" cy="1651393"/>
          </a:xfrm>
          <a:prstGeom prst="rect">
            <a:avLst/>
          </a:prstGeom>
        </p:spPr>
      </p:pic>
      <p:sp>
        <p:nvSpPr>
          <p:cNvPr id="32" name="Cloud Callout 31"/>
          <p:cNvSpPr/>
          <p:nvPr/>
        </p:nvSpPr>
        <p:spPr bwMode="auto">
          <a:xfrm rot="801089">
            <a:off x="5409459" y="3751364"/>
            <a:ext cx="1924257" cy="653579"/>
          </a:xfrm>
          <a:prstGeom prst="cloudCallout">
            <a:avLst>
              <a:gd name="adj1" fmla="val -53959"/>
              <a:gd name="adj2" fmla="val 110576"/>
            </a:avLst>
          </a:prstGeom>
          <a:solidFill>
            <a:srgbClr val="660066">
              <a:alpha val="74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ＭＳ Ｐゴシック" charset="0"/>
              </a:rPr>
              <a:t>Inquiry Methods</a:t>
            </a:r>
            <a:endParaRPr kumimoji="0" lang="en-US" sz="1400" b="1" i="0" u="none" strike="noStrike" cap="none" normalizeH="0" baseline="0" dirty="0">
              <a:ln>
                <a:noFill/>
              </a:ln>
              <a:solidFill>
                <a:srgbClr val="FFFFFF"/>
              </a:solidFill>
              <a:effectLst/>
              <a:latin typeface="Arial" charset="0"/>
              <a:ea typeface="ＭＳ Ｐゴシック" charset="0"/>
            </a:endParaRPr>
          </a:p>
        </p:txBody>
      </p:sp>
      <p:sp>
        <p:nvSpPr>
          <p:cNvPr id="19" name="Cloud Callout 18"/>
          <p:cNvSpPr/>
          <p:nvPr/>
        </p:nvSpPr>
        <p:spPr bwMode="auto">
          <a:xfrm rot="21006902">
            <a:off x="1884571" y="3568973"/>
            <a:ext cx="2367738" cy="811319"/>
          </a:xfrm>
          <a:prstGeom prst="cloudCallout">
            <a:avLst>
              <a:gd name="adj1" fmla="val 49226"/>
              <a:gd name="adj2" fmla="val 79891"/>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rPr>
              <a:t>Individualized Instruction</a:t>
            </a:r>
            <a:endParaRPr kumimoji="0" lang="en-US" sz="1400" b="1" i="0" u="none" strike="noStrike" cap="none" normalizeH="0" baseline="0" dirty="0">
              <a:ln>
                <a:noFill/>
              </a:ln>
              <a:solidFill>
                <a:srgbClr val="000000"/>
              </a:solidFill>
              <a:effectLst/>
              <a:latin typeface="Arial" charset="0"/>
              <a:ea typeface="ＭＳ Ｐゴシック" charset="0"/>
            </a:endParaRPr>
          </a:p>
        </p:txBody>
      </p:sp>
      <p:sp>
        <p:nvSpPr>
          <p:cNvPr id="18" name="object 6"/>
          <p:cNvSpPr txBox="1">
            <a:spLocks/>
          </p:cNvSpPr>
          <p:nvPr/>
        </p:nvSpPr>
        <p:spPr>
          <a:xfrm>
            <a:off x="226788" y="6525174"/>
            <a:ext cx="1988820" cy="182315"/>
          </a:xfrm>
          <a:prstGeom prst="rect">
            <a:avLst/>
          </a:prstGeom>
        </p:spPr>
        <p:txBody>
          <a:bodyPr vert="horz" wrap="square" lIns="0" tIns="0" rIns="0" bIns="0" rtlCol="0">
            <a:spAutoFit/>
          </a:bodyPr>
          <a:lstStyle>
            <a:defPPr>
              <a:defRPr lang="en-US"/>
            </a:defPPr>
            <a:lvl1pPr marL="0" algn="l" defTabSz="457200" rtl="0" eaLnBrk="1" latinLnBrk="0" hangingPunct="1">
              <a:defRPr sz="500" b="0"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ts val="710"/>
              </a:lnSpc>
            </a:pPr>
            <a:r>
              <a:rPr lang="en-US" smtClean="0"/>
              <a:t>Co</a:t>
            </a:r>
            <a:r>
              <a:rPr lang="en-US" spc="-10" smtClean="0"/>
              <a:t>p</a:t>
            </a:r>
            <a:r>
              <a:rPr lang="en-US" smtClean="0"/>
              <a:t>yri</a:t>
            </a:r>
            <a:r>
              <a:rPr lang="en-US" spc="-5" smtClean="0"/>
              <a:t>g</a:t>
            </a:r>
            <a:r>
              <a:rPr lang="en-US" spc="-10" smtClean="0"/>
              <a:t>h</a:t>
            </a:r>
            <a:r>
              <a:rPr lang="en-US" smtClean="0"/>
              <a:t>t</a:t>
            </a:r>
            <a:r>
              <a:rPr lang="en-US" spc="-25" smtClean="0"/>
              <a:t> </a:t>
            </a:r>
            <a:r>
              <a:rPr lang="en-US" smtClean="0"/>
              <a:t>©</a:t>
            </a:r>
            <a:r>
              <a:rPr lang="en-US" spc="-25" smtClean="0"/>
              <a:t> </a:t>
            </a:r>
            <a:r>
              <a:rPr lang="en-US" smtClean="0"/>
              <a:t>2</a:t>
            </a:r>
            <a:r>
              <a:rPr lang="en-US" spc="-15" smtClean="0"/>
              <a:t>0</a:t>
            </a:r>
            <a:r>
              <a:rPr lang="en-US" spc="-20" smtClean="0"/>
              <a:t>1</a:t>
            </a:r>
            <a:r>
              <a:rPr lang="en-US" smtClean="0"/>
              <a:t>6</a:t>
            </a:r>
            <a:r>
              <a:rPr lang="en-US" spc="-25" smtClean="0"/>
              <a:t> </a:t>
            </a:r>
            <a:r>
              <a:rPr lang="en-US" spc="-15" smtClean="0"/>
              <a:t>K</a:t>
            </a:r>
            <a:r>
              <a:rPr lang="en-US" spc="-35" smtClean="0"/>
              <a:t>-</a:t>
            </a:r>
            <a:r>
              <a:rPr lang="en-US" spc="-25" smtClean="0"/>
              <a:t>1</a:t>
            </a:r>
            <a:r>
              <a:rPr lang="en-US" smtClean="0"/>
              <a:t>2</a:t>
            </a:r>
            <a:r>
              <a:rPr lang="en-US" spc="-25" smtClean="0"/>
              <a:t> </a:t>
            </a:r>
            <a:r>
              <a:rPr lang="en-US" spc="-5" smtClean="0"/>
              <a:t>Blue</a:t>
            </a:r>
            <a:r>
              <a:rPr lang="en-US" smtClean="0"/>
              <a:t>pr</a:t>
            </a:r>
            <a:r>
              <a:rPr lang="en-US" spc="-5" smtClean="0"/>
              <a:t>i</a:t>
            </a:r>
            <a:r>
              <a:rPr lang="en-US" spc="-10" smtClean="0"/>
              <a:t>n</a:t>
            </a:r>
            <a:r>
              <a:rPr lang="en-US" smtClean="0"/>
              <a:t>t.</a:t>
            </a:r>
          </a:p>
          <a:p>
            <a:pPr marL="12700">
              <a:lnSpc>
                <a:spcPts val="710"/>
              </a:lnSpc>
            </a:pPr>
            <a:r>
              <a:rPr lang="en-US" spc="-10" smtClean="0"/>
              <a:t>*</a:t>
            </a:r>
            <a:r>
              <a:rPr lang="en-US" spc="5" smtClean="0"/>
              <a:t>O</a:t>
            </a:r>
            <a:r>
              <a:rPr lang="en-US" smtClean="0"/>
              <a:t>t</a:t>
            </a:r>
            <a:r>
              <a:rPr lang="en-US" spc="-5" smtClean="0"/>
              <a:t>her</a:t>
            </a:r>
            <a:r>
              <a:rPr lang="en-US" spc="-25" smtClean="0"/>
              <a:t> </a:t>
            </a:r>
            <a:r>
              <a:rPr lang="en-US" spc="-5" smtClean="0"/>
              <a:t>na</a:t>
            </a:r>
            <a:r>
              <a:rPr lang="en-US" smtClean="0"/>
              <a:t>mes</a:t>
            </a:r>
            <a:r>
              <a:rPr lang="en-US" spc="-25" smtClean="0"/>
              <a:t> </a:t>
            </a:r>
            <a:r>
              <a:rPr lang="en-US" spc="-5" smtClean="0"/>
              <a:t>a</a:t>
            </a:r>
            <a:r>
              <a:rPr lang="en-US" smtClean="0"/>
              <a:t>nd</a:t>
            </a:r>
            <a:r>
              <a:rPr lang="en-US" spc="-25" smtClean="0"/>
              <a:t> </a:t>
            </a:r>
            <a:r>
              <a:rPr lang="en-US" spc="-5" smtClean="0"/>
              <a:t>bra</a:t>
            </a:r>
            <a:r>
              <a:rPr lang="en-US" smtClean="0"/>
              <a:t>n</a:t>
            </a:r>
            <a:r>
              <a:rPr lang="en-US" spc="-5" smtClean="0"/>
              <a:t>d</a:t>
            </a:r>
            <a:r>
              <a:rPr lang="en-US" smtClean="0"/>
              <a:t>s</a:t>
            </a:r>
            <a:r>
              <a:rPr lang="en-US" spc="-25" smtClean="0"/>
              <a:t> </a:t>
            </a:r>
            <a:r>
              <a:rPr lang="en-US" smtClean="0"/>
              <a:t>m</a:t>
            </a:r>
            <a:r>
              <a:rPr lang="en-US" spc="-10" smtClean="0"/>
              <a:t>a</a:t>
            </a:r>
            <a:r>
              <a:rPr lang="en-US" smtClean="0"/>
              <a:t>y</a:t>
            </a:r>
            <a:r>
              <a:rPr lang="en-US" spc="-25" smtClean="0"/>
              <a:t> </a:t>
            </a:r>
            <a:r>
              <a:rPr lang="en-US" smtClean="0"/>
              <a:t>be</a:t>
            </a:r>
            <a:r>
              <a:rPr lang="en-US" spc="-25" smtClean="0"/>
              <a:t> </a:t>
            </a:r>
            <a:r>
              <a:rPr lang="en-US" spc="5" smtClean="0"/>
              <a:t>c</a:t>
            </a:r>
            <a:r>
              <a:rPr lang="en-US" spc="-5" smtClean="0"/>
              <a:t>lai</a:t>
            </a:r>
            <a:r>
              <a:rPr lang="en-US" smtClean="0"/>
              <a:t>med</a:t>
            </a:r>
            <a:r>
              <a:rPr lang="en-US" spc="-25" smtClean="0"/>
              <a:t> </a:t>
            </a:r>
            <a:r>
              <a:rPr lang="en-US" spc="-5" smtClean="0"/>
              <a:t>a</a:t>
            </a:r>
            <a:r>
              <a:rPr lang="en-US" smtClean="0"/>
              <a:t>s</a:t>
            </a:r>
            <a:r>
              <a:rPr lang="en-US" spc="-25" smtClean="0"/>
              <a:t> </a:t>
            </a:r>
            <a:r>
              <a:rPr lang="en-US" smtClean="0"/>
              <a:t>t</a:t>
            </a:r>
            <a:r>
              <a:rPr lang="en-US" spc="-5" smtClean="0"/>
              <a:t>h</a:t>
            </a:r>
            <a:r>
              <a:rPr lang="en-US" smtClean="0"/>
              <a:t>e</a:t>
            </a:r>
            <a:r>
              <a:rPr lang="en-US" spc="-25" smtClean="0"/>
              <a:t> </a:t>
            </a:r>
            <a:r>
              <a:rPr lang="en-US" smtClean="0"/>
              <a:t>p</a:t>
            </a:r>
            <a:r>
              <a:rPr lang="en-US" spc="-5" smtClean="0"/>
              <a:t>r</a:t>
            </a:r>
            <a:r>
              <a:rPr lang="en-US" smtClean="0"/>
              <a:t>op</a:t>
            </a:r>
            <a:r>
              <a:rPr lang="en-US" spc="-5" smtClean="0"/>
              <a:t>e</a:t>
            </a:r>
            <a:r>
              <a:rPr lang="en-US" spc="5" smtClean="0"/>
              <a:t>r</a:t>
            </a:r>
            <a:r>
              <a:rPr lang="en-US" spc="10" smtClean="0"/>
              <a:t>t</a:t>
            </a:r>
            <a:r>
              <a:rPr lang="en-US" smtClean="0"/>
              <a:t>y</a:t>
            </a:r>
            <a:r>
              <a:rPr lang="en-US" spc="-25" smtClean="0"/>
              <a:t> </a:t>
            </a:r>
            <a:r>
              <a:rPr lang="en-US" spc="-5" smtClean="0"/>
              <a:t>o</a:t>
            </a:r>
            <a:r>
              <a:rPr lang="en-US" smtClean="0"/>
              <a:t>f</a:t>
            </a:r>
            <a:r>
              <a:rPr lang="en-US" spc="-25" smtClean="0"/>
              <a:t> </a:t>
            </a:r>
            <a:r>
              <a:rPr lang="en-US" spc="-5" smtClean="0"/>
              <a:t>o</a:t>
            </a:r>
            <a:r>
              <a:rPr lang="en-US" smtClean="0"/>
              <a:t>t</a:t>
            </a:r>
            <a:r>
              <a:rPr lang="en-US" spc="-5" smtClean="0"/>
              <a:t>her</a:t>
            </a:r>
            <a:r>
              <a:rPr lang="en-US" smtClean="0"/>
              <a:t>s</a:t>
            </a:r>
            <a:endParaRPr lang="en-US" dirty="0"/>
          </a:p>
        </p:txBody>
      </p:sp>
      <p:sp>
        <p:nvSpPr>
          <p:cNvPr id="20"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33565197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Personalized Learning Activities</a:t>
            </a:r>
            <a:endParaRPr lang="en-US" dirty="0"/>
          </a:p>
        </p:txBody>
      </p:sp>
      <p:sp>
        <p:nvSpPr>
          <p:cNvPr id="5" name="Rectangle 4"/>
          <p:cNvSpPr/>
          <p:nvPr/>
        </p:nvSpPr>
        <p:spPr>
          <a:xfrm>
            <a:off x="5157739" y="2495857"/>
            <a:ext cx="3986261" cy="1938992"/>
          </a:xfrm>
          <a:prstGeom prst="rect">
            <a:avLst/>
          </a:prstGeom>
        </p:spPr>
        <p:txBody>
          <a:bodyPr wrap="square">
            <a:spAutoFit/>
          </a:bodyPr>
          <a:lstStyle/>
          <a:p>
            <a:pPr marL="342900" indent="-342900">
              <a:buFont typeface="Arial"/>
              <a:buChar char="•"/>
            </a:pPr>
            <a:r>
              <a:rPr lang="en-US" sz="2400" dirty="0" smtClean="0">
                <a:latin typeface="Verdana"/>
              </a:rPr>
              <a:t>Student choice.</a:t>
            </a:r>
          </a:p>
          <a:p>
            <a:pPr marL="342900" indent="-342900">
              <a:buFont typeface="Arial"/>
              <a:buChar char="•"/>
            </a:pPr>
            <a:r>
              <a:rPr lang="en-US" sz="2400" dirty="0" smtClean="0">
                <a:latin typeface="Verdana"/>
              </a:rPr>
              <a:t>Student ownership</a:t>
            </a:r>
          </a:p>
          <a:p>
            <a:pPr marL="342900" indent="-342900">
              <a:buFont typeface="Arial"/>
              <a:buChar char="•"/>
            </a:pPr>
            <a:r>
              <a:rPr lang="en-US" sz="2400" dirty="0" smtClean="0">
                <a:latin typeface="Verdana"/>
              </a:rPr>
              <a:t>21</a:t>
            </a:r>
            <a:r>
              <a:rPr lang="en-US" sz="2400" baseline="30000" dirty="0" smtClean="0">
                <a:latin typeface="Verdana"/>
              </a:rPr>
              <a:t>st</a:t>
            </a:r>
            <a:r>
              <a:rPr lang="en-US" sz="2400" dirty="0" smtClean="0">
                <a:latin typeface="Verdana"/>
              </a:rPr>
              <a:t> century skills</a:t>
            </a:r>
          </a:p>
          <a:p>
            <a:pPr marL="342900" indent="-342900">
              <a:buFont typeface="Arial"/>
              <a:buChar char="•"/>
            </a:pPr>
            <a:r>
              <a:rPr lang="en-US" sz="2400" dirty="0" smtClean="0">
                <a:latin typeface="Verdana"/>
              </a:rPr>
              <a:t>Technology integration</a:t>
            </a:r>
          </a:p>
        </p:txBody>
      </p:sp>
      <p:pic>
        <p:nvPicPr>
          <p:cNvPr id="3" name="Picture 2" descr="shutterstock_9450896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43183" y="2319483"/>
            <a:ext cx="3695547" cy="2660893"/>
          </a:xfrm>
          <a:prstGeom prst="rect">
            <a:avLst/>
          </a:prstGeom>
        </p:spPr>
      </p:pic>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4"/>
              </a:rPr>
              <a:t>www.k12blueprint.com</a:t>
            </a:r>
          </a:p>
        </p:txBody>
      </p:sp>
    </p:spTree>
    <p:extLst>
      <p:ext uri="{BB962C8B-B14F-4D97-AF65-F5344CB8AC3E}">
        <p14:creationId xmlns:p14="http://schemas.microsoft.com/office/powerpoint/2010/main" val="124351054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Choice in a Personalized Learning Environment</a:t>
            </a:r>
            <a:endParaRPr lang="en-US" dirty="0"/>
          </a:p>
        </p:txBody>
      </p:sp>
      <p:sp>
        <p:nvSpPr>
          <p:cNvPr id="5" name="Rectangle 4"/>
          <p:cNvSpPr/>
          <p:nvPr/>
        </p:nvSpPr>
        <p:spPr>
          <a:xfrm>
            <a:off x="552667" y="2319483"/>
            <a:ext cx="7807898" cy="2677656"/>
          </a:xfrm>
          <a:prstGeom prst="rect">
            <a:avLst/>
          </a:prstGeom>
        </p:spPr>
        <p:txBody>
          <a:bodyPr wrap="square">
            <a:spAutoFit/>
          </a:bodyPr>
          <a:lstStyle/>
          <a:p>
            <a:pPr marL="342900" indent="-342900">
              <a:buFont typeface="Arial"/>
              <a:buChar char="•"/>
            </a:pPr>
            <a:r>
              <a:rPr lang="en-US" sz="2400" dirty="0" smtClean="0">
                <a:latin typeface="Verdana"/>
              </a:rPr>
              <a:t>Choices about content and activities to meet standards.</a:t>
            </a:r>
          </a:p>
          <a:p>
            <a:pPr marL="342900" indent="-342900">
              <a:buFont typeface="Arial"/>
              <a:buChar char="•"/>
            </a:pPr>
            <a:r>
              <a:rPr lang="en-US" sz="2400" dirty="0" smtClean="0">
                <a:latin typeface="Verdana"/>
              </a:rPr>
              <a:t>Choices about specific topics to be pursued in depth.</a:t>
            </a:r>
          </a:p>
          <a:p>
            <a:pPr marL="342900" indent="-342900">
              <a:buFont typeface="Arial"/>
              <a:buChar char="•"/>
            </a:pPr>
            <a:r>
              <a:rPr lang="en-US" sz="2400" dirty="0" smtClean="0">
                <a:latin typeface="Verdana"/>
              </a:rPr>
              <a:t>Access to online tutorials, videos, and mobile apps to fill in gaps, reinforce learning, and acquire advanced skills and understanding.</a:t>
            </a:r>
          </a:p>
        </p:txBody>
      </p:sp>
      <p:sp>
        <p:nvSpPr>
          <p:cNvPr id="4"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19523322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Ownership in a Personalized Learning Environment</a:t>
            </a:r>
            <a:endParaRPr lang="en-US" dirty="0"/>
          </a:p>
        </p:txBody>
      </p:sp>
      <p:sp>
        <p:nvSpPr>
          <p:cNvPr id="5" name="Rectangle 4"/>
          <p:cNvSpPr/>
          <p:nvPr/>
        </p:nvSpPr>
        <p:spPr>
          <a:xfrm>
            <a:off x="1066800" y="2340563"/>
            <a:ext cx="3609976" cy="1938992"/>
          </a:xfrm>
          <a:prstGeom prst="rect">
            <a:avLst/>
          </a:prstGeom>
        </p:spPr>
        <p:txBody>
          <a:bodyPr wrap="square">
            <a:spAutoFit/>
          </a:bodyPr>
          <a:lstStyle/>
          <a:p>
            <a:pPr marL="342900" indent="-342900">
              <a:buFont typeface="Arial"/>
              <a:buChar char="•"/>
            </a:pPr>
            <a:r>
              <a:rPr lang="en-US" sz="2400" dirty="0" smtClean="0">
                <a:latin typeface="Verdana"/>
              </a:rPr>
              <a:t>Goal-setting</a:t>
            </a:r>
          </a:p>
          <a:p>
            <a:pPr marL="342900" indent="-342900">
              <a:buFont typeface="Arial"/>
              <a:buChar char="•"/>
            </a:pPr>
            <a:r>
              <a:rPr lang="en-US" sz="2400" dirty="0" smtClean="0">
                <a:latin typeface="Verdana"/>
              </a:rPr>
              <a:t>Reflection</a:t>
            </a:r>
          </a:p>
          <a:p>
            <a:pPr marL="342900" indent="-342900">
              <a:buFont typeface="Arial"/>
              <a:buChar char="•"/>
            </a:pPr>
            <a:r>
              <a:rPr lang="en-US" sz="2400" dirty="0" smtClean="0">
                <a:latin typeface="Verdana"/>
              </a:rPr>
              <a:t>Metacognition</a:t>
            </a:r>
          </a:p>
          <a:p>
            <a:pPr marL="342900" indent="-342900">
              <a:buFont typeface="Arial"/>
              <a:buChar char="•"/>
            </a:pPr>
            <a:r>
              <a:rPr lang="en-US" sz="2400" dirty="0" smtClean="0">
                <a:latin typeface="Verdana"/>
              </a:rPr>
              <a:t>Self-management</a:t>
            </a:r>
          </a:p>
          <a:p>
            <a:pPr marL="342900" indent="-342900">
              <a:buFont typeface="Arial"/>
              <a:buChar char="•"/>
            </a:pPr>
            <a:r>
              <a:rPr lang="en-US" sz="2400" dirty="0" smtClean="0">
                <a:latin typeface="Verdana"/>
              </a:rPr>
              <a:t>Accountability</a:t>
            </a:r>
          </a:p>
        </p:txBody>
      </p:sp>
      <p:pic>
        <p:nvPicPr>
          <p:cNvPr id="3" name="Picture 2" descr="shutterstock_975645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527" y="2340563"/>
            <a:ext cx="3789573" cy="2531435"/>
          </a:xfrm>
          <a:prstGeom prst="rect">
            <a:avLst/>
          </a:prstGeom>
        </p:spPr>
      </p:pic>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4"/>
              </a:rPr>
              <a:t>www.k12blueprint.com</a:t>
            </a:r>
          </a:p>
        </p:txBody>
      </p:sp>
    </p:spTree>
    <p:extLst>
      <p:ext uri="{BB962C8B-B14F-4D97-AF65-F5344CB8AC3E}">
        <p14:creationId xmlns:p14="http://schemas.microsoft.com/office/powerpoint/2010/main" val="100074085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a:t>
            </a:r>
            <a:r>
              <a:rPr lang="en-US" baseline="30000" dirty="0" smtClean="0"/>
              <a:t>st</a:t>
            </a:r>
            <a:r>
              <a:rPr lang="en-US" dirty="0" smtClean="0"/>
              <a:t> Century Skills in a Personalized Learning Environment</a:t>
            </a:r>
            <a:endParaRPr lang="en-US" dirty="0"/>
          </a:p>
        </p:txBody>
      </p:sp>
      <p:sp>
        <p:nvSpPr>
          <p:cNvPr id="5" name="Rectangle 4"/>
          <p:cNvSpPr/>
          <p:nvPr/>
        </p:nvSpPr>
        <p:spPr>
          <a:xfrm>
            <a:off x="1128851" y="2319483"/>
            <a:ext cx="7137641" cy="1200328"/>
          </a:xfrm>
          <a:prstGeom prst="rect">
            <a:avLst/>
          </a:prstGeom>
        </p:spPr>
        <p:txBody>
          <a:bodyPr wrap="square">
            <a:spAutoFit/>
          </a:bodyPr>
          <a:lstStyle/>
          <a:p>
            <a:pPr marL="342900" indent="-342900">
              <a:buFont typeface="Arial"/>
              <a:buChar char="•"/>
            </a:pPr>
            <a:r>
              <a:rPr lang="en-US" sz="2400" dirty="0" smtClean="0">
                <a:latin typeface="Verdana"/>
              </a:rPr>
              <a:t>Creativity and innovation</a:t>
            </a:r>
          </a:p>
          <a:p>
            <a:pPr marL="342900" indent="-342900">
              <a:buFont typeface="Arial"/>
              <a:buChar char="•"/>
            </a:pPr>
            <a:r>
              <a:rPr lang="en-US" sz="2400" dirty="0" smtClean="0">
                <a:latin typeface="Verdana"/>
              </a:rPr>
              <a:t>Critical thinking and problem solving</a:t>
            </a:r>
          </a:p>
          <a:p>
            <a:pPr marL="342900" indent="-342900">
              <a:buFont typeface="Arial"/>
              <a:buChar char="•"/>
            </a:pPr>
            <a:r>
              <a:rPr lang="en-US" sz="2400" dirty="0" smtClean="0">
                <a:latin typeface="Verdana"/>
              </a:rPr>
              <a:t>Communication and collaboration</a:t>
            </a:r>
          </a:p>
        </p:txBody>
      </p:sp>
      <p:sp>
        <p:nvSpPr>
          <p:cNvPr id="4"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205940668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in a Personalized Learning Environment</a:t>
            </a:r>
            <a:endParaRPr lang="en-US" dirty="0"/>
          </a:p>
        </p:txBody>
      </p:sp>
      <p:sp>
        <p:nvSpPr>
          <p:cNvPr id="5" name="Rectangle 4"/>
          <p:cNvSpPr/>
          <p:nvPr/>
        </p:nvSpPr>
        <p:spPr>
          <a:xfrm>
            <a:off x="1128851" y="2478553"/>
            <a:ext cx="7137641" cy="1569660"/>
          </a:xfrm>
          <a:prstGeom prst="rect">
            <a:avLst/>
          </a:prstGeom>
        </p:spPr>
        <p:txBody>
          <a:bodyPr wrap="square">
            <a:spAutoFit/>
          </a:bodyPr>
          <a:lstStyle/>
          <a:p>
            <a:pPr marL="342900" indent="-342900">
              <a:buFont typeface="Arial"/>
              <a:buChar char="•"/>
            </a:pPr>
            <a:r>
              <a:rPr lang="en-US" sz="2400" dirty="0" smtClean="0">
                <a:latin typeface="Verdana"/>
              </a:rPr>
              <a:t>Information literacy</a:t>
            </a:r>
          </a:p>
          <a:p>
            <a:pPr marL="342900" indent="-342900">
              <a:buFont typeface="Arial"/>
              <a:buChar char="•"/>
            </a:pPr>
            <a:r>
              <a:rPr lang="en-US" sz="2400" dirty="0" smtClean="0">
                <a:latin typeface="Verdana"/>
              </a:rPr>
              <a:t>Media literacy</a:t>
            </a:r>
          </a:p>
          <a:p>
            <a:pPr marL="342900" indent="-342900">
              <a:buFont typeface="Arial"/>
              <a:buChar char="•"/>
            </a:pPr>
            <a:r>
              <a:rPr lang="en-US" sz="2400" dirty="0" smtClean="0">
                <a:latin typeface="Verdana"/>
              </a:rPr>
              <a:t>Digital citizenship</a:t>
            </a:r>
          </a:p>
          <a:p>
            <a:pPr marL="342900" indent="-342900">
              <a:buFont typeface="Arial"/>
              <a:buChar char="•"/>
            </a:pPr>
            <a:r>
              <a:rPr lang="en-US" sz="2400" dirty="0" smtClean="0">
                <a:latin typeface="Verdana"/>
              </a:rPr>
              <a:t>Technology operations and concepts</a:t>
            </a:r>
          </a:p>
        </p:txBody>
      </p:sp>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271666854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Technology Integration</a:t>
            </a:r>
            <a:endParaRPr lang="en-US" dirty="0"/>
          </a:p>
        </p:txBody>
      </p:sp>
      <p:sp>
        <p:nvSpPr>
          <p:cNvPr id="5" name="Rectangle 4"/>
          <p:cNvSpPr/>
          <p:nvPr/>
        </p:nvSpPr>
        <p:spPr>
          <a:xfrm>
            <a:off x="1128851" y="2319483"/>
            <a:ext cx="7137641" cy="3046988"/>
          </a:xfrm>
          <a:prstGeom prst="rect">
            <a:avLst/>
          </a:prstGeom>
        </p:spPr>
        <p:txBody>
          <a:bodyPr wrap="square">
            <a:spAutoFit/>
          </a:bodyPr>
          <a:lstStyle/>
          <a:p>
            <a:pPr marL="342900" indent="-342900">
              <a:buFont typeface="Arial"/>
              <a:buChar char="•"/>
            </a:pPr>
            <a:r>
              <a:rPr lang="en-US" sz="2400" dirty="0">
                <a:latin typeface="Verdana"/>
              </a:rPr>
              <a:t>Technology is integrated into core curriculum weekly or more frequently. </a:t>
            </a:r>
            <a:endParaRPr lang="en-US" sz="2400" dirty="0" smtClean="0">
              <a:latin typeface="Verdana"/>
            </a:endParaRPr>
          </a:p>
          <a:p>
            <a:pPr marL="342900" indent="-342900">
              <a:buFont typeface="Arial"/>
              <a:buChar char="•"/>
            </a:pPr>
            <a:r>
              <a:rPr lang="en-US" sz="2400" dirty="0" smtClean="0">
                <a:latin typeface="Verdana"/>
              </a:rPr>
              <a:t>Online formative assessments </a:t>
            </a:r>
            <a:r>
              <a:rPr lang="en-US" sz="2400" dirty="0">
                <a:latin typeface="Verdana"/>
              </a:rPr>
              <a:t>are done at least weekly. </a:t>
            </a:r>
            <a:endParaRPr lang="en-US" sz="2400" dirty="0" smtClean="0">
              <a:latin typeface="Verdana"/>
            </a:endParaRPr>
          </a:p>
          <a:p>
            <a:pPr marL="342900" indent="-342900">
              <a:buFont typeface="Arial"/>
              <a:buChar char="•"/>
            </a:pPr>
            <a:r>
              <a:rPr lang="en-US" sz="2400" dirty="0">
                <a:latin typeface="Verdana"/>
              </a:rPr>
              <a:t>Students use technology daily for online </a:t>
            </a:r>
            <a:r>
              <a:rPr lang="en-US" sz="2400" dirty="0" smtClean="0">
                <a:latin typeface="Verdana"/>
              </a:rPr>
              <a:t>collaboration. </a:t>
            </a:r>
            <a:endParaRPr lang="en-US" sz="2400" dirty="0">
              <a:latin typeface="Verdana"/>
            </a:endParaRPr>
          </a:p>
          <a:p>
            <a:pPr marL="342900" indent="-342900">
              <a:buFont typeface="Arial"/>
              <a:buChar char="•"/>
            </a:pPr>
            <a:r>
              <a:rPr lang="en-US" sz="2400" dirty="0" smtClean="0">
                <a:latin typeface="Verdana"/>
              </a:rPr>
              <a:t>Students use search engines daily (Project Red, 2010).</a:t>
            </a:r>
            <a:endParaRPr lang="en-US" sz="2400" dirty="0">
              <a:latin typeface="Verdana"/>
            </a:endParaRPr>
          </a:p>
        </p:txBody>
      </p:sp>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304270733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4" name="Rectangle 3"/>
          <p:cNvSpPr/>
          <p:nvPr/>
        </p:nvSpPr>
        <p:spPr>
          <a:xfrm>
            <a:off x="293972" y="1946847"/>
            <a:ext cx="8290011" cy="4247317"/>
          </a:xfrm>
          <a:prstGeom prst="rect">
            <a:avLst/>
          </a:prstGeom>
        </p:spPr>
        <p:txBody>
          <a:bodyPr wrap="square">
            <a:spAutoFit/>
          </a:bodyPr>
          <a:lstStyle/>
          <a:p>
            <a:r>
              <a:rPr lang="en-US" dirty="0" smtClean="0">
                <a:latin typeface="Verdana"/>
              </a:rPr>
              <a:t>Emma, a </a:t>
            </a:r>
            <a:r>
              <a:rPr lang="en-US" dirty="0">
                <a:latin typeface="Verdana"/>
              </a:rPr>
              <a:t>high school sophomore is working on a project on ancient civilizations </a:t>
            </a:r>
            <a:r>
              <a:rPr lang="en-US" dirty="0" smtClean="0">
                <a:latin typeface="Verdana"/>
              </a:rPr>
              <a:t>for </a:t>
            </a:r>
            <a:r>
              <a:rPr lang="en-US" dirty="0">
                <a:latin typeface="Verdana"/>
              </a:rPr>
              <a:t>her world history class. </a:t>
            </a:r>
            <a:r>
              <a:rPr lang="en-US" dirty="0" smtClean="0">
                <a:latin typeface="Verdana"/>
              </a:rPr>
              <a:t>Because she </a:t>
            </a:r>
            <a:r>
              <a:rPr lang="en-US" dirty="0">
                <a:latin typeface="Verdana"/>
              </a:rPr>
              <a:t>is interested in international relations and is also taking </a:t>
            </a:r>
            <a:r>
              <a:rPr lang="en-US" dirty="0" smtClean="0">
                <a:latin typeface="Verdana"/>
              </a:rPr>
              <a:t>Spanish, she received </a:t>
            </a:r>
            <a:r>
              <a:rPr lang="en-US" dirty="0">
                <a:latin typeface="Verdana"/>
              </a:rPr>
              <a:t>approval from her Spanish teacher to use her world history project on the Mayan people </a:t>
            </a:r>
            <a:r>
              <a:rPr lang="en-US" dirty="0" smtClean="0">
                <a:latin typeface="Verdana"/>
              </a:rPr>
              <a:t>for both classes. </a:t>
            </a:r>
          </a:p>
          <a:p>
            <a:endParaRPr lang="en-US" dirty="0">
              <a:effectLst/>
              <a:latin typeface="Verdana"/>
            </a:endParaRPr>
          </a:p>
          <a:p>
            <a:r>
              <a:rPr lang="en-US" dirty="0" smtClean="0">
                <a:latin typeface="Verdana"/>
              </a:rPr>
              <a:t>Emma has </a:t>
            </a:r>
            <a:r>
              <a:rPr lang="en-US" dirty="0">
                <a:latin typeface="Verdana"/>
              </a:rPr>
              <a:t>to show which </a:t>
            </a:r>
            <a:r>
              <a:rPr lang="en-US" dirty="0" smtClean="0">
                <a:latin typeface="Verdana"/>
              </a:rPr>
              <a:t>content standards </a:t>
            </a:r>
            <a:r>
              <a:rPr lang="en-US" dirty="0">
                <a:latin typeface="Verdana"/>
              </a:rPr>
              <a:t>she will be meeting in both classes with this project. Her world history </a:t>
            </a:r>
            <a:r>
              <a:rPr lang="en-US" dirty="0" smtClean="0">
                <a:latin typeface="Verdana"/>
              </a:rPr>
              <a:t>teacher also </a:t>
            </a:r>
            <a:r>
              <a:rPr lang="en-US" dirty="0">
                <a:latin typeface="Verdana"/>
              </a:rPr>
              <a:t>requires all students to target 21st-century skills with each of their projects, and for this project, he has asked all students to focus on goals related to creativity. Within the general category of creativity, </a:t>
            </a:r>
            <a:r>
              <a:rPr lang="en-US" dirty="0" smtClean="0">
                <a:latin typeface="Verdana"/>
              </a:rPr>
              <a:t>Emma has </a:t>
            </a:r>
            <a:r>
              <a:rPr lang="en-US" dirty="0">
                <a:latin typeface="Verdana"/>
              </a:rPr>
              <a:t>written three goals, based </a:t>
            </a:r>
            <a:r>
              <a:rPr lang="en-US" dirty="0" smtClean="0">
                <a:latin typeface="Verdana"/>
              </a:rPr>
              <a:t>on her </a:t>
            </a:r>
            <a:r>
              <a:rPr lang="en-US" dirty="0">
                <a:latin typeface="Verdana"/>
              </a:rPr>
              <a:t>own self-assessment and a conference with her </a:t>
            </a:r>
            <a:r>
              <a:rPr lang="en-US" dirty="0" smtClean="0">
                <a:latin typeface="Verdana"/>
              </a:rPr>
              <a:t>teacher. </a:t>
            </a:r>
            <a:r>
              <a:rPr lang="en-US" dirty="0">
                <a:latin typeface="Verdana"/>
              </a:rPr>
              <a:t>Because of her interest in international relations, her teacher </a:t>
            </a:r>
            <a:r>
              <a:rPr lang="en-US" dirty="0" smtClean="0">
                <a:latin typeface="Verdana"/>
              </a:rPr>
              <a:t>encouraged </a:t>
            </a:r>
            <a:r>
              <a:rPr lang="en-US" dirty="0">
                <a:latin typeface="Verdana"/>
              </a:rPr>
              <a:t>her to set a more advanced goal related to ancient </a:t>
            </a:r>
            <a:r>
              <a:rPr lang="en-US" dirty="0" smtClean="0">
                <a:latin typeface="Verdana"/>
              </a:rPr>
              <a:t>civilizations. </a:t>
            </a:r>
            <a:endParaRPr lang="en-US" dirty="0">
              <a:latin typeface="Verdana"/>
            </a:endParaRPr>
          </a:p>
        </p:txBody>
      </p:sp>
      <p:sp>
        <p:nvSpPr>
          <p:cNvPr id="2" name="Title 1"/>
          <p:cNvSpPr>
            <a:spLocks noGrp="1"/>
          </p:cNvSpPr>
          <p:nvPr>
            <p:ph type="title"/>
          </p:nvPr>
        </p:nvSpPr>
        <p:spPr>
          <a:xfrm>
            <a:off x="699584" y="986085"/>
            <a:ext cx="7744834" cy="861774"/>
          </a:xfrm>
        </p:spPr>
        <p:txBody>
          <a:bodyPr/>
          <a:lstStyle/>
          <a:p>
            <a:r>
              <a:rPr lang="en-US" sz="2800" dirty="0"/>
              <a:t>In the Classroom: Ancient Civilizations</a:t>
            </a:r>
            <a:br>
              <a:rPr lang="en-US" sz="2800" dirty="0"/>
            </a:br>
            <a:endParaRPr lang="en-US" sz="2800" dirty="0"/>
          </a:p>
        </p:txBody>
      </p:sp>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153510551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4" name="Rectangle 3"/>
          <p:cNvSpPr/>
          <p:nvPr/>
        </p:nvSpPr>
        <p:spPr>
          <a:xfrm>
            <a:off x="566982" y="1822107"/>
            <a:ext cx="8017001" cy="4524316"/>
          </a:xfrm>
          <a:prstGeom prst="rect">
            <a:avLst/>
          </a:prstGeom>
        </p:spPr>
        <p:txBody>
          <a:bodyPr wrap="square">
            <a:spAutoFit/>
          </a:bodyPr>
          <a:lstStyle/>
          <a:p>
            <a:r>
              <a:rPr lang="en-US" b="1" dirty="0" smtClean="0">
                <a:latin typeface="Verdana"/>
              </a:rPr>
              <a:t>World History and Spanish Standards</a:t>
            </a:r>
            <a:endParaRPr lang="en-US" dirty="0" smtClean="0">
              <a:latin typeface="Verdana"/>
            </a:endParaRPr>
          </a:p>
          <a:p>
            <a:pPr marL="285750" indent="-285750">
              <a:buFont typeface="Arial"/>
              <a:buChar char="•"/>
            </a:pPr>
            <a:r>
              <a:rPr lang="en-US" dirty="0" smtClean="0">
                <a:latin typeface="Verdana"/>
              </a:rPr>
              <a:t>Understand the rise of centers of civilization in Mesoamerica and Andean South America in the first millennium CE</a:t>
            </a:r>
          </a:p>
          <a:p>
            <a:pPr marL="285750" indent="-285750">
              <a:buFont typeface="Arial"/>
              <a:buChar char="•"/>
            </a:pPr>
            <a:r>
              <a:rPr lang="en-US" dirty="0" smtClean="0">
                <a:latin typeface="Verdana"/>
              </a:rPr>
              <a:t>Gain knowledge and understanding of other cultures.</a:t>
            </a:r>
          </a:p>
          <a:p>
            <a:pPr marL="285750" indent="-285750">
              <a:buFont typeface="Arial"/>
              <a:buChar char="•"/>
            </a:pPr>
            <a:r>
              <a:rPr lang="en-US" dirty="0" smtClean="0">
                <a:latin typeface="Verdana"/>
              </a:rPr>
              <a:t>Communicate in Spanish.</a:t>
            </a:r>
            <a:endParaRPr lang="en-US" dirty="0">
              <a:effectLst/>
              <a:latin typeface="Verdana"/>
            </a:endParaRPr>
          </a:p>
          <a:p>
            <a:endParaRPr lang="en-US" b="1" dirty="0" smtClean="0">
              <a:latin typeface="Verdana"/>
            </a:endParaRPr>
          </a:p>
          <a:p>
            <a:r>
              <a:rPr lang="en-US" b="1" dirty="0" smtClean="0">
                <a:latin typeface="Verdana"/>
              </a:rPr>
              <a:t>Personalized Goals</a:t>
            </a:r>
            <a:endParaRPr lang="en-US" dirty="0" smtClean="0">
              <a:latin typeface="Verdana"/>
            </a:endParaRPr>
          </a:p>
          <a:p>
            <a:pPr marL="285750" indent="-285750">
              <a:buFont typeface="Arial"/>
              <a:buChar char="•"/>
            </a:pPr>
            <a:r>
              <a:rPr lang="en-US" dirty="0" smtClean="0">
                <a:latin typeface="Verdana"/>
              </a:rPr>
              <a:t>Be more creative by increasing </a:t>
            </a:r>
            <a:r>
              <a:rPr lang="en-US" dirty="0">
                <a:latin typeface="Verdana"/>
              </a:rPr>
              <a:t>the number of ideas I think of before I decide on what kind of project I want to do</a:t>
            </a:r>
            <a:r>
              <a:rPr lang="en-US" dirty="0" smtClean="0">
                <a:latin typeface="Verdana"/>
              </a:rPr>
              <a:t>. And getting </a:t>
            </a:r>
            <a:r>
              <a:rPr lang="en-US" dirty="0">
                <a:latin typeface="Verdana"/>
              </a:rPr>
              <a:t>more feedback from my classmates and teacher on the value of my ideas before I decide. </a:t>
            </a:r>
          </a:p>
          <a:p>
            <a:pPr marL="285750" indent="-285750">
              <a:buFont typeface="Arial"/>
              <a:buChar char="•"/>
            </a:pPr>
            <a:r>
              <a:rPr lang="en-US" dirty="0">
                <a:latin typeface="Verdana"/>
              </a:rPr>
              <a:t>Compare the relationship between the Mayans and other indigenous people of the Americas with the dominant cultures and relate these historical insights to current international relations issues within the Americas and between North America and Latin America. </a:t>
            </a:r>
          </a:p>
        </p:txBody>
      </p:sp>
      <p:sp>
        <p:nvSpPr>
          <p:cNvPr id="2" name="Title 1"/>
          <p:cNvSpPr>
            <a:spLocks noGrp="1"/>
          </p:cNvSpPr>
          <p:nvPr>
            <p:ph type="title"/>
          </p:nvPr>
        </p:nvSpPr>
        <p:spPr>
          <a:xfrm>
            <a:off x="699584" y="986085"/>
            <a:ext cx="7744834" cy="492443"/>
          </a:xfrm>
        </p:spPr>
        <p:txBody>
          <a:bodyPr/>
          <a:lstStyle/>
          <a:p>
            <a:r>
              <a:rPr lang="en-US" sz="3200" dirty="0"/>
              <a:t>Emma’s </a:t>
            </a:r>
            <a:r>
              <a:rPr lang="en-US" sz="3200" dirty="0" smtClean="0"/>
              <a:t>Goals</a:t>
            </a:r>
            <a:endParaRPr lang="en-US" dirty="0"/>
          </a:p>
        </p:txBody>
      </p:sp>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237977283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7"/>
          <p:cNvSpPr txBox="1">
            <a:spLocks/>
          </p:cNvSpPr>
          <p:nvPr/>
        </p:nvSpPr>
        <p:spPr>
          <a:xfrm>
            <a:off x="587948" y="2375142"/>
            <a:ext cx="8642778" cy="3421650"/>
          </a:xfrm>
          <a:prstGeom prst="rect">
            <a:avLst/>
          </a:prstGeom>
          <a:noFill/>
          <a:ln>
            <a:noFill/>
          </a:ln>
        </p:spPr>
        <p:txBody>
          <a:bodyPr lIns="91425" tIns="45700" rIns="91425" bIns="45700" anchor="ctr" anchorCtr="0">
            <a:noAutofit/>
          </a:bodyPr>
          <a:lstStyle>
            <a:lvl1pPr algn="l" rtl="0" eaLnBrk="1" fontAlgn="base" hangingPunct="1">
              <a:spcBef>
                <a:spcPct val="0"/>
              </a:spcBef>
              <a:spcAft>
                <a:spcPct val="0"/>
              </a:spcAft>
              <a:defRPr sz="3600" b="0" i="0">
                <a:solidFill>
                  <a:schemeClr val="tx1">
                    <a:lumMod val="50000"/>
                    <a:lumOff val="50000"/>
                  </a:schemeClr>
                </a:solidFill>
                <a:latin typeface="Helvetica Light"/>
                <a:ea typeface="+mj-ea"/>
                <a:cs typeface="Helvetica Light"/>
              </a:defRPr>
            </a:lvl1pPr>
            <a:lvl2pPr algn="ctr" rtl="0" eaLnBrk="1" fontAlgn="base" hangingPunct="1">
              <a:spcBef>
                <a:spcPct val="0"/>
              </a:spcBef>
              <a:spcAft>
                <a:spcPct val="0"/>
              </a:spcAft>
              <a:defRPr sz="4400">
                <a:solidFill>
                  <a:schemeClr val="tx2"/>
                </a:solidFill>
                <a:latin typeface="Zurich BT" charset="0"/>
                <a:ea typeface="ＭＳ Ｐゴシック" charset="0"/>
              </a:defRPr>
            </a:lvl2pPr>
            <a:lvl3pPr algn="ctr" rtl="0" eaLnBrk="1" fontAlgn="base" hangingPunct="1">
              <a:spcBef>
                <a:spcPct val="0"/>
              </a:spcBef>
              <a:spcAft>
                <a:spcPct val="0"/>
              </a:spcAft>
              <a:defRPr sz="4400">
                <a:solidFill>
                  <a:schemeClr val="tx2"/>
                </a:solidFill>
                <a:latin typeface="Zurich BT" charset="0"/>
                <a:ea typeface="ＭＳ Ｐゴシック" charset="0"/>
              </a:defRPr>
            </a:lvl3pPr>
            <a:lvl4pPr algn="ctr" rtl="0" eaLnBrk="1" fontAlgn="base" hangingPunct="1">
              <a:spcBef>
                <a:spcPct val="0"/>
              </a:spcBef>
              <a:spcAft>
                <a:spcPct val="0"/>
              </a:spcAft>
              <a:defRPr sz="4400">
                <a:solidFill>
                  <a:schemeClr val="tx2"/>
                </a:solidFill>
                <a:latin typeface="Zurich BT" charset="0"/>
                <a:ea typeface="ＭＳ Ｐゴシック" charset="0"/>
              </a:defRPr>
            </a:lvl4pPr>
            <a:lvl5pPr algn="ctr" rtl="0" eaLnBrk="1" fontAlgn="base" hangingPunct="1">
              <a:spcBef>
                <a:spcPct val="0"/>
              </a:spcBef>
              <a:spcAft>
                <a:spcPct val="0"/>
              </a:spcAft>
              <a:defRPr sz="4400">
                <a:solidFill>
                  <a:schemeClr val="tx2"/>
                </a:solidFill>
                <a:latin typeface="Zurich BT" charset="0"/>
                <a:ea typeface="ＭＳ Ｐゴシック" charset="0"/>
              </a:defRPr>
            </a:lvl5pPr>
            <a:lvl6pPr marL="457200" algn="ctr" rtl="0" eaLnBrk="1" fontAlgn="base" hangingPunct="1">
              <a:spcBef>
                <a:spcPct val="0"/>
              </a:spcBef>
              <a:spcAft>
                <a:spcPct val="0"/>
              </a:spcAft>
              <a:defRPr sz="4400">
                <a:solidFill>
                  <a:schemeClr val="tx2"/>
                </a:solidFill>
                <a:latin typeface="Zurich BT" charset="0"/>
                <a:ea typeface="ＭＳ Ｐゴシック" charset="0"/>
              </a:defRPr>
            </a:lvl6pPr>
            <a:lvl7pPr marL="914400" algn="ctr" rtl="0" eaLnBrk="1" fontAlgn="base" hangingPunct="1">
              <a:spcBef>
                <a:spcPct val="0"/>
              </a:spcBef>
              <a:spcAft>
                <a:spcPct val="0"/>
              </a:spcAft>
              <a:defRPr sz="4400">
                <a:solidFill>
                  <a:schemeClr val="tx2"/>
                </a:solidFill>
                <a:latin typeface="Zurich BT" charset="0"/>
                <a:ea typeface="ＭＳ Ｐゴシック" charset="0"/>
              </a:defRPr>
            </a:lvl7pPr>
            <a:lvl8pPr marL="1371600" algn="ctr" rtl="0" eaLnBrk="1" fontAlgn="base" hangingPunct="1">
              <a:spcBef>
                <a:spcPct val="0"/>
              </a:spcBef>
              <a:spcAft>
                <a:spcPct val="0"/>
              </a:spcAft>
              <a:defRPr sz="4400">
                <a:solidFill>
                  <a:schemeClr val="tx2"/>
                </a:solidFill>
                <a:latin typeface="Zurich BT" charset="0"/>
                <a:ea typeface="ＭＳ Ｐゴシック" charset="0"/>
              </a:defRPr>
            </a:lvl8pPr>
            <a:lvl9pPr marL="1828800" algn="ctr" rtl="0" eaLnBrk="1" fontAlgn="base" hangingPunct="1">
              <a:spcBef>
                <a:spcPct val="0"/>
              </a:spcBef>
              <a:spcAft>
                <a:spcPct val="0"/>
              </a:spcAft>
              <a:defRPr sz="4400">
                <a:solidFill>
                  <a:schemeClr val="tx2"/>
                </a:solidFill>
                <a:latin typeface="Zurich BT" charset="0"/>
                <a:ea typeface="ＭＳ Ｐゴシック" charset="0"/>
              </a:defRPr>
            </a:lvl9pPr>
          </a:lstStyle>
          <a:p>
            <a:pPr marL="798512" indent="-11112">
              <a:spcBef>
                <a:spcPts val="0"/>
              </a:spcBef>
              <a:spcAft>
                <a:spcPts val="0"/>
              </a:spcAft>
              <a:buSzPct val="25000"/>
            </a:pPr>
            <a:r>
              <a:rPr lang="en-US" sz="4600" b="1" dirty="0" smtClean="0">
                <a:solidFill>
                  <a:srgbClr val="443947"/>
                </a:solidFill>
                <a:latin typeface="Open Sans"/>
                <a:ea typeface="Open Sans"/>
                <a:cs typeface="Open Sans"/>
                <a:sym typeface="Open Sans"/>
              </a:rPr>
              <a:t>III. Your Turn: </a:t>
            </a:r>
            <a:r>
              <a:rPr lang="en-US" sz="4600" b="1" dirty="0">
                <a:solidFill>
                  <a:srgbClr val="443947"/>
                </a:solidFill>
                <a:latin typeface="Open Sans"/>
                <a:ea typeface="Open Sans"/>
                <a:cs typeface="Open Sans"/>
              </a:rPr>
              <a:t>Apply Personalized Learning Strategies to a Learning Activity </a:t>
            </a:r>
            <a:endParaRPr lang="en-US" sz="4600" b="1" dirty="0">
              <a:solidFill>
                <a:srgbClr val="443947"/>
              </a:solidFill>
              <a:latin typeface="Open Sans"/>
              <a:ea typeface="Open Sans"/>
              <a:cs typeface="Open Sans"/>
              <a:sym typeface="Open Sans"/>
            </a:endParaRPr>
          </a:p>
        </p:txBody>
      </p:sp>
      <p:grpSp>
        <p:nvGrpSpPr>
          <p:cNvPr id="4" name="Group 3"/>
          <p:cNvGrpSpPr/>
          <p:nvPr/>
        </p:nvGrpSpPr>
        <p:grpSpPr>
          <a:xfrm>
            <a:off x="476163" y="1959248"/>
            <a:ext cx="1092837" cy="748281"/>
            <a:chOff x="254000" y="1320800"/>
            <a:chExt cx="1475883" cy="1155700"/>
          </a:xfrm>
        </p:grpSpPr>
        <p:sp>
          <p:nvSpPr>
            <p:cNvPr id="5" name="Rounded Rectangle 4"/>
            <p:cNvSpPr/>
            <p:nvPr/>
          </p:nvSpPr>
          <p:spPr bwMode="auto">
            <a:xfrm>
              <a:off x="254000" y="1320800"/>
              <a:ext cx="1475883" cy="1155700"/>
            </a:xfrm>
            <a:prstGeom prst="roundRect">
              <a:avLst/>
            </a:prstGeom>
            <a:solidFill>
              <a:schemeClr val="accent1"/>
            </a:solidFill>
            <a:ln w="9525" cap="flat" cmpd="sng" algn="ctr">
              <a:solidFill>
                <a:srgbClr val="059A8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6" name="Oval Callout 5"/>
            <p:cNvSpPr/>
            <p:nvPr/>
          </p:nvSpPr>
          <p:spPr bwMode="auto">
            <a:xfrm>
              <a:off x="444500" y="1432101"/>
              <a:ext cx="838200" cy="663399"/>
            </a:xfrm>
            <a:prstGeom prst="wedgeEllipseCallout">
              <a:avLst>
                <a:gd name="adj1" fmla="val -28409"/>
                <a:gd name="adj2" fmla="val 77815"/>
              </a:avLst>
            </a:prstGeom>
            <a:solidFill>
              <a:srgbClr val="059A87"/>
            </a:solidFill>
            <a:ln w="9525" cap="flat" cmpd="sng" algn="ctr">
              <a:solidFill>
                <a:srgbClr val="059A8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7" name="Oval Callout 6"/>
            <p:cNvSpPr/>
            <p:nvPr/>
          </p:nvSpPr>
          <p:spPr bwMode="auto">
            <a:xfrm>
              <a:off x="863600" y="1778000"/>
              <a:ext cx="660400" cy="509499"/>
            </a:xfrm>
            <a:prstGeom prst="wedgeEllipseCallout">
              <a:avLst>
                <a:gd name="adj1" fmla="val 49621"/>
                <a:gd name="adj2" fmla="val 56537"/>
              </a:avLst>
            </a:prstGeom>
            <a:solidFill>
              <a:srgbClr val="059A87">
                <a:alpha val="67000"/>
              </a:srgbClr>
            </a:solidFill>
            <a:ln w="9525" cap="flat" cmpd="sng" algn="ctr">
              <a:solidFill>
                <a:srgbClr val="059A8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grpSp>
      <p:sp>
        <p:nvSpPr>
          <p:cNvPr id="8"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9"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2"/>
              </a:rPr>
              <a:t>www.k12blueprint.com</a:t>
            </a:r>
          </a:p>
        </p:txBody>
      </p:sp>
    </p:spTree>
    <p:extLst>
      <p:ext uri="{BB962C8B-B14F-4D97-AF65-F5344CB8AC3E}">
        <p14:creationId xmlns:p14="http://schemas.microsoft.com/office/powerpoint/2010/main" val="341678774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7"/>
          <p:cNvSpPr txBox="1">
            <a:spLocks/>
          </p:cNvSpPr>
          <p:nvPr/>
        </p:nvSpPr>
        <p:spPr>
          <a:xfrm>
            <a:off x="470356" y="1904828"/>
            <a:ext cx="8054834" cy="3421650"/>
          </a:xfrm>
          <a:prstGeom prst="rect">
            <a:avLst/>
          </a:prstGeom>
          <a:noFill/>
          <a:ln>
            <a:noFill/>
          </a:ln>
        </p:spPr>
        <p:txBody>
          <a:bodyPr lIns="91425" tIns="45700" rIns="91425" bIns="45700" anchor="ctr" anchorCtr="0">
            <a:noAutofit/>
          </a:bodyPr>
          <a:lstStyle>
            <a:lvl1pPr algn="l" rtl="0" eaLnBrk="1" fontAlgn="base" hangingPunct="1">
              <a:spcBef>
                <a:spcPct val="0"/>
              </a:spcBef>
              <a:spcAft>
                <a:spcPct val="0"/>
              </a:spcAft>
              <a:defRPr sz="3600" b="0" i="0">
                <a:solidFill>
                  <a:schemeClr val="tx1">
                    <a:lumMod val="50000"/>
                    <a:lumOff val="50000"/>
                  </a:schemeClr>
                </a:solidFill>
                <a:latin typeface="Helvetica Light"/>
                <a:ea typeface="+mj-ea"/>
                <a:cs typeface="Helvetica Light"/>
              </a:defRPr>
            </a:lvl1pPr>
            <a:lvl2pPr algn="ctr" rtl="0" eaLnBrk="1" fontAlgn="base" hangingPunct="1">
              <a:spcBef>
                <a:spcPct val="0"/>
              </a:spcBef>
              <a:spcAft>
                <a:spcPct val="0"/>
              </a:spcAft>
              <a:defRPr sz="4400">
                <a:solidFill>
                  <a:schemeClr val="tx2"/>
                </a:solidFill>
                <a:latin typeface="Zurich BT" charset="0"/>
                <a:ea typeface="ＭＳ Ｐゴシック" charset="0"/>
              </a:defRPr>
            </a:lvl2pPr>
            <a:lvl3pPr algn="ctr" rtl="0" eaLnBrk="1" fontAlgn="base" hangingPunct="1">
              <a:spcBef>
                <a:spcPct val="0"/>
              </a:spcBef>
              <a:spcAft>
                <a:spcPct val="0"/>
              </a:spcAft>
              <a:defRPr sz="4400">
                <a:solidFill>
                  <a:schemeClr val="tx2"/>
                </a:solidFill>
                <a:latin typeface="Zurich BT" charset="0"/>
                <a:ea typeface="ＭＳ Ｐゴシック" charset="0"/>
              </a:defRPr>
            </a:lvl3pPr>
            <a:lvl4pPr algn="ctr" rtl="0" eaLnBrk="1" fontAlgn="base" hangingPunct="1">
              <a:spcBef>
                <a:spcPct val="0"/>
              </a:spcBef>
              <a:spcAft>
                <a:spcPct val="0"/>
              </a:spcAft>
              <a:defRPr sz="4400">
                <a:solidFill>
                  <a:schemeClr val="tx2"/>
                </a:solidFill>
                <a:latin typeface="Zurich BT" charset="0"/>
                <a:ea typeface="ＭＳ Ｐゴシック" charset="0"/>
              </a:defRPr>
            </a:lvl4pPr>
            <a:lvl5pPr algn="ctr" rtl="0" eaLnBrk="1" fontAlgn="base" hangingPunct="1">
              <a:spcBef>
                <a:spcPct val="0"/>
              </a:spcBef>
              <a:spcAft>
                <a:spcPct val="0"/>
              </a:spcAft>
              <a:defRPr sz="4400">
                <a:solidFill>
                  <a:schemeClr val="tx2"/>
                </a:solidFill>
                <a:latin typeface="Zurich BT" charset="0"/>
                <a:ea typeface="ＭＳ Ｐゴシック" charset="0"/>
              </a:defRPr>
            </a:lvl5pPr>
            <a:lvl6pPr marL="457200" algn="ctr" rtl="0" eaLnBrk="1" fontAlgn="base" hangingPunct="1">
              <a:spcBef>
                <a:spcPct val="0"/>
              </a:spcBef>
              <a:spcAft>
                <a:spcPct val="0"/>
              </a:spcAft>
              <a:defRPr sz="4400">
                <a:solidFill>
                  <a:schemeClr val="tx2"/>
                </a:solidFill>
                <a:latin typeface="Zurich BT" charset="0"/>
                <a:ea typeface="ＭＳ Ｐゴシック" charset="0"/>
              </a:defRPr>
            </a:lvl6pPr>
            <a:lvl7pPr marL="914400" algn="ctr" rtl="0" eaLnBrk="1" fontAlgn="base" hangingPunct="1">
              <a:spcBef>
                <a:spcPct val="0"/>
              </a:spcBef>
              <a:spcAft>
                <a:spcPct val="0"/>
              </a:spcAft>
              <a:defRPr sz="4400">
                <a:solidFill>
                  <a:schemeClr val="tx2"/>
                </a:solidFill>
                <a:latin typeface="Zurich BT" charset="0"/>
                <a:ea typeface="ＭＳ Ｐゴシック" charset="0"/>
              </a:defRPr>
            </a:lvl7pPr>
            <a:lvl8pPr marL="1371600" algn="ctr" rtl="0" eaLnBrk="1" fontAlgn="base" hangingPunct="1">
              <a:spcBef>
                <a:spcPct val="0"/>
              </a:spcBef>
              <a:spcAft>
                <a:spcPct val="0"/>
              </a:spcAft>
              <a:defRPr sz="4400">
                <a:solidFill>
                  <a:schemeClr val="tx2"/>
                </a:solidFill>
                <a:latin typeface="Zurich BT" charset="0"/>
                <a:ea typeface="ＭＳ Ｐゴシック" charset="0"/>
              </a:defRPr>
            </a:lvl8pPr>
            <a:lvl9pPr marL="1828800" algn="ctr" rtl="0" eaLnBrk="1" fontAlgn="base" hangingPunct="1">
              <a:spcBef>
                <a:spcPct val="0"/>
              </a:spcBef>
              <a:spcAft>
                <a:spcPct val="0"/>
              </a:spcAft>
              <a:defRPr sz="4400">
                <a:solidFill>
                  <a:schemeClr val="tx2"/>
                </a:solidFill>
                <a:latin typeface="Zurich BT" charset="0"/>
                <a:ea typeface="ＭＳ Ｐゴシック" charset="0"/>
              </a:defRPr>
            </a:lvl9pPr>
          </a:lstStyle>
          <a:p>
            <a:pPr marL="798512" indent="-11112">
              <a:spcBef>
                <a:spcPts val="0"/>
              </a:spcBef>
              <a:spcAft>
                <a:spcPts val="0"/>
              </a:spcAft>
              <a:buSzPct val="25000"/>
            </a:pPr>
            <a:r>
              <a:rPr lang="en-US" sz="5400" b="1" dirty="0" smtClean="0">
                <a:solidFill>
                  <a:srgbClr val="443947"/>
                </a:solidFill>
                <a:latin typeface="Open Sans"/>
                <a:ea typeface="Open Sans"/>
                <a:cs typeface="Open Sans"/>
                <a:sym typeface="Open Sans"/>
              </a:rPr>
              <a:t>Preparing Teachers and Students for Personalized Learning</a:t>
            </a:r>
            <a:endParaRPr lang="en-US" sz="5400" b="1" dirty="0">
              <a:solidFill>
                <a:srgbClr val="443947"/>
              </a:solidFill>
              <a:latin typeface="Open Sans"/>
              <a:ea typeface="Open Sans"/>
              <a:cs typeface="Open Sans"/>
              <a:sym typeface="Open Sans"/>
            </a:endParaRPr>
          </a:p>
        </p:txBody>
      </p:sp>
      <p:sp>
        <p:nvSpPr>
          <p:cNvPr id="4"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2"/>
              </a:rPr>
              <a:t>www.k12blueprint.com</a:t>
            </a:r>
          </a:p>
        </p:txBody>
      </p:sp>
    </p:spTree>
    <p:extLst>
      <p:ext uri="{BB962C8B-B14F-4D97-AF65-F5344CB8AC3E}">
        <p14:creationId xmlns:p14="http://schemas.microsoft.com/office/powerpoint/2010/main" val="12515282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5"/>
          <p:cNvSpPr/>
          <p:nvPr/>
        </p:nvSpPr>
        <p:spPr>
          <a:xfrm>
            <a:off x="-1493296" y="1160544"/>
            <a:ext cx="2558808" cy="694643"/>
          </a:xfrm>
          <a:prstGeom prst="round2SameRect">
            <a:avLst>
              <a:gd name="adj1" fmla="val 50000"/>
              <a:gd name="adj2" fmla="val 0"/>
            </a:avLst>
          </a:prstGeom>
          <a:noFill/>
          <a:ln w="3175" cap="flat" cmpd="sng" algn="ctr">
            <a:noFill/>
            <a:prstDash val="solid"/>
            <a:round/>
            <a:headEnd type="none" w="sm" len="sm"/>
            <a:tailEnd type="none" w="sm" len="sm"/>
          </a:ln>
          <a:effectLst/>
        </p:spPr>
        <p:txBody>
          <a:bodyPr vert="horz" wrap="none" lIns="121920" tIns="60960" rIns="121920" bIns="60960" numCol="1" rtlCol="0" anchor="ctr" anchorCtr="0" compatLnSpc="1">
            <a:prstTxWarp prst="textNoShape">
              <a:avLst/>
            </a:prstTxWarp>
          </a:bodyPr>
          <a:lstStyle/>
          <a:p>
            <a:pPr algn="ctr"/>
            <a:endParaRPr lang="en-US" sz="2400" b="1" kern="0" dirty="0">
              <a:solidFill>
                <a:srgbClr val="0070C0"/>
              </a:solidFill>
              <a:latin typeface="Intel Clear" panose="020B0604020203020204" pitchFamily="34" charset="0"/>
              <a:cs typeface="Verdana"/>
              <a:sym typeface="Arial"/>
              <a:rtl val="0"/>
            </a:endParaRPr>
          </a:p>
        </p:txBody>
      </p:sp>
      <p:sp>
        <p:nvSpPr>
          <p:cNvPr id="7" name="Rounded Rectangle 6"/>
          <p:cNvSpPr/>
          <p:nvPr/>
        </p:nvSpPr>
        <p:spPr>
          <a:xfrm>
            <a:off x="-1501772" y="1828997"/>
            <a:ext cx="2558805" cy="2117555"/>
          </a:xfrm>
          <a:prstGeom prst="roundRect">
            <a:avLst>
              <a:gd name="adj" fmla="val 13212"/>
            </a:avLst>
          </a:prstGeom>
          <a:noFill/>
          <a:ln w="25400" cap="flat" cmpd="sng" algn="ctr">
            <a:noFill/>
            <a:prstDash val="solid"/>
            <a:round/>
            <a:headEnd type="none" w="sm" len="sm"/>
            <a:tailEnd type="none" w="sm" len="sm"/>
          </a:ln>
          <a:effectLst/>
        </p:spPr>
        <p:txBody>
          <a:bodyPr vert="horz" wrap="none" lIns="121920" tIns="60960" rIns="121920" bIns="60960" numCol="1" rtlCol="0" anchor="ctr" anchorCtr="0" compatLnSpc="1">
            <a:prstTxWarp prst="textNoShape">
              <a:avLst/>
            </a:prstTxWarp>
          </a:bodyPr>
          <a:lstStyle/>
          <a:p>
            <a:pPr algn="ctr" eaLnBrk="0" fontAlgn="base" hangingPunct="0">
              <a:spcBef>
                <a:spcPct val="0"/>
              </a:spcBef>
              <a:spcAft>
                <a:spcPct val="0"/>
              </a:spcAft>
            </a:pPr>
            <a:endParaRPr lang="en-US" sz="2133" b="1" kern="0">
              <a:solidFill>
                <a:srgbClr val="0070C0"/>
              </a:solidFill>
              <a:latin typeface="Intel Clear" panose="020B0604020203020204" pitchFamily="34" charset="0"/>
              <a:cs typeface="Arial" pitchFamily="34" charset="0"/>
              <a:sym typeface="Arial"/>
              <a:rtl val="0"/>
            </a:endParaRPr>
          </a:p>
        </p:txBody>
      </p:sp>
      <p:sp>
        <p:nvSpPr>
          <p:cNvPr id="10" name="Rounded Rectangle 9"/>
          <p:cNvSpPr/>
          <p:nvPr/>
        </p:nvSpPr>
        <p:spPr>
          <a:xfrm>
            <a:off x="4187073" y="2583132"/>
            <a:ext cx="1983616" cy="2266809"/>
          </a:xfrm>
          <a:prstGeom prst="roundRect">
            <a:avLst>
              <a:gd name="adj" fmla="val 13951"/>
            </a:avLst>
          </a:prstGeom>
          <a:noFill/>
          <a:ln w="25400" cap="flat" cmpd="sng" algn="ctr">
            <a:noFill/>
            <a:prstDash val="solid"/>
            <a:round/>
            <a:headEnd type="none" w="sm" len="sm"/>
            <a:tailEnd type="none" w="sm" len="sm"/>
          </a:ln>
          <a:effectLst/>
        </p:spPr>
        <p:txBody>
          <a:bodyPr vert="horz" wrap="none" lIns="121920" tIns="60960" rIns="121920" bIns="60960" numCol="1" rtlCol="0" anchor="ctr" anchorCtr="0" compatLnSpc="1">
            <a:prstTxWarp prst="textNoShape">
              <a:avLst/>
            </a:prstTxWarp>
          </a:bodyPr>
          <a:lstStyle/>
          <a:p>
            <a:pPr algn="ctr" eaLnBrk="0" fontAlgn="base" hangingPunct="0">
              <a:spcBef>
                <a:spcPct val="0"/>
              </a:spcBef>
              <a:spcAft>
                <a:spcPct val="0"/>
              </a:spcAft>
            </a:pPr>
            <a:endParaRPr lang="en-US" sz="2133" b="1" kern="0">
              <a:solidFill>
                <a:srgbClr val="0070C0"/>
              </a:solidFill>
              <a:latin typeface="Intel Clear" panose="020B0604020203020204" pitchFamily="34" charset="0"/>
              <a:cs typeface="Arial" pitchFamily="34" charset="0"/>
              <a:sym typeface="Arial"/>
              <a:rtl val="0"/>
            </a:endParaRPr>
          </a:p>
        </p:txBody>
      </p:sp>
      <p:sp>
        <p:nvSpPr>
          <p:cNvPr id="2" name="Title 1"/>
          <p:cNvSpPr>
            <a:spLocks noGrp="1"/>
          </p:cNvSpPr>
          <p:nvPr>
            <p:ph type="title"/>
          </p:nvPr>
        </p:nvSpPr>
        <p:spPr>
          <a:xfrm>
            <a:off x="699584" y="986085"/>
            <a:ext cx="7744834" cy="892552"/>
          </a:xfrm>
        </p:spPr>
        <p:txBody>
          <a:bodyPr/>
          <a:lstStyle/>
          <a:p>
            <a:r>
              <a:rPr lang="en-US" dirty="0" smtClean="0"/>
              <a:t>Characteristics of a Personalized Learning Environment</a:t>
            </a:r>
            <a:endParaRPr lang="en-US" dirty="0"/>
          </a:p>
        </p:txBody>
      </p:sp>
      <p:sp>
        <p:nvSpPr>
          <p:cNvPr id="11" name="Slide Number Placeholder 1"/>
          <p:cNvSpPr>
            <a:spLocks noGrp="1"/>
          </p:cNvSpPr>
          <p:nvPr>
            <p:ph type="sldNum" sz="quarter" idx="7"/>
          </p:nvPr>
        </p:nvSpPr>
        <p:spPr>
          <a:prstGeom prst="rect">
            <a:avLst/>
          </a:prstGeom>
        </p:spPr>
        <p:txBody>
          <a:bodyPr/>
          <a:lstStyle/>
          <a:p>
            <a:fld id="{EE2556C5-CE8C-6547-B838-EA80C61A4AF7}" type="slidenum">
              <a:rPr lang="en-US" smtClean="0">
                <a:solidFill>
                  <a:prstClr val="white"/>
                </a:solidFill>
              </a:rPr>
              <a:pPr/>
              <a:t>5</a:t>
            </a:fld>
            <a:endParaRPr lang="en-US">
              <a:solidFill>
                <a:prstClr val="white"/>
              </a:solidFill>
            </a:endParaRPr>
          </a:p>
        </p:txBody>
      </p:sp>
      <p:graphicFrame>
        <p:nvGraphicFramePr>
          <p:cNvPr id="19" name="Diagram 18"/>
          <p:cNvGraphicFramePr/>
          <p:nvPr>
            <p:extLst>
              <p:ext uri="{D42A27DB-BD31-4B8C-83A1-F6EECF244321}">
                <p14:modId xmlns:p14="http://schemas.microsoft.com/office/powerpoint/2010/main" val="2107470272"/>
              </p:ext>
            </p:extLst>
          </p:nvPr>
        </p:nvGraphicFramePr>
        <p:xfrm>
          <a:off x="1827999" y="1923227"/>
          <a:ext cx="5554859" cy="3762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13"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7"/>
              </a:rPr>
              <a:t>www.k12blueprint.com</a:t>
            </a:r>
          </a:p>
        </p:txBody>
      </p:sp>
    </p:spTree>
    <p:extLst>
      <p:ext uri="{BB962C8B-B14F-4D97-AF65-F5344CB8AC3E}">
        <p14:creationId xmlns:p14="http://schemas.microsoft.com/office/powerpoint/2010/main" val="62233547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 and Personalized Learning: Leadership</a:t>
            </a:r>
            <a:endParaRPr lang="en-US" dirty="0"/>
          </a:p>
        </p:txBody>
      </p:sp>
      <p:sp>
        <p:nvSpPr>
          <p:cNvPr id="5" name="Rectangle 4"/>
          <p:cNvSpPr/>
          <p:nvPr/>
        </p:nvSpPr>
        <p:spPr>
          <a:xfrm>
            <a:off x="141106" y="2131351"/>
            <a:ext cx="4644221" cy="3477875"/>
          </a:xfrm>
          <a:prstGeom prst="rect">
            <a:avLst/>
          </a:prstGeom>
        </p:spPr>
        <p:txBody>
          <a:bodyPr wrap="square">
            <a:spAutoFit/>
          </a:bodyPr>
          <a:lstStyle/>
          <a:p>
            <a:pPr marL="342900" indent="-342900">
              <a:buFont typeface="Arial"/>
              <a:buChar char="•"/>
            </a:pPr>
            <a:r>
              <a:rPr lang="en-US" sz="2000" dirty="0" smtClean="0">
                <a:latin typeface="Verdana"/>
              </a:rPr>
              <a:t>Create an atmosphere that inspires innovation.</a:t>
            </a:r>
          </a:p>
          <a:p>
            <a:pPr marL="342900" indent="-342900">
              <a:buFont typeface="Arial"/>
              <a:buChar char="•"/>
            </a:pPr>
            <a:r>
              <a:rPr lang="en-US" sz="2000" dirty="0" smtClean="0">
                <a:latin typeface="Verdana"/>
              </a:rPr>
              <a:t>Foster collaboration.</a:t>
            </a:r>
          </a:p>
          <a:p>
            <a:pPr marL="342900" indent="-342900">
              <a:buFont typeface="Arial"/>
              <a:buChar char="•"/>
            </a:pPr>
            <a:r>
              <a:rPr lang="en-US" sz="2000" dirty="0" smtClean="0">
                <a:latin typeface="Verdana"/>
              </a:rPr>
              <a:t>Be open to new ideas.</a:t>
            </a:r>
          </a:p>
          <a:p>
            <a:pPr marL="342900" indent="-342900">
              <a:buFont typeface="Arial"/>
              <a:buChar char="•"/>
            </a:pPr>
            <a:r>
              <a:rPr lang="en-US" sz="2000" dirty="0" smtClean="0">
                <a:latin typeface="Verdana"/>
              </a:rPr>
              <a:t>Be a connected learner yourself.</a:t>
            </a:r>
          </a:p>
          <a:p>
            <a:pPr marL="342900" indent="-342900">
              <a:buFont typeface="Arial"/>
              <a:buChar char="•"/>
            </a:pPr>
            <a:r>
              <a:rPr lang="en-US" sz="2000" dirty="0" smtClean="0">
                <a:latin typeface="Verdana"/>
              </a:rPr>
              <a:t>Locate and provide resources.</a:t>
            </a:r>
          </a:p>
          <a:p>
            <a:pPr marL="342900" indent="-342900">
              <a:buFont typeface="Arial"/>
              <a:buChar char="•"/>
            </a:pPr>
            <a:r>
              <a:rPr lang="en-US" sz="2000" dirty="0" smtClean="0">
                <a:latin typeface="Verdana"/>
              </a:rPr>
              <a:t>Take risks.</a:t>
            </a:r>
          </a:p>
          <a:p>
            <a:pPr marL="342900" indent="-342900">
              <a:buFont typeface="Arial"/>
              <a:buChar char="•"/>
            </a:pPr>
            <a:r>
              <a:rPr lang="en-US" sz="2000" dirty="0" smtClean="0">
                <a:latin typeface="Verdana"/>
              </a:rPr>
              <a:t>Have a visionary focus (</a:t>
            </a:r>
            <a:r>
              <a:rPr lang="en-US" sz="2000" dirty="0" err="1" smtClean="0">
                <a:latin typeface="Verdana"/>
              </a:rPr>
              <a:t>Denski</a:t>
            </a:r>
            <a:r>
              <a:rPr lang="en-US" sz="2000" dirty="0" smtClean="0">
                <a:latin typeface="Verdana"/>
              </a:rPr>
              <a:t>, 2012; </a:t>
            </a:r>
            <a:r>
              <a:rPr lang="en-US" sz="2000" i="1" dirty="0" smtClean="0">
                <a:latin typeface="Verdana"/>
              </a:rPr>
              <a:t>Personalized Learning,</a:t>
            </a:r>
            <a:r>
              <a:rPr lang="en-US" sz="2000" dirty="0" smtClean="0">
                <a:latin typeface="Verdana"/>
              </a:rPr>
              <a:t> p. 82).</a:t>
            </a:r>
          </a:p>
        </p:txBody>
      </p:sp>
      <p:pic>
        <p:nvPicPr>
          <p:cNvPr id="3" name="Picture 2" descr="lead-1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458" y="2259798"/>
            <a:ext cx="3784667" cy="2518761"/>
          </a:xfrm>
          <a:prstGeom prst="rect">
            <a:avLst/>
          </a:prstGeom>
        </p:spPr>
      </p:pic>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4"/>
              </a:rPr>
              <a:t>www.k12blueprint.com</a:t>
            </a:r>
          </a:p>
        </p:txBody>
      </p:sp>
    </p:spTree>
    <p:extLst>
      <p:ext uri="{BB962C8B-B14F-4D97-AF65-F5344CB8AC3E}">
        <p14:creationId xmlns:p14="http://schemas.microsoft.com/office/powerpoint/2010/main" val="113708953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 and Personalized Learning: Professional Development</a:t>
            </a:r>
            <a:endParaRPr lang="en-US" dirty="0"/>
          </a:p>
        </p:txBody>
      </p:sp>
      <p:sp>
        <p:nvSpPr>
          <p:cNvPr id="5" name="Rectangle 4"/>
          <p:cNvSpPr/>
          <p:nvPr/>
        </p:nvSpPr>
        <p:spPr>
          <a:xfrm>
            <a:off x="1128851" y="2113273"/>
            <a:ext cx="7137641" cy="4154983"/>
          </a:xfrm>
          <a:prstGeom prst="rect">
            <a:avLst/>
          </a:prstGeom>
        </p:spPr>
        <p:txBody>
          <a:bodyPr wrap="square">
            <a:spAutoFit/>
          </a:bodyPr>
          <a:lstStyle/>
          <a:p>
            <a:pPr marL="342900" indent="-342900">
              <a:buFont typeface="Arial"/>
              <a:buChar char="•"/>
            </a:pPr>
            <a:r>
              <a:rPr lang="en-US" sz="2400" dirty="0" smtClean="0">
                <a:latin typeface="Verdana"/>
              </a:rPr>
              <a:t>Create and support learning communities.</a:t>
            </a:r>
          </a:p>
          <a:p>
            <a:pPr marL="342900" indent="-342900">
              <a:buFont typeface="Arial"/>
              <a:buChar char="•"/>
            </a:pPr>
            <a:r>
              <a:rPr lang="en-US" sz="2400" dirty="0" smtClean="0">
                <a:latin typeface="Verdana"/>
              </a:rPr>
              <a:t>Provide high quality resources.</a:t>
            </a:r>
          </a:p>
          <a:p>
            <a:pPr marL="342900" indent="-342900">
              <a:buFont typeface="Arial"/>
              <a:buChar char="•"/>
            </a:pPr>
            <a:r>
              <a:rPr lang="en-US" sz="2400" dirty="0" smtClean="0">
                <a:latin typeface="Verdana"/>
              </a:rPr>
              <a:t>Use a variety of data to plan and assess experiences.</a:t>
            </a:r>
          </a:p>
          <a:p>
            <a:pPr marL="342900" indent="-342900">
              <a:buFont typeface="Arial"/>
              <a:buChar char="•"/>
            </a:pPr>
            <a:r>
              <a:rPr lang="en-US" sz="2400" dirty="0" smtClean="0">
                <a:latin typeface="Verdana"/>
              </a:rPr>
              <a:t>Incorporate learning theories for adults and students.</a:t>
            </a:r>
          </a:p>
          <a:p>
            <a:pPr marL="342900" indent="-342900">
              <a:buFont typeface="Arial"/>
              <a:buChar char="•"/>
            </a:pPr>
            <a:r>
              <a:rPr lang="en-US" sz="2400" dirty="0" smtClean="0">
                <a:latin typeface="Verdana"/>
              </a:rPr>
              <a:t>Align PD with educator and student performance.</a:t>
            </a:r>
          </a:p>
          <a:p>
            <a:pPr marL="342900" indent="-342900">
              <a:buFont typeface="Arial"/>
              <a:buChar char="•"/>
            </a:pPr>
            <a:r>
              <a:rPr lang="en-US" sz="2400" dirty="0" smtClean="0">
                <a:latin typeface="Verdana"/>
              </a:rPr>
              <a:t>Focus on small steps and risk taking.</a:t>
            </a:r>
          </a:p>
          <a:p>
            <a:pPr marL="342900" indent="-342900">
              <a:buFont typeface="Arial"/>
              <a:buChar char="•"/>
            </a:pPr>
            <a:r>
              <a:rPr lang="en-US" sz="2400" dirty="0" smtClean="0">
                <a:latin typeface="Verdana"/>
              </a:rPr>
              <a:t>Model best practices with technology (p. 131-2).</a:t>
            </a:r>
          </a:p>
        </p:txBody>
      </p:sp>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192062818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a:xfrm>
            <a:off x="482114" y="1219200"/>
            <a:ext cx="8052286" cy="685800"/>
          </a:xfrm>
        </p:spPr>
        <p:txBody>
          <a:bodyPr/>
          <a:lstStyle/>
          <a:p>
            <a:r>
              <a:rPr lang="en-US" dirty="0" smtClean="0"/>
              <a:t>Students and Personalized Learning: 21st Century Learning Environments</a:t>
            </a:r>
            <a:endParaRPr lang="en-US" dirty="0"/>
          </a:p>
        </p:txBody>
      </p:sp>
      <p:sp>
        <p:nvSpPr>
          <p:cNvPr id="4" name="Rectangle 3"/>
          <p:cNvSpPr/>
          <p:nvPr/>
        </p:nvSpPr>
        <p:spPr>
          <a:xfrm>
            <a:off x="482114" y="2367835"/>
            <a:ext cx="7878452" cy="2677656"/>
          </a:xfrm>
          <a:prstGeom prst="rect">
            <a:avLst/>
          </a:prstGeom>
        </p:spPr>
        <p:txBody>
          <a:bodyPr wrap="square">
            <a:spAutoFit/>
          </a:bodyPr>
          <a:lstStyle/>
          <a:p>
            <a:pPr marL="1319213" indent="-342900">
              <a:buFont typeface="Arial"/>
              <a:buChar char="•"/>
            </a:pPr>
            <a:r>
              <a:rPr lang="en-US" sz="2400" dirty="0" smtClean="0">
                <a:latin typeface="Verdana"/>
              </a:rPr>
              <a:t>Are structured and organized</a:t>
            </a:r>
          </a:p>
          <a:p>
            <a:pPr marL="1319213" indent="-342900">
              <a:buFont typeface="Arial"/>
              <a:buChar char="•"/>
            </a:pPr>
            <a:r>
              <a:rPr lang="en-US" sz="2400" dirty="0" smtClean="0">
                <a:latin typeface="Verdana"/>
              </a:rPr>
              <a:t>Emphasize individual accountability</a:t>
            </a:r>
          </a:p>
          <a:p>
            <a:pPr marL="1319213" indent="-342900">
              <a:buFont typeface="Arial"/>
              <a:buChar char="•"/>
            </a:pPr>
            <a:r>
              <a:rPr lang="en-US" sz="2400" dirty="0" smtClean="0">
                <a:latin typeface="Verdana"/>
              </a:rPr>
              <a:t>Support risk-taking and learning from failure</a:t>
            </a:r>
          </a:p>
          <a:p>
            <a:pPr marL="1319213" indent="-342900">
              <a:buFont typeface="Arial"/>
              <a:buChar char="•"/>
            </a:pPr>
            <a:r>
              <a:rPr lang="en-US" sz="2400" dirty="0" smtClean="0">
                <a:latin typeface="Verdana"/>
              </a:rPr>
              <a:t>Encourage collaboration</a:t>
            </a:r>
          </a:p>
          <a:p>
            <a:pPr marL="1319213" indent="-342900">
              <a:buFont typeface="Arial"/>
              <a:buChar char="•"/>
            </a:pPr>
            <a:r>
              <a:rPr lang="en-US" sz="2400" dirty="0" smtClean="0">
                <a:latin typeface="Verdana"/>
              </a:rPr>
              <a:t>Connect learners with each other and the real world</a:t>
            </a:r>
          </a:p>
        </p:txBody>
      </p:sp>
      <p:sp>
        <p:nvSpPr>
          <p:cNvPr id="5"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9332816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a:xfrm>
            <a:off x="482114" y="1219200"/>
            <a:ext cx="8052286" cy="685800"/>
          </a:xfrm>
        </p:spPr>
        <p:txBody>
          <a:bodyPr/>
          <a:lstStyle/>
          <a:p>
            <a:r>
              <a:rPr lang="en-US" dirty="0" smtClean="0"/>
              <a:t>Students and Personalized Learning: Partnership for 21</a:t>
            </a:r>
            <a:r>
              <a:rPr lang="en-US" baseline="30000" dirty="0" smtClean="0"/>
              <a:t>st</a:t>
            </a:r>
            <a:r>
              <a:rPr lang="en-US" dirty="0" smtClean="0"/>
              <a:t> Century Learning</a:t>
            </a:r>
            <a:endParaRPr lang="en-US" dirty="0"/>
          </a:p>
        </p:txBody>
      </p:sp>
      <p:sp>
        <p:nvSpPr>
          <p:cNvPr id="4" name="Rectangle 3"/>
          <p:cNvSpPr/>
          <p:nvPr/>
        </p:nvSpPr>
        <p:spPr>
          <a:xfrm>
            <a:off x="4233198" y="2515714"/>
            <a:ext cx="4127368" cy="2677656"/>
          </a:xfrm>
          <a:prstGeom prst="rect">
            <a:avLst/>
          </a:prstGeom>
        </p:spPr>
        <p:txBody>
          <a:bodyPr wrap="square">
            <a:spAutoFit/>
          </a:bodyPr>
          <a:lstStyle/>
          <a:p>
            <a:r>
              <a:rPr lang="en-US" sz="2400" dirty="0" smtClean="0">
                <a:latin typeface="Verdana"/>
              </a:rPr>
              <a:t>Learning and Innovation</a:t>
            </a:r>
          </a:p>
          <a:p>
            <a:pPr marL="800100" lvl="1" indent="-342900">
              <a:buFont typeface="Courier New"/>
              <a:buChar char="o"/>
            </a:pPr>
            <a:r>
              <a:rPr lang="en-US" sz="2400" dirty="0" smtClean="0">
                <a:latin typeface="Verdana"/>
              </a:rPr>
              <a:t>Creativity and innovation</a:t>
            </a:r>
          </a:p>
          <a:p>
            <a:pPr marL="800100" lvl="1" indent="-342900">
              <a:buFont typeface="Courier New"/>
              <a:buChar char="o"/>
            </a:pPr>
            <a:r>
              <a:rPr lang="en-US" sz="2400" dirty="0" smtClean="0">
                <a:latin typeface="Verdana"/>
              </a:rPr>
              <a:t>Critical thinking and problem solving</a:t>
            </a:r>
          </a:p>
          <a:p>
            <a:pPr marL="800100" lvl="1" indent="-342900">
              <a:buFont typeface="Courier New"/>
              <a:buChar char="o"/>
            </a:pPr>
            <a:r>
              <a:rPr lang="en-US" sz="2400" dirty="0" smtClean="0">
                <a:latin typeface="Verdana"/>
              </a:rPr>
              <a:t>Communication and collaboration</a:t>
            </a:r>
          </a:p>
        </p:txBody>
      </p:sp>
      <p:pic>
        <p:nvPicPr>
          <p:cNvPr id="5" name="Picture 4" descr="1114clarityinnovations1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02" y="2581836"/>
            <a:ext cx="3680530" cy="2453687"/>
          </a:xfrm>
          <a:prstGeom prst="rect">
            <a:avLst/>
          </a:prstGeom>
        </p:spPr>
      </p:pic>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4"/>
              </a:rPr>
              <a:t>www.k12blueprint.com</a:t>
            </a:r>
          </a:p>
        </p:txBody>
      </p:sp>
    </p:spTree>
    <p:extLst>
      <p:ext uri="{BB962C8B-B14F-4D97-AF65-F5344CB8AC3E}">
        <p14:creationId xmlns:p14="http://schemas.microsoft.com/office/powerpoint/2010/main" val="104873552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a:xfrm>
            <a:off x="482114" y="1219200"/>
            <a:ext cx="8052286" cy="685800"/>
          </a:xfrm>
        </p:spPr>
        <p:txBody>
          <a:bodyPr/>
          <a:lstStyle/>
          <a:p>
            <a:r>
              <a:rPr lang="en-US" dirty="0"/>
              <a:t>Students and Personalized Learning: Partnership for 21</a:t>
            </a:r>
            <a:r>
              <a:rPr lang="en-US" baseline="30000" dirty="0"/>
              <a:t>st</a:t>
            </a:r>
            <a:r>
              <a:rPr lang="en-US" dirty="0"/>
              <a:t> Century Learning</a:t>
            </a:r>
          </a:p>
        </p:txBody>
      </p:sp>
      <p:sp>
        <p:nvSpPr>
          <p:cNvPr id="4" name="Rectangle 3"/>
          <p:cNvSpPr/>
          <p:nvPr/>
        </p:nvSpPr>
        <p:spPr>
          <a:xfrm>
            <a:off x="564426" y="2250253"/>
            <a:ext cx="3704048" cy="2308324"/>
          </a:xfrm>
          <a:prstGeom prst="rect">
            <a:avLst/>
          </a:prstGeom>
        </p:spPr>
        <p:txBody>
          <a:bodyPr wrap="square">
            <a:spAutoFit/>
          </a:bodyPr>
          <a:lstStyle/>
          <a:p>
            <a:r>
              <a:rPr lang="en-US" sz="2400" dirty="0" smtClean="0">
                <a:latin typeface="Verdana"/>
              </a:rPr>
              <a:t>Information, Media, and Technology Skills</a:t>
            </a:r>
          </a:p>
          <a:p>
            <a:pPr marL="800100" lvl="1" indent="-342900">
              <a:buFont typeface="Courier New"/>
              <a:buChar char="o"/>
            </a:pPr>
            <a:r>
              <a:rPr lang="en-US" sz="2400" dirty="0" smtClean="0">
                <a:latin typeface="Verdana"/>
              </a:rPr>
              <a:t>Information literacy</a:t>
            </a:r>
          </a:p>
          <a:p>
            <a:pPr marL="800100" lvl="1" indent="-342900">
              <a:buFont typeface="Courier New"/>
              <a:buChar char="o"/>
            </a:pPr>
            <a:r>
              <a:rPr lang="en-US" sz="2400" dirty="0" smtClean="0">
                <a:latin typeface="Verdana"/>
              </a:rPr>
              <a:t>Media literacy</a:t>
            </a:r>
          </a:p>
          <a:p>
            <a:pPr marL="800100" lvl="1" indent="-342900">
              <a:buFont typeface="Courier New"/>
              <a:buChar char="o"/>
            </a:pPr>
            <a:r>
              <a:rPr lang="en-US" sz="2400" dirty="0" smtClean="0">
                <a:latin typeface="Verdana"/>
              </a:rPr>
              <a:t>ICT literacy</a:t>
            </a:r>
          </a:p>
        </p:txBody>
      </p:sp>
      <p:pic>
        <p:nvPicPr>
          <p:cNvPr id="3" name="Picture 2" descr="Inquiry-04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162643" y="2379594"/>
            <a:ext cx="4550687" cy="3081523"/>
          </a:xfrm>
          <a:prstGeom prst="rect">
            <a:avLst/>
          </a:prstGeom>
        </p:spPr>
      </p:pic>
      <p:sp>
        <p:nvSpPr>
          <p:cNvPr id="5"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4"/>
              </a:rPr>
              <a:t>www.k12blueprint.com</a:t>
            </a:r>
          </a:p>
        </p:txBody>
      </p:sp>
    </p:spTree>
    <p:extLst>
      <p:ext uri="{BB962C8B-B14F-4D97-AF65-F5344CB8AC3E}">
        <p14:creationId xmlns:p14="http://schemas.microsoft.com/office/powerpoint/2010/main" val="309280577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a:xfrm>
            <a:off x="482114" y="1219200"/>
            <a:ext cx="8052286" cy="685800"/>
          </a:xfrm>
        </p:spPr>
        <p:txBody>
          <a:bodyPr/>
          <a:lstStyle/>
          <a:p>
            <a:r>
              <a:rPr lang="en-US" dirty="0"/>
              <a:t>Students and Personalized Learning: Partnership for 21</a:t>
            </a:r>
            <a:r>
              <a:rPr lang="en-US" baseline="30000" dirty="0"/>
              <a:t>st</a:t>
            </a:r>
            <a:r>
              <a:rPr lang="en-US" dirty="0"/>
              <a:t> Century Learning</a:t>
            </a:r>
          </a:p>
        </p:txBody>
      </p:sp>
      <p:sp>
        <p:nvSpPr>
          <p:cNvPr id="4" name="Rectangle 3"/>
          <p:cNvSpPr/>
          <p:nvPr/>
        </p:nvSpPr>
        <p:spPr>
          <a:xfrm>
            <a:off x="564426" y="2250253"/>
            <a:ext cx="6984776" cy="2308324"/>
          </a:xfrm>
          <a:prstGeom prst="rect">
            <a:avLst/>
          </a:prstGeom>
        </p:spPr>
        <p:txBody>
          <a:bodyPr wrap="square">
            <a:spAutoFit/>
          </a:bodyPr>
          <a:lstStyle/>
          <a:p>
            <a:r>
              <a:rPr lang="en-US" sz="2400" dirty="0" smtClean="0">
                <a:latin typeface="Verdana"/>
              </a:rPr>
              <a:t>Life and Career Skills</a:t>
            </a:r>
          </a:p>
          <a:p>
            <a:pPr marL="800100" lvl="1" indent="-342900">
              <a:buFont typeface="Arial"/>
              <a:buChar char="•"/>
            </a:pPr>
            <a:r>
              <a:rPr lang="en-US" sz="2400" dirty="0" smtClean="0">
                <a:latin typeface="Verdana"/>
              </a:rPr>
              <a:t>Flexibility and adaptability</a:t>
            </a:r>
          </a:p>
          <a:p>
            <a:pPr marL="800100" lvl="1" indent="-342900">
              <a:buFont typeface="Arial"/>
              <a:buChar char="•"/>
            </a:pPr>
            <a:r>
              <a:rPr lang="en-US" sz="2400" dirty="0" smtClean="0">
                <a:latin typeface="Verdana"/>
              </a:rPr>
              <a:t>Initiative and self-direction</a:t>
            </a:r>
          </a:p>
          <a:p>
            <a:pPr marL="800100" lvl="1" indent="-342900">
              <a:buFont typeface="Arial"/>
              <a:buChar char="•"/>
            </a:pPr>
            <a:r>
              <a:rPr lang="en-US" sz="2400" dirty="0" smtClean="0">
                <a:latin typeface="Verdana"/>
              </a:rPr>
              <a:t>Social and cross-cultural skills</a:t>
            </a:r>
          </a:p>
          <a:p>
            <a:pPr marL="800100" lvl="1" indent="-342900">
              <a:buFont typeface="Arial"/>
              <a:buChar char="•"/>
            </a:pPr>
            <a:r>
              <a:rPr lang="en-US" sz="2400" dirty="0" smtClean="0">
                <a:latin typeface="Verdana"/>
              </a:rPr>
              <a:t>Productivity and accountability</a:t>
            </a:r>
          </a:p>
          <a:p>
            <a:pPr marL="800100" lvl="1" indent="-342900">
              <a:buFont typeface="Arial"/>
              <a:buChar char="•"/>
            </a:pPr>
            <a:r>
              <a:rPr lang="en-US" sz="2400" dirty="0" smtClean="0">
                <a:latin typeface="Verdana"/>
              </a:rPr>
              <a:t>Leadership and responsibility</a:t>
            </a:r>
          </a:p>
        </p:txBody>
      </p:sp>
      <p:sp>
        <p:nvSpPr>
          <p:cNvPr id="5"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399345414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a:xfrm>
            <a:off x="482114" y="1207605"/>
            <a:ext cx="8052286" cy="685800"/>
          </a:xfrm>
        </p:spPr>
        <p:txBody>
          <a:bodyPr/>
          <a:lstStyle/>
          <a:p>
            <a:r>
              <a:rPr lang="en-US" dirty="0" smtClean="0"/>
              <a:t>Students and Personalized Learning: 21</a:t>
            </a:r>
            <a:r>
              <a:rPr lang="en-US" baseline="30000" dirty="0" smtClean="0"/>
              <a:t>st</a:t>
            </a:r>
            <a:r>
              <a:rPr lang="en-US" dirty="0" smtClean="0"/>
              <a:t> Century Skills Instruction</a:t>
            </a:r>
            <a:endParaRPr lang="en-US" dirty="0"/>
          </a:p>
        </p:txBody>
      </p:sp>
      <p:sp>
        <p:nvSpPr>
          <p:cNvPr id="4" name="Rectangle 3"/>
          <p:cNvSpPr/>
          <p:nvPr/>
        </p:nvSpPr>
        <p:spPr>
          <a:xfrm>
            <a:off x="564425" y="2250253"/>
            <a:ext cx="7184677" cy="4524315"/>
          </a:xfrm>
          <a:prstGeom prst="rect">
            <a:avLst/>
          </a:prstGeom>
        </p:spPr>
        <p:txBody>
          <a:bodyPr wrap="square">
            <a:spAutoFit/>
          </a:bodyPr>
          <a:lstStyle/>
          <a:p>
            <a:pPr marL="342900" indent="-342900">
              <a:buFont typeface="Arial"/>
              <a:buChar char="•"/>
            </a:pPr>
            <a:r>
              <a:rPr lang="en-US" sz="2400" dirty="0" smtClean="0">
                <a:latin typeface="Verdana"/>
              </a:rPr>
              <a:t>Identification of specific rather than general skills</a:t>
            </a:r>
          </a:p>
          <a:p>
            <a:pPr marL="800100" lvl="1" indent="-342900">
              <a:buFont typeface="Courier New"/>
              <a:buChar char="o"/>
            </a:pPr>
            <a:r>
              <a:rPr lang="en-US" sz="2400" dirty="0" smtClean="0">
                <a:latin typeface="Verdana"/>
              </a:rPr>
              <a:t>Active listening, not collaboration</a:t>
            </a:r>
          </a:p>
          <a:p>
            <a:pPr marL="800100" lvl="1" indent="-342900">
              <a:buFont typeface="Courier New"/>
              <a:buChar char="o"/>
            </a:pPr>
            <a:r>
              <a:rPr lang="en-US" sz="2400" dirty="0" smtClean="0">
                <a:latin typeface="Verdana"/>
              </a:rPr>
              <a:t>Using a calendar app, not time management</a:t>
            </a:r>
          </a:p>
          <a:p>
            <a:pPr marL="342900" indent="-342900">
              <a:buFont typeface="Arial"/>
              <a:buChar char="•"/>
            </a:pPr>
            <a:r>
              <a:rPr lang="en-US" sz="2400" dirty="0" smtClean="0">
                <a:latin typeface="Verdana"/>
              </a:rPr>
              <a:t>Presentation and discussion of importance of skill</a:t>
            </a:r>
          </a:p>
          <a:p>
            <a:pPr marL="342900" indent="-342900">
              <a:buFont typeface="Arial"/>
              <a:buChar char="•"/>
            </a:pPr>
            <a:r>
              <a:rPr lang="en-US" sz="2400" dirty="0" smtClean="0">
                <a:latin typeface="Verdana"/>
              </a:rPr>
              <a:t>Modeling of skill in different contexts at different times throughout the year</a:t>
            </a:r>
          </a:p>
          <a:p>
            <a:pPr marL="342900" indent="-342900">
              <a:buFont typeface="Arial"/>
              <a:buChar char="•"/>
            </a:pPr>
            <a:r>
              <a:rPr lang="en-US" sz="2400" dirty="0" smtClean="0">
                <a:latin typeface="Verdana"/>
              </a:rPr>
              <a:t>Assessment of skill by students and teacher</a:t>
            </a:r>
          </a:p>
          <a:p>
            <a:pPr marL="342900" indent="-342900">
              <a:buFont typeface="Arial"/>
              <a:buChar char="•"/>
            </a:pPr>
            <a:endParaRPr lang="en-US" sz="2400" dirty="0" smtClean="0">
              <a:latin typeface="Verdana"/>
            </a:endParaRPr>
          </a:p>
        </p:txBody>
      </p:sp>
      <p:sp>
        <p:nvSpPr>
          <p:cNvPr id="5"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260207412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and Personalized Learning</a:t>
            </a:r>
            <a:endParaRPr lang="en-US" dirty="0"/>
          </a:p>
        </p:txBody>
      </p:sp>
      <p:sp>
        <p:nvSpPr>
          <p:cNvPr id="4" name="Rectangle 3"/>
          <p:cNvSpPr/>
          <p:nvPr/>
        </p:nvSpPr>
        <p:spPr>
          <a:xfrm>
            <a:off x="564427" y="2013269"/>
            <a:ext cx="8137146" cy="4893647"/>
          </a:xfrm>
          <a:prstGeom prst="rect">
            <a:avLst/>
          </a:prstGeom>
        </p:spPr>
        <p:txBody>
          <a:bodyPr wrap="square">
            <a:spAutoFit/>
          </a:bodyPr>
          <a:lstStyle/>
          <a:p>
            <a:r>
              <a:rPr lang="en-US" sz="2400" dirty="0">
                <a:latin typeface="Verdana"/>
              </a:rPr>
              <a:t>Educators want to know which curriculum works, which instructional techniques are most effective, and which lessons get through to </a:t>
            </a:r>
            <a:r>
              <a:rPr lang="en-US" sz="2400" dirty="0" smtClean="0">
                <a:latin typeface="Verdana"/>
              </a:rPr>
              <a:t>students…. Personalized </a:t>
            </a:r>
            <a:r>
              <a:rPr lang="en-US" sz="2400" dirty="0">
                <a:latin typeface="Verdana"/>
              </a:rPr>
              <a:t>learning allows for testing that boasts richer and more relevant questions, more efficient scoring capabilities, improved test security, greater equity via electronic accommodations, results that let students know whether they are on track, and </a:t>
            </a:r>
            <a:r>
              <a:rPr lang="en-US" sz="2400" dirty="0" smtClean="0">
                <a:latin typeface="Verdana"/>
              </a:rPr>
              <a:t>opportunities </a:t>
            </a:r>
            <a:r>
              <a:rPr lang="en-US" sz="2400" dirty="0">
                <a:latin typeface="Verdana"/>
              </a:rPr>
              <a:t>to personalize instruction, based on detailed, timely feedback (Bailey, Schneider, &amp; Vander Ark, </a:t>
            </a:r>
            <a:r>
              <a:rPr lang="en-US" sz="2400" dirty="0" smtClean="0">
                <a:latin typeface="Verdana"/>
              </a:rPr>
              <a:t>2012; </a:t>
            </a:r>
            <a:r>
              <a:rPr lang="en-US" sz="2400" i="1" dirty="0" smtClean="0">
                <a:latin typeface="Verdana"/>
              </a:rPr>
              <a:t>Personalized Learning, </a:t>
            </a:r>
            <a:r>
              <a:rPr lang="en-US" sz="2400" dirty="0" smtClean="0">
                <a:latin typeface="Verdana"/>
              </a:rPr>
              <a:t>pp. 73-74)</a:t>
            </a:r>
            <a:r>
              <a:rPr lang="en-US" sz="2400" dirty="0">
                <a:latin typeface="Verdana"/>
              </a:rPr>
              <a:t>. </a:t>
            </a:r>
          </a:p>
          <a:p>
            <a:endParaRPr lang="en-US" sz="2400" dirty="0">
              <a:latin typeface="Verdana"/>
            </a:endParaRPr>
          </a:p>
        </p:txBody>
      </p:sp>
      <p:sp>
        <p:nvSpPr>
          <p:cNvPr id="5"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70120217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and Personalized Learning: Standardized Assessment</a:t>
            </a:r>
            <a:endParaRPr lang="en-US" dirty="0"/>
          </a:p>
        </p:txBody>
      </p:sp>
      <p:sp>
        <p:nvSpPr>
          <p:cNvPr id="4" name="Rectangle 3"/>
          <p:cNvSpPr/>
          <p:nvPr/>
        </p:nvSpPr>
        <p:spPr>
          <a:xfrm>
            <a:off x="564427" y="2183369"/>
            <a:ext cx="8137146" cy="3416320"/>
          </a:xfrm>
          <a:prstGeom prst="rect">
            <a:avLst/>
          </a:prstGeom>
        </p:spPr>
        <p:txBody>
          <a:bodyPr wrap="square">
            <a:spAutoFit/>
          </a:bodyPr>
          <a:lstStyle/>
          <a:p>
            <a:r>
              <a:rPr lang="en-US" sz="2400" dirty="0" smtClean="0">
                <a:latin typeface="Verdana"/>
              </a:rPr>
              <a:t>“Standardized </a:t>
            </a:r>
            <a:r>
              <a:rPr lang="en-US" sz="2400" dirty="0">
                <a:latin typeface="Verdana"/>
              </a:rPr>
              <a:t>testing is only a measure of a point in time in a specific category of material on a test—not an accurate measure of students’ actual achievement or level of knowledge gained. A more personalized, differentiated approach to assessing students’ performances provides a holistic assessment of students’ full cognitive achievements and </a:t>
            </a:r>
            <a:r>
              <a:rPr lang="en-US" sz="2400" dirty="0" smtClean="0">
                <a:latin typeface="Verdana"/>
              </a:rPr>
              <a:t>abilities” </a:t>
            </a:r>
            <a:r>
              <a:rPr lang="en-US" sz="2400" dirty="0">
                <a:latin typeface="Verdana"/>
              </a:rPr>
              <a:t>(Alberta Education, </a:t>
            </a:r>
            <a:r>
              <a:rPr lang="en-US" sz="2400" dirty="0" smtClean="0">
                <a:latin typeface="Verdana"/>
              </a:rPr>
              <a:t>2012; </a:t>
            </a:r>
            <a:r>
              <a:rPr lang="en-US" sz="2400" i="1" dirty="0" smtClean="0">
                <a:latin typeface="Verdana"/>
              </a:rPr>
              <a:t>Personalized Learning, </a:t>
            </a:r>
            <a:r>
              <a:rPr lang="en-US" sz="2400" dirty="0" smtClean="0">
                <a:latin typeface="Verdana"/>
              </a:rPr>
              <a:t>p. 73)</a:t>
            </a:r>
            <a:r>
              <a:rPr lang="en-US" sz="2400" dirty="0">
                <a:latin typeface="Verdana"/>
              </a:rPr>
              <a:t>. </a:t>
            </a:r>
          </a:p>
        </p:txBody>
      </p:sp>
      <p:sp>
        <p:nvSpPr>
          <p:cNvPr id="5"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308189890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and Personalized Learning: Formative Assessment</a:t>
            </a:r>
            <a:endParaRPr lang="en-US" dirty="0"/>
          </a:p>
        </p:txBody>
      </p:sp>
      <p:sp>
        <p:nvSpPr>
          <p:cNvPr id="4" name="Rectangle 3"/>
          <p:cNvSpPr/>
          <p:nvPr/>
        </p:nvSpPr>
        <p:spPr>
          <a:xfrm>
            <a:off x="564427" y="2183369"/>
            <a:ext cx="8137146" cy="1938992"/>
          </a:xfrm>
          <a:prstGeom prst="rect">
            <a:avLst/>
          </a:prstGeom>
        </p:spPr>
        <p:txBody>
          <a:bodyPr wrap="square">
            <a:spAutoFit/>
          </a:bodyPr>
          <a:lstStyle/>
          <a:p>
            <a:r>
              <a:rPr lang="en-US" sz="2400" dirty="0" smtClean="0">
                <a:latin typeface="Verdana"/>
              </a:rPr>
              <a:t>“’There </a:t>
            </a:r>
            <a:r>
              <a:rPr lang="en-US" sz="2400" dirty="0">
                <a:latin typeface="Verdana"/>
              </a:rPr>
              <a:t>is a body of firm evidence that formative assessment is an essential component of classroom work and that its </a:t>
            </a:r>
            <a:r>
              <a:rPr lang="en-US" sz="2400" dirty="0" smtClean="0">
                <a:latin typeface="Verdana"/>
              </a:rPr>
              <a:t>development </a:t>
            </a:r>
            <a:r>
              <a:rPr lang="en-US" sz="2400" dirty="0">
                <a:latin typeface="Verdana"/>
              </a:rPr>
              <a:t>can raise standards of </a:t>
            </a:r>
            <a:r>
              <a:rPr lang="en-US" sz="2400" dirty="0" smtClean="0">
                <a:latin typeface="Verdana"/>
              </a:rPr>
              <a:t>achievement’” (Black &amp; </a:t>
            </a:r>
            <a:r>
              <a:rPr lang="en-US" sz="2400" dirty="0" err="1" smtClean="0">
                <a:latin typeface="Verdana"/>
              </a:rPr>
              <a:t>Wiliam</a:t>
            </a:r>
            <a:r>
              <a:rPr lang="en-US" sz="2400" dirty="0" smtClean="0">
                <a:latin typeface="Verdana"/>
              </a:rPr>
              <a:t>, 1998; </a:t>
            </a:r>
            <a:r>
              <a:rPr lang="en-US" sz="2400" i="1" dirty="0" smtClean="0">
                <a:latin typeface="Verdana"/>
              </a:rPr>
              <a:t>Personalized Learning, </a:t>
            </a:r>
            <a:r>
              <a:rPr lang="en-US" sz="2400" dirty="0" smtClean="0">
                <a:latin typeface="Verdana"/>
              </a:rPr>
              <a:t>p. 75). </a:t>
            </a:r>
            <a:endParaRPr lang="en-US" sz="2400" dirty="0">
              <a:latin typeface="Verdana"/>
            </a:endParaRPr>
          </a:p>
        </p:txBody>
      </p:sp>
      <p:sp>
        <p:nvSpPr>
          <p:cNvPr id="5"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279273234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9440" y="2570480"/>
            <a:ext cx="8153400" cy="685800"/>
          </a:xfrm>
        </p:spPr>
        <p:txBody>
          <a:bodyPr/>
          <a:lstStyle/>
          <a:p>
            <a:r>
              <a:rPr lang="en-US" sz="2600" dirty="0" smtClean="0"/>
              <a:t/>
            </a:r>
            <a:br>
              <a:rPr lang="en-US" sz="2600" dirty="0" smtClean="0"/>
            </a:br>
            <a:r>
              <a:rPr lang="en-US" sz="2800" dirty="0" smtClean="0"/>
              <a:t>	</a:t>
            </a:r>
            <a:br>
              <a:rPr lang="en-US" sz="2800" dirty="0" smtClean="0"/>
            </a:br>
            <a:r>
              <a:rPr lang="en-US" sz="2000" b="1" i="1" dirty="0" smtClean="0">
                <a:solidFill>
                  <a:srgbClr val="000000"/>
                </a:solidFill>
              </a:rPr>
              <a:t>	</a:t>
            </a:r>
            <a:br>
              <a:rPr lang="en-US" sz="2000" b="1" i="1" dirty="0" smtClean="0">
                <a:solidFill>
                  <a:srgbClr val="000000"/>
                </a:solidFill>
              </a:rPr>
            </a:br>
            <a:r>
              <a:rPr lang="en-US" sz="2000" b="1" i="1" dirty="0">
                <a:solidFill>
                  <a:srgbClr val="000000"/>
                </a:solidFill>
              </a:rPr>
              <a:t>	</a:t>
            </a:r>
            <a:endParaRPr lang="en-US" sz="1600" i="1" dirty="0">
              <a:solidFill>
                <a:srgbClr val="000000"/>
              </a:solidFill>
            </a:endParaRPr>
          </a:p>
        </p:txBody>
      </p:sp>
      <p:sp>
        <p:nvSpPr>
          <p:cNvPr id="2" name="Rectangle 1"/>
          <p:cNvSpPr/>
          <p:nvPr/>
        </p:nvSpPr>
        <p:spPr>
          <a:xfrm>
            <a:off x="680720" y="1778952"/>
            <a:ext cx="7477760" cy="1754327"/>
          </a:xfrm>
          <a:prstGeom prst="rect">
            <a:avLst/>
          </a:prstGeom>
        </p:spPr>
        <p:txBody>
          <a:bodyPr wrap="square">
            <a:spAutoFit/>
          </a:bodyPr>
          <a:lstStyle/>
          <a:p>
            <a:r>
              <a:rPr lang="en-US" dirty="0" smtClean="0">
                <a:latin typeface="Verdana"/>
                <a:cs typeface="Verdana"/>
              </a:rPr>
              <a:t>“The </a:t>
            </a:r>
            <a:r>
              <a:rPr lang="en-US" dirty="0">
                <a:latin typeface="Verdana"/>
                <a:cs typeface="Verdana"/>
              </a:rPr>
              <a:t>infiltration of a sweeping range of different technologies into our everyday lives has created an expectation that all interactions should be highly personalized to meet our individualistic needs. The evidence of these expectations is commonplace now and for many, no longer is it a </a:t>
            </a:r>
            <a:r>
              <a:rPr lang="en-US" dirty="0" smtClean="0">
                <a:latin typeface="Verdana"/>
                <a:cs typeface="Verdana"/>
              </a:rPr>
              <a:t>‘wonder </a:t>
            </a:r>
            <a:r>
              <a:rPr lang="en-US" dirty="0">
                <a:latin typeface="Verdana"/>
                <a:cs typeface="Verdana"/>
              </a:rPr>
              <a:t>of </a:t>
            </a:r>
            <a:r>
              <a:rPr lang="en-US" dirty="0" smtClean="0">
                <a:latin typeface="Verdana"/>
                <a:cs typeface="Verdana"/>
              </a:rPr>
              <a:t>technology’ surprise” (p. 1).</a:t>
            </a:r>
            <a:endParaRPr lang="en-US" dirty="0">
              <a:latin typeface="Verdana"/>
              <a:cs typeface="Verdana"/>
            </a:endParaRPr>
          </a:p>
        </p:txBody>
      </p:sp>
      <p:sp>
        <p:nvSpPr>
          <p:cNvPr id="3" name="Rectangle 2"/>
          <p:cNvSpPr/>
          <p:nvPr/>
        </p:nvSpPr>
        <p:spPr>
          <a:xfrm>
            <a:off x="708660" y="3565322"/>
            <a:ext cx="7335520" cy="646331"/>
          </a:xfrm>
          <a:prstGeom prst="rect">
            <a:avLst/>
          </a:prstGeom>
        </p:spPr>
        <p:txBody>
          <a:bodyPr wrap="square">
            <a:spAutoFit/>
          </a:bodyPr>
          <a:lstStyle/>
          <a:p>
            <a:r>
              <a:rPr lang="en-US" sz="1200" dirty="0">
                <a:latin typeface="Verdana"/>
                <a:cs typeface="Verdana"/>
              </a:rPr>
              <a:t>Project Tomorrow, &amp; Blackboard Inc. (2012b). </a:t>
            </a:r>
            <a:r>
              <a:rPr lang="en-US" sz="1200" i="1" dirty="0">
                <a:latin typeface="Verdana"/>
                <a:cs typeface="Verdana"/>
              </a:rPr>
              <a:t>Mapping a personalized learning journey: K–12 students and parents connect the dots with digital learning</a:t>
            </a:r>
            <a:r>
              <a:rPr lang="en-US" sz="1200" dirty="0">
                <a:latin typeface="Verdana"/>
                <a:cs typeface="Verdana"/>
              </a:rPr>
              <a:t>. Speak up 2011 national findings K–12 students &amp; parents. Irvine, CA: Project Tomorrow. </a:t>
            </a:r>
          </a:p>
        </p:txBody>
      </p:sp>
      <p:sp>
        <p:nvSpPr>
          <p:cNvPr id="5"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3543542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 Purposes</a:t>
            </a:r>
            <a:endParaRPr lang="en-US" dirty="0"/>
          </a:p>
        </p:txBody>
      </p:sp>
      <p:sp>
        <p:nvSpPr>
          <p:cNvPr id="4" name="Rectangle 3"/>
          <p:cNvSpPr/>
          <p:nvPr/>
        </p:nvSpPr>
        <p:spPr>
          <a:xfrm>
            <a:off x="564427" y="2001929"/>
            <a:ext cx="8137146" cy="1569660"/>
          </a:xfrm>
          <a:prstGeom prst="rect">
            <a:avLst/>
          </a:prstGeom>
        </p:spPr>
        <p:txBody>
          <a:bodyPr wrap="square">
            <a:spAutoFit/>
          </a:bodyPr>
          <a:lstStyle/>
          <a:p>
            <a:pPr marL="342900" indent="-342900">
              <a:buFont typeface="Arial"/>
              <a:buChar char="•"/>
            </a:pPr>
            <a:r>
              <a:rPr lang="en-US" sz="2400" dirty="0" smtClean="0">
                <a:latin typeface="Verdana"/>
              </a:rPr>
              <a:t>Gauging student needs</a:t>
            </a:r>
          </a:p>
          <a:p>
            <a:pPr marL="342900" indent="-342900">
              <a:buFont typeface="Arial"/>
              <a:buChar char="•"/>
            </a:pPr>
            <a:r>
              <a:rPr lang="en-US" sz="2400" dirty="0" smtClean="0">
                <a:latin typeface="Verdana"/>
              </a:rPr>
              <a:t>Developing 21</a:t>
            </a:r>
            <a:r>
              <a:rPr lang="en-US" sz="2400" baseline="30000" dirty="0" smtClean="0">
                <a:latin typeface="Verdana"/>
              </a:rPr>
              <a:t>st</a:t>
            </a:r>
            <a:r>
              <a:rPr lang="en-US" sz="2400" dirty="0" smtClean="0">
                <a:latin typeface="Verdana"/>
              </a:rPr>
              <a:t> Century Skills</a:t>
            </a:r>
          </a:p>
          <a:p>
            <a:pPr marL="342900" indent="-342900">
              <a:buFont typeface="Arial"/>
              <a:buChar char="•"/>
            </a:pPr>
            <a:r>
              <a:rPr lang="en-US" sz="2400" dirty="0" smtClean="0">
                <a:latin typeface="Verdana"/>
              </a:rPr>
              <a:t>Monitoring student progress</a:t>
            </a:r>
          </a:p>
          <a:p>
            <a:pPr marL="342900" indent="-342900">
              <a:buFont typeface="Arial"/>
              <a:buChar char="•"/>
            </a:pPr>
            <a:r>
              <a:rPr lang="en-US" sz="2400" dirty="0" smtClean="0">
                <a:latin typeface="Verdana"/>
              </a:rPr>
              <a:t>Checking for understanding</a:t>
            </a:r>
            <a:endParaRPr lang="en-US" sz="2400" dirty="0">
              <a:latin typeface="Verdana"/>
            </a:endParaRPr>
          </a:p>
        </p:txBody>
      </p:sp>
      <p:pic>
        <p:nvPicPr>
          <p:cNvPr id="5" name="Picture 4" descr="ast-175.jpg"/>
          <p:cNvPicPr>
            <a:picLocks noChangeAspect="1"/>
          </p:cNvPicPr>
          <p:nvPr/>
        </p:nvPicPr>
        <p:blipFill rotWithShape="1">
          <a:blip r:embed="rId3">
            <a:extLst>
              <a:ext uri="{28A0092B-C50C-407E-A947-70E740481C1C}">
                <a14:useLocalDpi xmlns:a14="http://schemas.microsoft.com/office/drawing/2010/main" val="0"/>
              </a:ext>
            </a:extLst>
          </a:blip>
          <a:srcRect l="-1551" t="31971" r="1551" b="17188"/>
          <a:stretch/>
        </p:blipFill>
        <p:spPr>
          <a:xfrm>
            <a:off x="1165428" y="3741031"/>
            <a:ext cx="6825176" cy="1925933"/>
          </a:xfrm>
          <a:prstGeom prst="rect">
            <a:avLst/>
          </a:prstGeom>
        </p:spPr>
      </p:pic>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4"/>
              </a:rPr>
              <a:t>www.k12blueprint.com</a:t>
            </a:r>
          </a:p>
        </p:txBody>
      </p:sp>
    </p:spTree>
    <p:extLst>
      <p:ext uri="{BB962C8B-B14F-4D97-AF65-F5344CB8AC3E}">
        <p14:creationId xmlns:p14="http://schemas.microsoft.com/office/powerpoint/2010/main" val="175018091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6" name="Picture 5" descr="shutterstock_9450896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682" y="2093132"/>
            <a:ext cx="4450342" cy="2968378"/>
          </a:xfrm>
          <a:prstGeom prst="rect">
            <a:avLst/>
          </a:prstGeom>
        </p:spPr>
      </p:pic>
      <p:sp>
        <p:nvSpPr>
          <p:cNvPr id="2" name="Title 1"/>
          <p:cNvSpPr>
            <a:spLocks noGrp="1"/>
          </p:cNvSpPr>
          <p:nvPr>
            <p:ph type="title"/>
          </p:nvPr>
        </p:nvSpPr>
        <p:spPr/>
        <p:txBody>
          <a:bodyPr/>
          <a:lstStyle/>
          <a:p>
            <a:r>
              <a:rPr lang="en-US" dirty="0" smtClean="0"/>
              <a:t>Formative Assessment: Strategies</a:t>
            </a:r>
            <a:endParaRPr lang="en-US" dirty="0"/>
          </a:p>
        </p:txBody>
      </p:sp>
      <p:sp>
        <p:nvSpPr>
          <p:cNvPr id="4" name="Rectangle 3"/>
          <p:cNvSpPr/>
          <p:nvPr/>
        </p:nvSpPr>
        <p:spPr>
          <a:xfrm>
            <a:off x="564427" y="1924851"/>
            <a:ext cx="8137146" cy="3416320"/>
          </a:xfrm>
          <a:prstGeom prst="rect">
            <a:avLst/>
          </a:prstGeom>
        </p:spPr>
        <p:txBody>
          <a:bodyPr wrap="square">
            <a:spAutoFit/>
          </a:bodyPr>
          <a:lstStyle/>
          <a:p>
            <a:pPr marL="342900" indent="-342900">
              <a:buFont typeface="Arial"/>
              <a:buChar char="•"/>
            </a:pPr>
            <a:r>
              <a:rPr lang="en-US" sz="2400" dirty="0" smtClean="0">
                <a:latin typeface="Verdana"/>
              </a:rPr>
              <a:t>Self- and peer assessment</a:t>
            </a:r>
          </a:p>
          <a:p>
            <a:pPr marL="342900" indent="-342900">
              <a:buFont typeface="Arial"/>
              <a:buChar char="•"/>
            </a:pPr>
            <a:r>
              <a:rPr lang="en-US" sz="2400" dirty="0" smtClean="0">
                <a:latin typeface="Verdana"/>
              </a:rPr>
              <a:t>Rubrics</a:t>
            </a:r>
          </a:p>
          <a:p>
            <a:pPr marL="342900" indent="-342900">
              <a:buFont typeface="Arial"/>
              <a:buChar char="•"/>
            </a:pPr>
            <a:r>
              <a:rPr lang="en-US" sz="2400" dirty="0" smtClean="0">
                <a:latin typeface="Verdana"/>
              </a:rPr>
              <a:t>Checklists</a:t>
            </a:r>
          </a:p>
          <a:p>
            <a:pPr marL="342900" indent="-342900">
              <a:buFont typeface="Arial"/>
              <a:buChar char="•"/>
            </a:pPr>
            <a:r>
              <a:rPr lang="en-US" sz="2400" dirty="0" smtClean="0">
                <a:latin typeface="Verdana"/>
              </a:rPr>
              <a:t>Project plans</a:t>
            </a:r>
          </a:p>
          <a:p>
            <a:pPr marL="342900" indent="-342900">
              <a:buFont typeface="Arial"/>
              <a:buChar char="•"/>
            </a:pPr>
            <a:r>
              <a:rPr lang="en-US" sz="2400" dirty="0" smtClean="0">
                <a:latin typeface="Verdana"/>
              </a:rPr>
              <a:t>Observation</a:t>
            </a:r>
          </a:p>
          <a:p>
            <a:pPr marL="342900" indent="-342900">
              <a:buFont typeface="Arial"/>
              <a:buChar char="•"/>
            </a:pPr>
            <a:r>
              <a:rPr lang="en-US" sz="2400" dirty="0" smtClean="0">
                <a:latin typeface="Verdana"/>
              </a:rPr>
              <a:t>Conferences</a:t>
            </a:r>
          </a:p>
          <a:p>
            <a:pPr marL="342900" indent="-342900">
              <a:buFont typeface="Arial"/>
              <a:buChar char="•"/>
            </a:pPr>
            <a:r>
              <a:rPr lang="en-US" sz="2400" dirty="0" smtClean="0">
                <a:latin typeface="Verdana"/>
              </a:rPr>
              <a:t>Informal questioning</a:t>
            </a:r>
          </a:p>
          <a:p>
            <a:pPr marL="342900" indent="-342900">
              <a:buFont typeface="Arial"/>
              <a:buChar char="•"/>
            </a:pPr>
            <a:r>
              <a:rPr lang="en-US" sz="2400" dirty="0" smtClean="0">
                <a:latin typeface="Verdana"/>
              </a:rPr>
              <a:t>Quizzes and surveys</a:t>
            </a:r>
          </a:p>
          <a:p>
            <a:pPr marL="342900" indent="-342900">
              <a:buFont typeface="Arial"/>
              <a:buChar char="•"/>
            </a:pPr>
            <a:r>
              <a:rPr lang="en-US" sz="2400" dirty="0" smtClean="0">
                <a:latin typeface="Verdana"/>
              </a:rPr>
              <a:t>Portfolios</a:t>
            </a:r>
            <a:endParaRPr lang="en-US" sz="2400" dirty="0">
              <a:latin typeface="Verdana"/>
            </a:endParaRPr>
          </a:p>
        </p:txBody>
      </p:sp>
      <p:sp>
        <p:nvSpPr>
          <p:cNvPr id="7"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8"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4"/>
              </a:rPr>
              <a:t>www.k12blueprint.com</a:t>
            </a:r>
          </a:p>
        </p:txBody>
      </p:sp>
    </p:spTree>
    <p:extLst>
      <p:ext uri="{BB962C8B-B14F-4D97-AF65-F5344CB8AC3E}">
        <p14:creationId xmlns:p14="http://schemas.microsoft.com/office/powerpoint/2010/main" val="181614085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4" name="Rectangle 3"/>
          <p:cNvSpPr/>
          <p:nvPr/>
        </p:nvSpPr>
        <p:spPr>
          <a:xfrm>
            <a:off x="612340" y="1996259"/>
            <a:ext cx="8053955" cy="4247317"/>
          </a:xfrm>
          <a:prstGeom prst="rect">
            <a:avLst/>
          </a:prstGeom>
        </p:spPr>
        <p:txBody>
          <a:bodyPr wrap="square">
            <a:spAutoFit/>
          </a:bodyPr>
          <a:lstStyle/>
          <a:p>
            <a:r>
              <a:rPr lang="en-US" b="1" dirty="0" smtClean="0">
                <a:latin typeface="Verdana"/>
              </a:rPr>
              <a:t>Turning Points in History</a:t>
            </a:r>
            <a:endParaRPr lang="en-US" dirty="0" smtClean="0">
              <a:latin typeface="Verdana"/>
            </a:endParaRPr>
          </a:p>
          <a:p>
            <a:r>
              <a:rPr lang="en-US" dirty="0" smtClean="0">
                <a:latin typeface="Verdana"/>
              </a:rPr>
              <a:t>In a world history class student groups select the three most important turning points in European history from 1500 to 1939. They use historical research and reasoning to form their arguments and participate in a mock debate defending their choices.</a:t>
            </a:r>
          </a:p>
          <a:p>
            <a:endParaRPr lang="en-US" dirty="0" smtClean="0">
              <a:latin typeface="Verdana"/>
            </a:endParaRPr>
          </a:p>
          <a:p>
            <a:r>
              <a:rPr lang="en-US" b="1" dirty="0" smtClean="0">
                <a:latin typeface="Verdana"/>
              </a:rPr>
              <a:t>Assessment</a:t>
            </a:r>
            <a:endParaRPr lang="en-US" dirty="0" smtClean="0">
              <a:latin typeface="Verdana"/>
            </a:endParaRPr>
          </a:p>
          <a:p>
            <a:pPr marL="285750" indent="-285750">
              <a:buFont typeface="Arial"/>
              <a:buChar char="•"/>
            </a:pPr>
            <a:r>
              <a:rPr lang="en-US" dirty="0" smtClean="0">
                <a:latin typeface="Verdana"/>
              </a:rPr>
              <a:t>The teacher questions students formally and informally throughout the unit to determine their understanding of content.</a:t>
            </a:r>
          </a:p>
          <a:p>
            <a:pPr marL="285750" indent="-285750">
              <a:buFont typeface="Arial"/>
              <a:buChar char="•"/>
            </a:pPr>
            <a:r>
              <a:rPr lang="en-US" dirty="0" smtClean="0">
                <a:latin typeface="Verdana"/>
              </a:rPr>
              <a:t>Students use an argumentation rubric to self- and peer assess their reasoning.</a:t>
            </a:r>
          </a:p>
          <a:p>
            <a:pPr marL="285750" indent="-285750">
              <a:buFont typeface="Arial"/>
              <a:buChar char="•"/>
            </a:pPr>
            <a:r>
              <a:rPr lang="en-US" dirty="0" smtClean="0">
                <a:latin typeface="Verdana"/>
              </a:rPr>
              <a:t>The teacher assesses information literacy, collaboration, and critical thinking through observation throughout the project.</a:t>
            </a:r>
          </a:p>
          <a:p>
            <a:pPr marL="285750" indent="-285750">
              <a:buFont typeface="Arial"/>
              <a:buChar char="•"/>
            </a:pPr>
            <a:r>
              <a:rPr lang="en-US" dirty="0" smtClean="0">
                <a:latin typeface="Verdana"/>
              </a:rPr>
              <a:t>Students reflect on their learning and take a final unit essay exam.</a:t>
            </a:r>
            <a:endParaRPr lang="en-US" dirty="0">
              <a:latin typeface="Verdana"/>
            </a:endParaRPr>
          </a:p>
        </p:txBody>
      </p:sp>
      <p:sp>
        <p:nvSpPr>
          <p:cNvPr id="2" name="Title 1"/>
          <p:cNvSpPr>
            <a:spLocks noGrp="1"/>
          </p:cNvSpPr>
          <p:nvPr>
            <p:ph type="title"/>
          </p:nvPr>
        </p:nvSpPr>
        <p:spPr>
          <a:xfrm>
            <a:off x="699584" y="986085"/>
            <a:ext cx="7744834" cy="1292662"/>
          </a:xfrm>
        </p:spPr>
        <p:txBody>
          <a:bodyPr/>
          <a:lstStyle/>
          <a:p>
            <a:r>
              <a:rPr lang="en-US" sz="2800" dirty="0"/>
              <a:t>In the Classroom: Assessment in a Personalized Learning Environment</a:t>
            </a:r>
            <a:br>
              <a:rPr lang="en-US" sz="2800" dirty="0"/>
            </a:br>
            <a:endParaRPr lang="en-US" sz="2800" dirty="0"/>
          </a:p>
        </p:txBody>
      </p:sp>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325384203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7"/>
          <p:cNvSpPr txBox="1">
            <a:spLocks/>
          </p:cNvSpPr>
          <p:nvPr/>
        </p:nvSpPr>
        <p:spPr>
          <a:xfrm>
            <a:off x="282214" y="2339868"/>
            <a:ext cx="8642778" cy="3421650"/>
          </a:xfrm>
          <a:prstGeom prst="rect">
            <a:avLst/>
          </a:prstGeom>
          <a:noFill/>
          <a:ln>
            <a:noFill/>
          </a:ln>
        </p:spPr>
        <p:txBody>
          <a:bodyPr lIns="91425" tIns="45700" rIns="91425" bIns="45700" anchor="ctr" anchorCtr="0">
            <a:noAutofit/>
          </a:bodyPr>
          <a:lstStyle>
            <a:lvl1pPr algn="l" rtl="0" eaLnBrk="1" fontAlgn="base" hangingPunct="1">
              <a:spcBef>
                <a:spcPct val="0"/>
              </a:spcBef>
              <a:spcAft>
                <a:spcPct val="0"/>
              </a:spcAft>
              <a:defRPr sz="3600" b="0" i="0">
                <a:solidFill>
                  <a:schemeClr val="tx1">
                    <a:lumMod val="50000"/>
                    <a:lumOff val="50000"/>
                  </a:schemeClr>
                </a:solidFill>
                <a:latin typeface="Helvetica Light"/>
                <a:ea typeface="+mj-ea"/>
                <a:cs typeface="Helvetica Light"/>
              </a:defRPr>
            </a:lvl1pPr>
            <a:lvl2pPr algn="ctr" rtl="0" eaLnBrk="1" fontAlgn="base" hangingPunct="1">
              <a:spcBef>
                <a:spcPct val="0"/>
              </a:spcBef>
              <a:spcAft>
                <a:spcPct val="0"/>
              </a:spcAft>
              <a:defRPr sz="4400">
                <a:solidFill>
                  <a:schemeClr val="tx2"/>
                </a:solidFill>
                <a:latin typeface="Zurich BT" charset="0"/>
                <a:ea typeface="ＭＳ Ｐゴシック" charset="0"/>
              </a:defRPr>
            </a:lvl2pPr>
            <a:lvl3pPr algn="ctr" rtl="0" eaLnBrk="1" fontAlgn="base" hangingPunct="1">
              <a:spcBef>
                <a:spcPct val="0"/>
              </a:spcBef>
              <a:spcAft>
                <a:spcPct val="0"/>
              </a:spcAft>
              <a:defRPr sz="4400">
                <a:solidFill>
                  <a:schemeClr val="tx2"/>
                </a:solidFill>
                <a:latin typeface="Zurich BT" charset="0"/>
                <a:ea typeface="ＭＳ Ｐゴシック" charset="0"/>
              </a:defRPr>
            </a:lvl3pPr>
            <a:lvl4pPr algn="ctr" rtl="0" eaLnBrk="1" fontAlgn="base" hangingPunct="1">
              <a:spcBef>
                <a:spcPct val="0"/>
              </a:spcBef>
              <a:spcAft>
                <a:spcPct val="0"/>
              </a:spcAft>
              <a:defRPr sz="4400">
                <a:solidFill>
                  <a:schemeClr val="tx2"/>
                </a:solidFill>
                <a:latin typeface="Zurich BT" charset="0"/>
                <a:ea typeface="ＭＳ Ｐゴシック" charset="0"/>
              </a:defRPr>
            </a:lvl4pPr>
            <a:lvl5pPr algn="ctr" rtl="0" eaLnBrk="1" fontAlgn="base" hangingPunct="1">
              <a:spcBef>
                <a:spcPct val="0"/>
              </a:spcBef>
              <a:spcAft>
                <a:spcPct val="0"/>
              </a:spcAft>
              <a:defRPr sz="4400">
                <a:solidFill>
                  <a:schemeClr val="tx2"/>
                </a:solidFill>
                <a:latin typeface="Zurich BT" charset="0"/>
                <a:ea typeface="ＭＳ Ｐゴシック" charset="0"/>
              </a:defRPr>
            </a:lvl5pPr>
            <a:lvl6pPr marL="457200" algn="ctr" rtl="0" eaLnBrk="1" fontAlgn="base" hangingPunct="1">
              <a:spcBef>
                <a:spcPct val="0"/>
              </a:spcBef>
              <a:spcAft>
                <a:spcPct val="0"/>
              </a:spcAft>
              <a:defRPr sz="4400">
                <a:solidFill>
                  <a:schemeClr val="tx2"/>
                </a:solidFill>
                <a:latin typeface="Zurich BT" charset="0"/>
                <a:ea typeface="ＭＳ Ｐゴシック" charset="0"/>
              </a:defRPr>
            </a:lvl6pPr>
            <a:lvl7pPr marL="914400" algn="ctr" rtl="0" eaLnBrk="1" fontAlgn="base" hangingPunct="1">
              <a:spcBef>
                <a:spcPct val="0"/>
              </a:spcBef>
              <a:spcAft>
                <a:spcPct val="0"/>
              </a:spcAft>
              <a:defRPr sz="4400">
                <a:solidFill>
                  <a:schemeClr val="tx2"/>
                </a:solidFill>
                <a:latin typeface="Zurich BT" charset="0"/>
                <a:ea typeface="ＭＳ Ｐゴシック" charset="0"/>
              </a:defRPr>
            </a:lvl7pPr>
            <a:lvl8pPr marL="1371600" algn="ctr" rtl="0" eaLnBrk="1" fontAlgn="base" hangingPunct="1">
              <a:spcBef>
                <a:spcPct val="0"/>
              </a:spcBef>
              <a:spcAft>
                <a:spcPct val="0"/>
              </a:spcAft>
              <a:defRPr sz="4400">
                <a:solidFill>
                  <a:schemeClr val="tx2"/>
                </a:solidFill>
                <a:latin typeface="Zurich BT" charset="0"/>
                <a:ea typeface="ＭＳ Ｐゴシック" charset="0"/>
              </a:defRPr>
            </a:lvl8pPr>
            <a:lvl9pPr marL="1828800" algn="ctr" rtl="0" eaLnBrk="1" fontAlgn="base" hangingPunct="1">
              <a:spcBef>
                <a:spcPct val="0"/>
              </a:spcBef>
              <a:spcAft>
                <a:spcPct val="0"/>
              </a:spcAft>
              <a:defRPr sz="4400">
                <a:solidFill>
                  <a:schemeClr val="tx2"/>
                </a:solidFill>
                <a:latin typeface="Zurich BT" charset="0"/>
                <a:ea typeface="ＭＳ Ｐゴシック" charset="0"/>
              </a:defRPr>
            </a:lvl9pPr>
          </a:lstStyle>
          <a:p>
            <a:pPr marL="798512" indent="-11112">
              <a:spcBef>
                <a:spcPts val="0"/>
              </a:spcBef>
              <a:spcAft>
                <a:spcPts val="0"/>
              </a:spcAft>
              <a:buSzPct val="25000"/>
            </a:pPr>
            <a:r>
              <a:rPr lang="en-US" sz="4600" b="1" dirty="0" smtClean="0">
                <a:solidFill>
                  <a:srgbClr val="443947"/>
                </a:solidFill>
                <a:latin typeface="Open Sans"/>
                <a:ea typeface="Open Sans"/>
                <a:cs typeface="Open Sans"/>
                <a:sym typeface="Open Sans"/>
              </a:rPr>
              <a:t>IV. Your Turn: </a:t>
            </a:r>
            <a:r>
              <a:rPr lang="en-US" sz="4600" b="1" dirty="0" smtClean="0">
                <a:solidFill>
                  <a:srgbClr val="443947"/>
                </a:solidFill>
                <a:latin typeface="Open Sans"/>
                <a:ea typeface="Open Sans"/>
                <a:cs typeface="Open Sans"/>
              </a:rPr>
              <a:t>Highlight Assessment in Your Personalized Learning Activity</a:t>
            </a:r>
            <a:endParaRPr lang="en-US" sz="4600" b="1" dirty="0">
              <a:solidFill>
                <a:srgbClr val="443947"/>
              </a:solidFill>
              <a:latin typeface="Open Sans"/>
              <a:ea typeface="Open Sans"/>
              <a:cs typeface="Open Sans"/>
              <a:sym typeface="Open Sans"/>
            </a:endParaRPr>
          </a:p>
        </p:txBody>
      </p:sp>
      <p:grpSp>
        <p:nvGrpSpPr>
          <p:cNvPr id="4" name="Group 3"/>
          <p:cNvGrpSpPr/>
          <p:nvPr/>
        </p:nvGrpSpPr>
        <p:grpSpPr>
          <a:xfrm>
            <a:off x="476163" y="1900458"/>
            <a:ext cx="1092837" cy="748281"/>
            <a:chOff x="254000" y="1320800"/>
            <a:chExt cx="1475883" cy="1155700"/>
          </a:xfrm>
        </p:grpSpPr>
        <p:sp>
          <p:nvSpPr>
            <p:cNvPr id="5" name="Rounded Rectangle 4"/>
            <p:cNvSpPr/>
            <p:nvPr/>
          </p:nvSpPr>
          <p:spPr bwMode="auto">
            <a:xfrm>
              <a:off x="254000" y="1320800"/>
              <a:ext cx="1475883" cy="1155700"/>
            </a:xfrm>
            <a:prstGeom prst="roundRect">
              <a:avLst/>
            </a:prstGeom>
            <a:solidFill>
              <a:schemeClr val="accent1"/>
            </a:solidFill>
            <a:ln w="9525" cap="flat" cmpd="sng" algn="ctr">
              <a:solidFill>
                <a:srgbClr val="059A8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6" name="Oval Callout 5"/>
            <p:cNvSpPr/>
            <p:nvPr/>
          </p:nvSpPr>
          <p:spPr bwMode="auto">
            <a:xfrm>
              <a:off x="444500" y="1432101"/>
              <a:ext cx="838200" cy="663399"/>
            </a:xfrm>
            <a:prstGeom prst="wedgeEllipseCallout">
              <a:avLst>
                <a:gd name="adj1" fmla="val -28409"/>
                <a:gd name="adj2" fmla="val 77815"/>
              </a:avLst>
            </a:prstGeom>
            <a:solidFill>
              <a:srgbClr val="059A87"/>
            </a:solidFill>
            <a:ln w="9525" cap="flat" cmpd="sng" algn="ctr">
              <a:solidFill>
                <a:srgbClr val="059A8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7" name="Oval Callout 6"/>
            <p:cNvSpPr/>
            <p:nvPr/>
          </p:nvSpPr>
          <p:spPr bwMode="auto">
            <a:xfrm>
              <a:off x="863600" y="1778000"/>
              <a:ext cx="660400" cy="509499"/>
            </a:xfrm>
            <a:prstGeom prst="wedgeEllipseCallout">
              <a:avLst>
                <a:gd name="adj1" fmla="val 49621"/>
                <a:gd name="adj2" fmla="val 56537"/>
              </a:avLst>
            </a:prstGeom>
            <a:solidFill>
              <a:srgbClr val="059A87">
                <a:alpha val="67000"/>
              </a:srgbClr>
            </a:solidFill>
            <a:ln w="9525" cap="flat" cmpd="sng" algn="ctr">
              <a:solidFill>
                <a:srgbClr val="059A8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grpSp>
      <p:sp>
        <p:nvSpPr>
          <p:cNvPr id="8"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9"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2"/>
              </a:rPr>
              <a:t>www.k12blueprint.com</a:t>
            </a:r>
          </a:p>
        </p:txBody>
      </p:sp>
    </p:spTree>
    <p:extLst>
      <p:ext uri="{BB962C8B-B14F-4D97-AF65-F5344CB8AC3E}">
        <p14:creationId xmlns:p14="http://schemas.microsoft.com/office/powerpoint/2010/main" val="306923660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7"/>
          <p:cNvSpPr txBox="1">
            <a:spLocks/>
          </p:cNvSpPr>
          <p:nvPr/>
        </p:nvSpPr>
        <p:spPr>
          <a:xfrm>
            <a:off x="470356" y="1951860"/>
            <a:ext cx="8054834" cy="3421650"/>
          </a:xfrm>
          <a:prstGeom prst="rect">
            <a:avLst/>
          </a:prstGeom>
          <a:noFill/>
          <a:ln>
            <a:noFill/>
          </a:ln>
        </p:spPr>
        <p:txBody>
          <a:bodyPr lIns="91425" tIns="45700" rIns="91425" bIns="45700" anchor="ctr" anchorCtr="0">
            <a:noAutofit/>
          </a:bodyPr>
          <a:lstStyle>
            <a:lvl1pPr algn="l" rtl="0" eaLnBrk="1" fontAlgn="base" hangingPunct="1">
              <a:spcBef>
                <a:spcPct val="0"/>
              </a:spcBef>
              <a:spcAft>
                <a:spcPct val="0"/>
              </a:spcAft>
              <a:defRPr sz="3600" b="0" i="0">
                <a:solidFill>
                  <a:schemeClr val="tx1">
                    <a:lumMod val="50000"/>
                    <a:lumOff val="50000"/>
                  </a:schemeClr>
                </a:solidFill>
                <a:latin typeface="Helvetica Light"/>
                <a:ea typeface="+mj-ea"/>
                <a:cs typeface="Helvetica Light"/>
              </a:defRPr>
            </a:lvl1pPr>
            <a:lvl2pPr algn="ctr" rtl="0" eaLnBrk="1" fontAlgn="base" hangingPunct="1">
              <a:spcBef>
                <a:spcPct val="0"/>
              </a:spcBef>
              <a:spcAft>
                <a:spcPct val="0"/>
              </a:spcAft>
              <a:defRPr sz="4400">
                <a:solidFill>
                  <a:schemeClr val="tx2"/>
                </a:solidFill>
                <a:latin typeface="Zurich BT" charset="0"/>
                <a:ea typeface="ＭＳ Ｐゴシック" charset="0"/>
              </a:defRPr>
            </a:lvl2pPr>
            <a:lvl3pPr algn="ctr" rtl="0" eaLnBrk="1" fontAlgn="base" hangingPunct="1">
              <a:spcBef>
                <a:spcPct val="0"/>
              </a:spcBef>
              <a:spcAft>
                <a:spcPct val="0"/>
              </a:spcAft>
              <a:defRPr sz="4400">
                <a:solidFill>
                  <a:schemeClr val="tx2"/>
                </a:solidFill>
                <a:latin typeface="Zurich BT" charset="0"/>
                <a:ea typeface="ＭＳ Ｐゴシック" charset="0"/>
              </a:defRPr>
            </a:lvl3pPr>
            <a:lvl4pPr algn="ctr" rtl="0" eaLnBrk="1" fontAlgn="base" hangingPunct="1">
              <a:spcBef>
                <a:spcPct val="0"/>
              </a:spcBef>
              <a:spcAft>
                <a:spcPct val="0"/>
              </a:spcAft>
              <a:defRPr sz="4400">
                <a:solidFill>
                  <a:schemeClr val="tx2"/>
                </a:solidFill>
                <a:latin typeface="Zurich BT" charset="0"/>
                <a:ea typeface="ＭＳ Ｐゴシック" charset="0"/>
              </a:defRPr>
            </a:lvl4pPr>
            <a:lvl5pPr algn="ctr" rtl="0" eaLnBrk="1" fontAlgn="base" hangingPunct="1">
              <a:spcBef>
                <a:spcPct val="0"/>
              </a:spcBef>
              <a:spcAft>
                <a:spcPct val="0"/>
              </a:spcAft>
              <a:defRPr sz="4400">
                <a:solidFill>
                  <a:schemeClr val="tx2"/>
                </a:solidFill>
                <a:latin typeface="Zurich BT" charset="0"/>
                <a:ea typeface="ＭＳ Ｐゴシック" charset="0"/>
              </a:defRPr>
            </a:lvl5pPr>
            <a:lvl6pPr marL="457200" algn="ctr" rtl="0" eaLnBrk="1" fontAlgn="base" hangingPunct="1">
              <a:spcBef>
                <a:spcPct val="0"/>
              </a:spcBef>
              <a:spcAft>
                <a:spcPct val="0"/>
              </a:spcAft>
              <a:defRPr sz="4400">
                <a:solidFill>
                  <a:schemeClr val="tx2"/>
                </a:solidFill>
                <a:latin typeface="Zurich BT" charset="0"/>
                <a:ea typeface="ＭＳ Ｐゴシック" charset="0"/>
              </a:defRPr>
            </a:lvl6pPr>
            <a:lvl7pPr marL="914400" algn="ctr" rtl="0" eaLnBrk="1" fontAlgn="base" hangingPunct="1">
              <a:spcBef>
                <a:spcPct val="0"/>
              </a:spcBef>
              <a:spcAft>
                <a:spcPct val="0"/>
              </a:spcAft>
              <a:defRPr sz="4400">
                <a:solidFill>
                  <a:schemeClr val="tx2"/>
                </a:solidFill>
                <a:latin typeface="Zurich BT" charset="0"/>
                <a:ea typeface="ＭＳ Ｐゴシック" charset="0"/>
              </a:defRPr>
            </a:lvl7pPr>
            <a:lvl8pPr marL="1371600" algn="ctr" rtl="0" eaLnBrk="1" fontAlgn="base" hangingPunct="1">
              <a:spcBef>
                <a:spcPct val="0"/>
              </a:spcBef>
              <a:spcAft>
                <a:spcPct val="0"/>
              </a:spcAft>
              <a:defRPr sz="4400">
                <a:solidFill>
                  <a:schemeClr val="tx2"/>
                </a:solidFill>
                <a:latin typeface="Zurich BT" charset="0"/>
                <a:ea typeface="ＭＳ Ｐゴシック" charset="0"/>
              </a:defRPr>
            </a:lvl8pPr>
            <a:lvl9pPr marL="1828800" algn="ctr" rtl="0" eaLnBrk="1" fontAlgn="base" hangingPunct="1">
              <a:spcBef>
                <a:spcPct val="0"/>
              </a:spcBef>
              <a:spcAft>
                <a:spcPct val="0"/>
              </a:spcAft>
              <a:defRPr sz="4400">
                <a:solidFill>
                  <a:schemeClr val="tx2"/>
                </a:solidFill>
                <a:latin typeface="Zurich BT" charset="0"/>
                <a:ea typeface="ＭＳ Ｐゴシック" charset="0"/>
              </a:defRPr>
            </a:lvl9pPr>
          </a:lstStyle>
          <a:p>
            <a:pPr marL="798512" indent="-11112">
              <a:spcBef>
                <a:spcPts val="0"/>
              </a:spcBef>
              <a:spcAft>
                <a:spcPts val="0"/>
              </a:spcAft>
              <a:buSzPct val="25000"/>
            </a:pPr>
            <a:r>
              <a:rPr lang="en-US" sz="4800" b="1" dirty="0" smtClean="0">
                <a:solidFill>
                  <a:srgbClr val="443947"/>
                </a:solidFill>
                <a:latin typeface="Open Sans"/>
                <a:ea typeface="Open Sans"/>
                <a:cs typeface="Open Sans"/>
                <a:sym typeface="Open Sans"/>
              </a:rPr>
              <a:t>Challenges, Solutions, and Next Steps toward Personalized Learning</a:t>
            </a:r>
            <a:endParaRPr lang="en-US" sz="4800" b="1" dirty="0">
              <a:solidFill>
                <a:srgbClr val="443947"/>
              </a:solidFill>
              <a:latin typeface="Open Sans"/>
              <a:ea typeface="Open Sans"/>
              <a:cs typeface="Open Sans"/>
              <a:sym typeface="Open Sans"/>
            </a:endParaRPr>
          </a:p>
        </p:txBody>
      </p:sp>
      <p:sp>
        <p:nvSpPr>
          <p:cNvPr id="4"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5"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2"/>
              </a:rPr>
              <a:t>www.k12blueprint.com</a:t>
            </a:r>
          </a:p>
        </p:txBody>
      </p:sp>
    </p:spTree>
    <p:extLst>
      <p:ext uri="{BB962C8B-B14F-4D97-AF65-F5344CB8AC3E}">
        <p14:creationId xmlns:p14="http://schemas.microsoft.com/office/powerpoint/2010/main" val="187488952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to Personalized Learning</a:t>
            </a:r>
            <a:endParaRPr lang="en-US" dirty="0"/>
          </a:p>
        </p:txBody>
      </p:sp>
      <p:sp>
        <p:nvSpPr>
          <p:cNvPr id="4" name="Rectangle 3"/>
          <p:cNvSpPr/>
          <p:nvPr/>
        </p:nvSpPr>
        <p:spPr>
          <a:xfrm>
            <a:off x="4996211" y="2048653"/>
            <a:ext cx="3834709" cy="2308324"/>
          </a:xfrm>
          <a:prstGeom prst="rect">
            <a:avLst/>
          </a:prstGeom>
        </p:spPr>
        <p:txBody>
          <a:bodyPr wrap="square">
            <a:spAutoFit/>
          </a:bodyPr>
          <a:lstStyle/>
          <a:p>
            <a:pPr marL="342900" indent="-342900">
              <a:buFont typeface="Arial"/>
              <a:buChar char="•"/>
            </a:pPr>
            <a:r>
              <a:rPr lang="en-US" sz="2400" dirty="0" smtClean="0">
                <a:latin typeface="Verdana"/>
              </a:rPr>
              <a:t>Technology challenges</a:t>
            </a:r>
          </a:p>
          <a:p>
            <a:pPr marL="342900" indent="-342900">
              <a:buFont typeface="Arial"/>
              <a:buChar char="•"/>
            </a:pPr>
            <a:r>
              <a:rPr lang="en-US" sz="2400" dirty="0" smtClean="0">
                <a:latin typeface="Verdana"/>
              </a:rPr>
              <a:t>Instructional challenges</a:t>
            </a:r>
          </a:p>
          <a:p>
            <a:pPr marL="342900" indent="-342900">
              <a:buFont typeface="Arial"/>
              <a:buChar char="•"/>
            </a:pPr>
            <a:r>
              <a:rPr lang="en-US" sz="2400" dirty="0" smtClean="0">
                <a:latin typeface="Verdana"/>
              </a:rPr>
              <a:t>Student challenges</a:t>
            </a:r>
          </a:p>
          <a:p>
            <a:pPr marL="342900" indent="-342900">
              <a:buFont typeface="Arial"/>
              <a:buChar char="•"/>
            </a:pPr>
            <a:r>
              <a:rPr lang="en-US" sz="2400" dirty="0" smtClean="0">
                <a:latin typeface="Verdana"/>
              </a:rPr>
              <a:t>Parent challenges</a:t>
            </a:r>
          </a:p>
        </p:txBody>
      </p:sp>
      <p:pic>
        <p:nvPicPr>
          <p:cNvPr id="5" name="Picture 4" descr="data-107_w580_h38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114" y="2016283"/>
            <a:ext cx="4514097" cy="3004209"/>
          </a:xfrm>
          <a:prstGeom prst="rect">
            <a:avLst/>
          </a:prstGeom>
        </p:spPr>
      </p:pic>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4"/>
              </a:rPr>
              <a:t>www.k12blueprint.com</a:t>
            </a:r>
          </a:p>
        </p:txBody>
      </p:sp>
    </p:spTree>
    <p:extLst>
      <p:ext uri="{BB962C8B-B14F-4D97-AF65-F5344CB8AC3E}">
        <p14:creationId xmlns:p14="http://schemas.microsoft.com/office/powerpoint/2010/main" val="163821447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Challenges to Personalized Learning</a:t>
            </a:r>
            <a:endParaRPr lang="en-US" dirty="0"/>
          </a:p>
        </p:txBody>
      </p:sp>
      <p:sp>
        <p:nvSpPr>
          <p:cNvPr id="4" name="Rectangle 3"/>
          <p:cNvSpPr/>
          <p:nvPr/>
        </p:nvSpPr>
        <p:spPr>
          <a:xfrm>
            <a:off x="4268474" y="2278775"/>
            <a:ext cx="3915707" cy="1938992"/>
          </a:xfrm>
          <a:prstGeom prst="rect">
            <a:avLst/>
          </a:prstGeom>
        </p:spPr>
        <p:txBody>
          <a:bodyPr wrap="square">
            <a:spAutoFit/>
          </a:bodyPr>
          <a:lstStyle/>
          <a:p>
            <a:pPr marL="342900" indent="-342900">
              <a:buFont typeface="Arial"/>
              <a:buChar char="•"/>
            </a:pPr>
            <a:r>
              <a:rPr lang="en-US" sz="2400" dirty="0" smtClean="0">
                <a:latin typeface="Verdana"/>
              </a:rPr>
              <a:t>Adequate infrastructure</a:t>
            </a:r>
          </a:p>
          <a:p>
            <a:pPr marL="342900" indent="-342900">
              <a:buFont typeface="Arial"/>
              <a:buChar char="•"/>
            </a:pPr>
            <a:r>
              <a:rPr lang="en-US" sz="2400" dirty="0" smtClean="0">
                <a:latin typeface="Verdana"/>
              </a:rPr>
              <a:t>Security and safety</a:t>
            </a:r>
          </a:p>
          <a:p>
            <a:pPr marL="342900" indent="-342900">
              <a:buFont typeface="Arial"/>
              <a:buChar char="•"/>
            </a:pPr>
            <a:r>
              <a:rPr lang="en-US" sz="2400" dirty="0" smtClean="0">
                <a:latin typeface="Verdana"/>
              </a:rPr>
              <a:t>Digital citizenship</a:t>
            </a:r>
          </a:p>
          <a:p>
            <a:pPr marL="342900" indent="-342900">
              <a:buFont typeface="Arial"/>
              <a:buChar char="•"/>
            </a:pPr>
            <a:r>
              <a:rPr lang="en-US" sz="2400" dirty="0" smtClean="0">
                <a:latin typeface="Verdana"/>
              </a:rPr>
              <a:t>School policies</a:t>
            </a:r>
          </a:p>
        </p:txBody>
      </p:sp>
      <p:pic>
        <p:nvPicPr>
          <p:cNvPr id="5" name="Picture 4" descr="mobile-learning-opportunities-3x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2113" y="2440417"/>
            <a:ext cx="3786360" cy="2792845"/>
          </a:xfrm>
          <a:prstGeom prst="rect">
            <a:avLst/>
          </a:prstGeom>
        </p:spPr>
      </p:pic>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4"/>
              </a:rPr>
              <a:t>www.k12blueprint.com</a:t>
            </a:r>
          </a:p>
        </p:txBody>
      </p:sp>
    </p:spTree>
    <p:extLst>
      <p:ext uri="{BB962C8B-B14F-4D97-AF65-F5344CB8AC3E}">
        <p14:creationId xmlns:p14="http://schemas.microsoft.com/office/powerpoint/2010/main" val="314871594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Challenges to Personalized Learning</a:t>
            </a:r>
            <a:endParaRPr lang="en-US" dirty="0"/>
          </a:p>
        </p:txBody>
      </p:sp>
      <p:sp>
        <p:nvSpPr>
          <p:cNvPr id="4" name="Rectangle 3"/>
          <p:cNvSpPr/>
          <p:nvPr/>
        </p:nvSpPr>
        <p:spPr>
          <a:xfrm>
            <a:off x="482114" y="2215593"/>
            <a:ext cx="7878452" cy="3046988"/>
          </a:xfrm>
          <a:prstGeom prst="rect">
            <a:avLst/>
          </a:prstGeom>
        </p:spPr>
        <p:txBody>
          <a:bodyPr wrap="square">
            <a:spAutoFit/>
          </a:bodyPr>
          <a:lstStyle/>
          <a:p>
            <a:pPr marL="342900" indent="-342900">
              <a:buFont typeface="Arial"/>
              <a:buChar char="•"/>
            </a:pPr>
            <a:r>
              <a:rPr lang="en-US" sz="2400" dirty="0" smtClean="0">
                <a:latin typeface="Verdana"/>
              </a:rPr>
              <a:t>Teacher attitudes and feelings about technology</a:t>
            </a:r>
          </a:p>
          <a:p>
            <a:pPr marL="342900" lvl="1" indent="-342900">
              <a:buFont typeface="Arial"/>
              <a:buChar char="•"/>
            </a:pPr>
            <a:r>
              <a:rPr lang="en-US" sz="2400" dirty="0" smtClean="0">
                <a:latin typeface="Verdana"/>
              </a:rPr>
              <a:t>Beliefs </a:t>
            </a:r>
            <a:r>
              <a:rPr lang="en-US" sz="2400" dirty="0">
                <a:latin typeface="Verdana"/>
              </a:rPr>
              <a:t>about teaching and learning</a:t>
            </a:r>
          </a:p>
          <a:p>
            <a:pPr marL="342900" indent="-342900">
              <a:buFont typeface="Arial"/>
              <a:buChar char="•"/>
            </a:pPr>
            <a:r>
              <a:rPr lang="en-US" sz="2400" dirty="0" smtClean="0">
                <a:latin typeface="Verdana"/>
              </a:rPr>
              <a:t>Worries about “covering” material</a:t>
            </a:r>
          </a:p>
          <a:p>
            <a:pPr marL="342900" indent="-342900">
              <a:buFont typeface="Arial"/>
              <a:buChar char="•"/>
            </a:pPr>
            <a:r>
              <a:rPr lang="en-US" sz="2400" dirty="0" smtClean="0">
                <a:latin typeface="Verdana"/>
              </a:rPr>
              <a:t>Concerns over classroom management in a personalized environment</a:t>
            </a:r>
          </a:p>
          <a:p>
            <a:pPr marL="342900" indent="-342900">
              <a:buFont typeface="Arial"/>
              <a:buChar char="•"/>
            </a:pPr>
            <a:r>
              <a:rPr lang="en-US" sz="2400" dirty="0" smtClean="0">
                <a:latin typeface="Verdana"/>
              </a:rPr>
              <a:t>Ties to “successful” teaching practices and topics</a:t>
            </a:r>
          </a:p>
          <a:p>
            <a:pPr marL="342900" indent="-342900">
              <a:buFont typeface="Arial"/>
              <a:buChar char="•"/>
            </a:pPr>
            <a:r>
              <a:rPr lang="en-US" sz="2400" dirty="0" smtClean="0">
                <a:latin typeface="Verdana"/>
              </a:rPr>
              <a:t>Fear of failure in a risk-averse environment</a:t>
            </a:r>
            <a:endParaRPr lang="en-US" sz="2400" dirty="0">
              <a:latin typeface="Verdana"/>
            </a:endParaRPr>
          </a:p>
        </p:txBody>
      </p:sp>
      <p:sp>
        <p:nvSpPr>
          <p:cNvPr id="5"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151966315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a:xfrm>
            <a:off x="399801" y="1101617"/>
            <a:ext cx="8372324" cy="685800"/>
          </a:xfrm>
        </p:spPr>
        <p:txBody>
          <a:bodyPr/>
          <a:lstStyle/>
          <a:p>
            <a:r>
              <a:rPr lang="en-US" dirty="0" smtClean="0"/>
              <a:t>SAMR Model of Technology Integration</a:t>
            </a:r>
            <a:endParaRPr lang="en-US" dirty="0"/>
          </a:p>
        </p:txBody>
      </p:sp>
      <p:sp>
        <p:nvSpPr>
          <p:cNvPr id="5" name="TextBox 4"/>
          <p:cNvSpPr txBox="1"/>
          <p:nvPr/>
        </p:nvSpPr>
        <p:spPr>
          <a:xfrm>
            <a:off x="540909" y="1896545"/>
            <a:ext cx="7937244" cy="646331"/>
          </a:xfrm>
          <a:prstGeom prst="rect">
            <a:avLst/>
          </a:prstGeom>
          <a:noFill/>
        </p:spPr>
        <p:txBody>
          <a:bodyPr wrap="square" rtlCol="0">
            <a:spAutoFit/>
          </a:bodyPr>
          <a:lstStyle/>
          <a:p>
            <a:r>
              <a:rPr lang="en-US" b="1" dirty="0" smtClean="0">
                <a:latin typeface="Verdana"/>
              </a:rPr>
              <a:t>Substitution: </a:t>
            </a:r>
            <a:r>
              <a:rPr lang="en-US" dirty="0" smtClean="0">
                <a:latin typeface="Verdana"/>
              </a:rPr>
              <a:t>Technology is used for tasks traditionally completed on paper, such as taking notes, taking tests, or </a:t>
            </a:r>
            <a:r>
              <a:rPr lang="en-US" dirty="0">
                <a:latin typeface="Verdana"/>
              </a:rPr>
              <a:t>writing a </a:t>
            </a:r>
            <a:r>
              <a:rPr lang="en-US" dirty="0" smtClean="0">
                <a:latin typeface="Verdana"/>
              </a:rPr>
              <a:t>report. </a:t>
            </a:r>
          </a:p>
        </p:txBody>
      </p:sp>
      <p:sp>
        <p:nvSpPr>
          <p:cNvPr id="6" name="TextBox 5"/>
          <p:cNvSpPr txBox="1"/>
          <p:nvPr/>
        </p:nvSpPr>
        <p:spPr>
          <a:xfrm>
            <a:off x="517391" y="2737569"/>
            <a:ext cx="3751083" cy="2308324"/>
          </a:xfrm>
          <a:prstGeom prst="rect">
            <a:avLst/>
          </a:prstGeom>
          <a:noFill/>
        </p:spPr>
        <p:txBody>
          <a:bodyPr wrap="square" rtlCol="0">
            <a:spAutoFit/>
          </a:bodyPr>
          <a:lstStyle/>
          <a:p>
            <a:r>
              <a:rPr lang="en-US" b="1" dirty="0" smtClean="0">
                <a:latin typeface="Verdana"/>
              </a:rPr>
              <a:t>Benefits</a:t>
            </a:r>
          </a:p>
          <a:p>
            <a:endParaRPr lang="en-US" b="1" dirty="0" smtClean="0">
              <a:latin typeface="Verdana"/>
            </a:endParaRPr>
          </a:p>
          <a:p>
            <a:pPr marL="285750" indent="-285750">
              <a:buFont typeface="Arial"/>
              <a:buChar char="•"/>
            </a:pPr>
            <a:r>
              <a:rPr lang="en-US" dirty="0" smtClean="0">
                <a:latin typeface="Verdana"/>
              </a:rPr>
              <a:t>Teachers and students learn basic technology skills.</a:t>
            </a:r>
          </a:p>
          <a:p>
            <a:pPr marL="285750" indent="-285750">
              <a:buFont typeface="Arial"/>
              <a:buChar char="•"/>
            </a:pPr>
            <a:r>
              <a:rPr lang="en-US" dirty="0" smtClean="0">
                <a:latin typeface="Verdana"/>
              </a:rPr>
              <a:t>Teachers can “dip a toe” into personalized learning and can build confidence to move forward.</a:t>
            </a:r>
          </a:p>
        </p:txBody>
      </p:sp>
      <p:sp>
        <p:nvSpPr>
          <p:cNvPr id="7" name="TextBox 6"/>
          <p:cNvSpPr txBox="1"/>
          <p:nvPr/>
        </p:nvSpPr>
        <p:spPr>
          <a:xfrm>
            <a:off x="4444392" y="2760631"/>
            <a:ext cx="3751083" cy="2862323"/>
          </a:xfrm>
          <a:prstGeom prst="rect">
            <a:avLst/>
          </a:prstGeom>
          <a:noFill/>
        </p:spPr>
        <p:txBody>
          <a:bodyPr wrap="square" rtlCol="0">
            <a:spAutoFit/>
          </a:bodyPr>
          <a:lstStyle/>
          <a:p>
            <a:r>
              <a:rPr lang="en-US" b="1" dirty="0" smtClean="0">
                <a:latin typeface="Verdana"/>
              </a:rPr>
              <a:t>Drawbacks</a:t>
            </a:r>
          </a:p>
          <a:p>
            <a:endParaRPr lang="en-US" b="1" dirty="0" smtClean="0">
              <a:latin typeface="Verdana"/>
            </a:endParaRPr>
          </a:p>
          <a:p>
            <a:pPr marL="285750" indent="-285750">
              <a:buFont typeface="Arial"/>
              <a:buChar char="•"/>
            </a:pPr>
            <a:r>
              <a:rPr lang="en-US" dirty="0" smtClean="0">
                <a:latin typeface="Verdana"/>
              </a:rPr>
              <a:t>Learning is not more personalized (although a technology-free class can be personalized to a degree).</a:t>
            </a:r>
          </a:p>
          <a:p>
            <a:pPr marL="285750" indent="-285750">
              <a:buFont typeface="Arial"/>
              <a:buChar char="•"/>
            </a:pPr>
            <a:r>
              <a:rPr lang="en-US" dirty="0" smtClean="0">
                <a:latin typeface="Verdana"/>
              </a:rPr>
              <a:t>Technology is not seamlessly integrated into the learning cycle.</a:t>
            </a:r>
          </a:p>
          <a:p>
            <a:pPr marL="285750" indent="-285750">
              <a:buFont typeface="Arial"/>
              <a:buChar char="•"/>
            </a:pPr>
            <a:endParaRPr lang="en-US" dirty="0" smtClean="0">
              <a:latin typeface="Verdana"/>
            </a:endParaRPr>
          </a:p>
        </p:txBody>
      </p:sp>
      <p:sp>
        <p:nvSpPr>
          <p:cNvPr id="8"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9"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397793253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a:xfrm>
            <a:off x="399801" y="1101617"/>
            <a:ext cx="8372324" cy="685800"/>
          </a:xfrm>
        </p:spPr>
        <p:txBody>
          <a:bodyPr/>
          <a:lstStyle/>
          <a:p>
            <a:r>
              <a:rPr lang="en-US" dirty="0" smtClean="0"/>
              <a:t>SAMR Model of Technology Integration</a:t>
            </a:r>
            <a:endParaRPr lang="en-US" dirty="0"/>
          </a:p>
        </p:txBody>
      </p:sp>
      <p:sp>
        <p:nvSpPr>
          <p:cNvPr id="5" name="TextBox 4"/>
          <p:cNvSpPr txBox="1"/>
          <p:nvPr/>
        </p:nvSpPr>
        <p:spPr>
          <a:xfrm>
            <a:off x="540909" y="1896545"/>
            <a:ext cx="7937244" cy="1200329"/>
          </a:xfrm>
          <a:prstGeom prst="rect">
            <a:avLst/>
          </a:prstGeom>
          <a:noFill/>
        </p:spPr>
        <p:txBody>
          <a:bodyPr wrap="square" rtlCol="0">
            <a:spAutoFit/>
          </a:bodyPr>
          <a:lstStyle/>
          <a:p>
            <a:r>
              <a:rPr lang="en-US" b="1" dirty="0" smtClean="0">
                <a:latin typeface="Verdana"/>
              </a:rPr>
              <a:t>Augmentation: </a:t>
            </a:r>
            <a:r>
              <a:rPr lang="en-US" dirty="0" smtClean="0">
                <a:latin typeface="Verdana"/>
              </a:rPr>
              <a:t>Technology is used for traditional tasks but with added benefits due to technology, such as getting immediate feedback on a quiz or choosing a video to watch on a mobile device instead of in the classroom.</a:t>
            </a:r>
          </a:p>
        </p:txBody>
      </p:sp>
      <p:sp>
        <p:nvSpPr>
          <p:cNvPr id="6" name="TextBox 5"/>
          <p:cNvSpPr txBox="1"/>
          <p:nvPr/>
        </p:nvSpPr>
        <p:spPr>
          <a:xfrm>
            <a:off x="399801" y="3096874"/>
            <a:ext cx="4044591" cy="2800766"/>
          </a:xfrm>
          <a:prstGeom prst="rect">
            <a:avLst/>
          </a:prstGeom>
          <a:noFill/>
        </p:spPr>
        <p:txBody>
          <a:bodyPr wrap="square" rtlCol="0">
            <a:spAutoFit/>
          </a:bodyPr>
          <a:lstStyle/>
          <a:p>
            <a:r>
              <a:rPr lang="en-US" sz="1600" b="1" dirty="0" smtClean="0">
                <a:latin typeface="Verdana"/>
              </a:rPr>
              <a:t>Benefits</a:t>
            </a:r>
          </a:p>
          <a:p>
            <a:endParaRPr lang="en-US" sz="1600" b="1" dirty="0" smtClean="0">
              <a:latin typeface="Verdana"/>
            </a:endParaRPr>
          </a:p>
          <a:p>
            <a:pPr marL="285750" indent="-285750">
              <a:buFont typeface="Arial"/>
              <a:buChar char="•"/>
            </a:pPr>
            <a:r>
              <a:rPr lang="en-US" sz="1600" dirty="0" smtClean="0">
                <a:latin typeface="Verdana"/>
              </a:rPr>
              <a:t>Teachers may use technology to give students some choice about what and how they learn.</a:t>
            </a:r>
          </a:p>
          <a:p>
            <a:pPr marL="285750" indent="-285750">
              <a:buFont typeface="Arial"/>
              <a:buChar char="•"/>
            </a:pPr>
            <a:r>
              <a:rPr lang="en-US" sz="1600" dirty="0" smtClean="0">
                <a:latin typeface="Verdana"/>
              </a:rPr>
              <a:t>Teachers and students continue to develop technology skills and build confidence.</a:t>
            </a:r>
          </a:p>
          <a:p>
            <a:pPr marL="285750" indent="-285750">
              <a:buFont typeface="Arial"/>
              <a:buChar char="•"/>
            </a:pPr>
            <a:r>
              <a:rPr lang="en-US" sz="1600" dirty="0" smtClean="0">
                <a:latin typeface="Verdana"/>
              </a:rPr>
              <a:t>They may begin to experiment with other uses of technology for learning.</a:t>
            </a:r>
          </a:p>
        </p:txBody>
      </p:sp>
      <p:sp>
        <p:nvSpPr>
          <p:cNvPr id="7" name="TextBox 6"/>
          <p:cNvSpPr txBox="1"/>
          <p:nvPr/>
        </p:nvSpPr>
        <p:spPr>
          <a:xfrm>
            <a:off x="4444392" y="3096874"/>
            <a:ext cx="4033761" cy="2800766"/>
          </a:xfrm>
          <a:prstGeom prst="rect">
            <a:avLst/>
          </a:prstGeom>
          <a:noFill/>
        </p:spPr>
        <p:txBody>
          <a:bodyPr wrap="square" rtlCol="0">
            <a:spAutoFit/>
          </a:bodyPr>
          <a:lstStyle/>
          <a:p>
            <a:r>
              <a:rPr lang="en-US" sz="1600" b="1" dirty="0" smtClean="0">
                <a:latin typeface="Verdana"/>
              </a:rPr>
              <a:t>Drawbacks</a:t>
            </a:r>
          </a:p>
          <a:p>
            <a:endParaRPr lang="en-US" sz="1600" b="1" dirty="0" smtClean="0">
              <a:latin typeface="Verdana"/>
            </a:endParaRPr>
          </a:p>
          <a:p>
            <a:pPr marL="285750" indent="-285750">
              <a:buFont typeface="Arial"/>
              <a:buChar char="•"/>
            </a:pPr>
            <a:r>
              <a:rPr lang="en-US" sz="1600" dirty="0">
                <a:latin typeface="Verdana"/>
              </a:rPr>
              <a:t>B</a:t>
            </a:r>
            <a:r>
              <a:rPr lang="en-US" sz="1600" dirty="0" smtClean="0">
                <a:latin typeface="Verdana"/>
              </a:rPr>
              <a:t>eliefs about teaching and learning as a teacher-centered activity may not change.</a:t>
            </a:r>
          </a:p>
          <a:p>
            <a:pPr marL="285750" indent="-285750">
              <a:buFont typeface="Arial"/>
              <a:buChar char="•"/>
            </a:pPr>
            <a:r>
              <a:rPr lang="en-US" sz="1600" dirty="0" smtClean="0">
                <a:latin typeface="Verdana"/>
              </a:rPr>
              <a:t>Students do not learn self-direction or other 21</a:t>
            </a:r>
            <a:r>
              <a:rPr lang="en-US" sz="1600" baseline="30000" dirty="0" smtClean="0">
                <a:latin typeface="Verdana"/>
              </a:rPr>
              <a:t>st</a:t>
            </a:r>
            <a:r>
              <a:rPr lang="en-US" sz="1600" dirty="0" smtClean="0">
                <a:latin typeface="Verdana"/>
              </a:rPr>
              <a:t> century skills.</a:t>
            </a:r>
          </a:p>
          <a:p>
            <a:pPr marL="285750" indent="-285750">
              <a:buFont typeface="Arial"/>
              <a:buChar char="•"/>
            </a:pPr>
            <a:r>
              <a:rPr lang="en-US" sz="1600" dirty="0" smtClean="0">
                <a:latin typeface="Verdana"/>
              </a:rPr>
              <a:t>Assessment practices may not change to include more formative methods.</a:t>
            </a:r>
          </a:p>
        </p:txBody>
      </p:sp>
      <p:sp>
        <p:nvSpPr>
          <p:cNvPr id="8"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9"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5776879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7" name="Title 4"/>
          <p:cNvSpPr txBox="1">
            <a:spLocks/>
          </p:cNvSpPr>
          <p:nvPr/>
        </p:nvSpPr>
        <p:spPr>
          <a:xfrm>
            <a:off x="0" y="954441"/>
            <a:ext cx="9181610" cy="704328"/>
          </a:xfrm>
          <a:prstGeom prst="rect">
            <a:avLst/>
          </a:prstGeom>
        </p:spPr>
        <p:txBody>
          <a:bodyPr/>
          <a:lstStyle>
            <a:defPPr marR="0" algn="l" rtl="0">
              <a:lnSpc>
                <a:spcPct val="100000"/>
              </a:lnSpc>
              <a:spcBef>
                <a:spcPts val="0"/>
              </a:spcBef>
              <a:spcAft>
                <a:spcPts val="0"/>
              </a:spcAft>
              <a:defRPr/>
            </a:defPPr>
            <a:lvl1pPr algn="ctr">
              <a:defRPr sz="4000" b="1">
                <a:solidFill>
                  <a:schemeClr val="bg1"/>
                </a:solidFill>
              </a:defRPr>
            </a:lvl1pPr>
          </a:lstStyle>
          <a:p>
            <a:pPr algn="l"/>
            <a:endParaRPr lang="en-US" sz="2400" kern="0" dirty="0">
              <a:solidFill>
                <a:srgbClr val="01453D"/>
              </a:solidFill>
              <a:latin typeface="Verdana"/>
              <a:cs typeface="Verdana"/>
              <a:sym typeface="Arial"/>
              <a:rtl val="0"/>
            </a:endParaRPr>
          </a:p>
        </p:txBody>
      </p:sp>
      <p:sp>
        <p:nvSpPr>
          <p:cNvPr id="8" name="Rectangle 7"/>
          <p:cNvSpPr/>
          <p:nvPr/>
        </p:nvSpPr>
        <p:spPr>
          <a:xfrm>
            <a:off x="1206521" y="2182223"/>
            <a:ext cx="6837680" cy="4524315"/>
          </a:xfrm>
          <a:prstGeom prst="rect">
            <a:avLst/>
          </a:prstGeom>
        </p:spPr>
        <p:txBody>
          <a:bodyPr wrap="square">
            <a:spAutoFit/>
          </a:bodyPr>
          <a:lstStyle/>
          <a:p>
            <a:pPr marL="342900" indent="-342900">
              <a:buFont typeface="Arial"/>
              <a:buChar char="•"/>
            </a:pPr>
            <a:r>
              <a:rPr lang="en-US" sz="2400" dirty="0" smtClean="0">
                <a:latin typeface="Verdana"/>
              </a:rPr>
              <a:t>Students have access to online resources that enable them to make choices about content.</a:t>
            </a:r>
          </a:p>
          <a:p>
            <a:pPr marL="342900" indent="-342900">
              <a:buFont typeface="Arial"/>
              <a:buChar char="•"/>
            </a:pPr>
            <a:r>
              <a:rPr lang="en-US" sz="2400" dirty="0" smtClean="0">
                <a:latin typeface="Verdana"/>
              </a:rPr>
              <a:t>Mobile devices allow students to access resources and complete tasks any time and anywhere.</a:t>
            </a:r>
          </a:p>
          <a:p>
            <a:pPr marL="342900" indent="-342900">
              <a:buFont typeface="Arial"/>
              <a:buChar char="•"/>
            </a:pPr>
            <a:r>
              <a:rPr lang="en-US" sz="2400" dirty="0" smtClean="0">
                <a:latin typeface="Verdana"/>
              </a:rPr>
              <a:t>Online tools and apps expand the ways in which students can demonstrate their learning.</a:t>
            </a:r>
          </a:p>
          <a:p>
            <a:pPr marL="342900" indent="-342900">
              <a:buFont typeface="Arial"/>
              <a:buChar char="•"/>
            </a:pPr>
            <a:r>
              <a:rPr lang="en-US" sz="2400" dirty="0" smtClean="0">
                <a:latin typeface="Verdana"/>
              </a:rPr>
              <a:t>Working with technology prepares students for life and work in the 21</a:t>
            </a:r>
            <a:r>
              <a:rPr lang="en-US" sz="2400" baseline="30000" dirty="0" smtClean="0">
                <a:latin typeface="Verdana"/>
              </a:rPr>
              <a:t>st</a:t>
            </a:r>
            <a:r>
              <a:rPr lang="en-US" sz="2400" dirty="0" smtClean="0">
                <a:latin typeface="Verdana"/>
              </a:rPr>
              <a:t> century.</a:t>
            </a:r>
            <a:endParaRPr lang="en-US" sz="2400" dirty="0">
              <a:latin typeface="Verdana"/>
            </a:endParaRPr>
          </a:p>
        </p:txBody>
      </p:sp>
      <p:sp>
        <p:nvSpPr>
          <p:cNvPr id="2" name="Title 1"/>
          <p:cNvSpPr>
            <a:spLocks noGrp="1"/>
          </p:cNvSpPr>
          <p:nvPr>
            <p:ph type="title"/>
          </p:nvPr>
        </p:nvSpPr>
        <p:spPr>
          <a:xfrm>
            <a:off x="699584" y="986085"/>
            <a:ext cx="7744834" cy="1431161"/>
          </a:xfrm>
        </p:spPr>
        <p:txBody>
          <a:bodyPr/>
          <a:lstStyle/>
          <a:p>
            <a:r>
              <a:rPr lang="en-US" sz="3200" dirty="0">
                <a:solidFill>
                  <a:srgbClr val="01453D"/>
                </a:solidFill>
                <a:sym typeface="Arial"/>
                <a:rtl val="0"/>
              </a:rPr>
              <a:t>Personalized Learning and Technology Integration</a:t>
            </a:r>
            <a:br>
              <a:rPr lang="en-US" sz="3200" dirty="0">
                <a:solidFill>
                  <a:srgbClr val="01453D"/>
                </a:solidFill>
                <a:sym typeface="Arial"/>
                <a:rtl val="0"/>
              </a:rPr>
            </a:br>
            <a:endParaRPr lang="en-US" dirty="0"/>
          </a:p>
        </p:txBody>
      </p:sp>
      <p:sp>
        <p:nvSpPr>
          <p:cNvPr id="6"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404695408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a:xfrm>
            <a:off x="399801" y="1101617"/>
            <a:ext cx="8372324" cy="685800"/>
          </a:xfrm>
        </p:spPr>
        <p:txBody>
          <a:bodyPr/>
          <a:lstStyle/>
          <a:p>
            <a:r>
              <a:rPr lang="en-US" dirty="0" smtClean="0"/>
              <a:t>SAMR Model of Technology Integration</a:t>
            </a:r>
            <a:endParaRPr lang="en-US" dirty="0"/>
          </a:p>
        </p:txBody>
      </p:sp>
      <p:sp>
        <p:nvSpPr>
          <p:cNvPr id="5" name="TextBox 4"/>
          <p:cNvSpPr txBox="1"/>
          <p:nvPr/>
        </p:nvSpPr>
        <p:spPr>
          <a:xfrm>
            <a:off x="540909" y="1896545"/>
            <a:ext cx="7937244" cy="1200329"/>
          </a:xfrm>
          <a:prstGeom prst="rect">
            <a:avLst/>
          </a:prstGeom>
          <a:noFill/>
        </p:spPr>
        <p:txBody>
          <a:bodyPr wrap="square" rtlCol="0">
            <a:spAutoFit/>
          </a:bodyPr>
          <a:lstStyle/>
          <a:p>
            <a:r>
              <a:rPr lang="en-US" b="1" dirty="0" smtClean="0">
                <a:latin typeface="Verdana"/>
              </a:rPr>
              <a:t>Modification: </a:t>
            </a:r>
            <a:r>
              <a:rPr lang="en-US" dirty="0" smtClean="0">
                <a:latin typeface="Verdana"/>
              </a:rPr>
              <a:t>Technology is used to significantly re-imagine learning activities. Students are encouraged to create digital products to show their learning or to collaborate with peers and adults in and out of the classroom.</a:t>
            </a:r>
          </a:p>
        </p:txBody>
      </p:sp>
      <p:sp>
        <p:nvSpPr>
          <p:cNvPr id="6" name="TextBox 5"/>
          <p:cNvSpPr txBox="1"/>
          <p:nvPr/>
        </p:nvSpPr>
        <p:spPr>
          <a:xfrm>
            <a:off x="517391" y="3462895"/>
            <a:ext cx="3751083" cy="2554545"/>
          </a:xfrm>
          <a:prstGeom prst="rect">
            <a:avLst/>
          </a:prstGeom>
          <a:noFill/>
        </p:spPr>
        <p:txBody>
          <a:bodyPr wrap="square" rtlCol="0">
            <a:spAutoFit/>
          </a:bodyPr>
          <a:lstStyle/>
          <a:p>
            <a:r>
              <a:rPr lang="en-US" sz="1600" b="1" dirty="0" smtClean="0">
                <a:latin typeface="Verdana"/>
              </a:rPr>
              <a:t>Benefits</a:t>
            </a:r>
          </a:p>
          <a:p>
            <a:endParaRPr lang="en-US" sz="1600" b="1" dirty="0" smtClean="0">
              <a:latin typeface="Verdana"/>
            </a:endParaRPr>
          </a:p>
          <a:p>
            <a:pPr marL="285750" indent="-285750">
              <a:buFont typeface="Arial"/>
              <a:buChar char="•"/>
            </a:pPr>
            <a:r>
              <a:rPr lang="en-US" sz="1600" dirty="0" smtClean="0">
                <a:latin typeface="Verdana"/>
              </a:rPr>
              <a:t>Students complete projects that could not be done without technology.</a:t>
            </a:r>
          </a:p>
          <a:p>
            <a:pPr marL="285750" indent="-285750">
              <a:buFont typeface="Arial"/>
              <a:buChar char="•"/>
            </a:pPr>
            <a:r>
              <a:rPr lang="en-US" sz="1600" dirty="0" smtClean="0">
                <a:latin typeface="Verdana"/>
              </a:rPr>
              <a:t>They develop information literacy and technology skills valuable for the future.</a:t>
            </a:r>
          </a:p>
          <a:p>
            <a:pPr marL="285750" indent="-285750">
              <a:buFont typeface="Arial"/>
              <a:buChar char="•"/>
            </a:pPr>
            <a:r>
              <a:rPr lang="en-US" sz="1600" dirty="0" smtClean="0">
                <a:latin typeface="Verdana"/>
              </a:rPr>
              <a:t>They use technology to create, communicate, and collaborate.</a:t>
            </a:r>
          </a:p>
        </p:txBody>
      </p:sp>
      <p:sp>
        <p:nvSpPr>
          <p:cNvPr id="7" name="TextBox 6"/>
          <p:cNvSpPr txBox="1"/>
          <p:nvPr/>
        </p:nvSpPr>
        <p:spPr>
          <a:xfrm>
            <a:off x="4444392" y="3462895"/>
            <a:ext cx="3751083" cy="2062103"/>
          </a:xfrm>
          <a:prstGeom prst="rect">
            <a:avLst/>
          </a:prstGeom>
          <a:noFill/>
        </p:spPr>
        <p:txBody>
          <a:bodyPr wrap="square" rtlCol="0">
            <a:spAutoFit/>
          </a:bodyPr>
          <a:lstStyle/>
          <a:p>
            <a:r>
              <a:rPr lang="en-US" sz="1600" b="1" dirty="0" smtClean="0">
                <a:latin typeface="Verdana"/>
              </a:rPr>
              <a:t>Drawbacks</a:t>
            </a:r>
          </a:p>
          <a:p>
            <a:endParaRPr lang="en-US" sz="1600" b="1" dirty="0" smtClean="0">
              <a:latin typeface="Verdana"/>
            </a:endParaRPr>
          </a:p>
          <a:p>
            <a:pPr marL="285750" indent="-285750">
              <a:buFont typeface="Arial"/>
              <a:buChar char="•"/>
            </a:pPr>
            <a:r>
              <a:rPr lang="en-US" sz="1600" dirty="0" smtClean="0">
                <a:latin typeface="Verdana"/>
              </a:rPr>
              <a:t>Students still may not be given much choice or control over what they learn.</a:t>
            </a:r>
          </a:p>
          <a:p>
            <a:pPr marL="285750" indent="-285750">
              <a:buFont typeface="Arial"/>
              <a:buChar char="•"/>
            </a:pPr>
            <a:r>
              <a:rPr lang="en-US" sz="1600" dirty="0" smtClean="0">
                <a:latin typeface="Verdana"/>
              </a:rPr>
              <a:t>The emphasis may be only on technology and not on other important 21</a:t>
            </a:r>
            <a:r>
              <a:rPr lang="en-US" sz="1600" baseline="30000" dirty="0" smtClean="0">
                <a:latin typeface="Verdana"/>
              </a:rPr>
              <a:t>st</a:t>
            </a:r>
            <a:r>
              <a:rPr lang="en-US" sz="1600" dirty="0" smtClean="0">
                <a:latin typeface="Verdana"/>
              </a:rPr>
              <a:t> century skills.</a:t>
            </a:r>
          </a:p>
        </p:txBody>
      </p:sp>
      <p:sp>
        <p:nvSpPr>
          <p:cNvPr id="8"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9"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264881409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a:xfrm>
            <a:off x="399801" y="1101617"/>
            <a:ext cx="8372324" cy="685800"/>
          </a:xfrm>
        </p:spPr>
        <p:txBody>
          <a:bodyPr/>
          <a:lstStyle/>
          <a:p>
            <a:r>
              <a:rPr lang="en-US" dirty="0" smtClean="0"/>
              <a:t>SAMR Model of Technology Integration</a:t>
            </a:r>
            <a:endParaRPr lang="en-US" dirty="0"/>
          </a:p>
        </p:txBody>
      </p:sp>
      <p:sp>
        <p:nvSpPr>
          <p:cNvPr id="5" name="TextBox 4"/>
          <p:cNvSpPr txBox="1"/>
          <p:nvPr/>
        </p:nvSpPr>
        <p:spPr>
          <a:xfrm>
            <a:off x="540909" y="1896545"/>
            <a:ext cx="7937244" cy="923330"/>
          </a:xfrm>
          <a:prstGeom prst="rect">
            <a:avLst/>
          </a:prstGeom>
          <a:noFill/>
        </p:spPr>
        <p:txBody>
          <a:bodyPr wrap="square" rtlCol="0">
            <a:spAutoFit/>
          </a:bodyPr>
          <a:lstStyle/>
          <a:p>
            <a:r>
              <a:rPr lang="en-US" b="1" dirty="0" smtClean="0">
                <a:latin typeface="Verdana"/>
              </a:rPr>
              <a:t>Redefinition: </a:t>
            </a:r>
            <a:r>
              <a:rPr lang="en-US" dirty="0" smtClean="0">
                <a:latin typeface="Verdana"/>
              </a:rPr>
              <a:t>Students create products that would not be possible without technology. </a:t>
            </a:r>
            <a:endParaRPr lang="en-US" dirty="0">
              <a:latin typeface="Verdana"/>
            </a:endParaRPr>
          </a:p>
          <a:p>
            <a:endParaRPr lang="en-US" dirty="0" smtClean="0">
              <a:latin typeface="Verdana"/>
            </a:endParaRPr>
          </a:p>
        </p:txBody>
      </p:sp>
      <p:sp>
        <p:nvSpPr>
          <p:cNvPr id="6" name="TextBox 5"/>
          <p:cNvSpPr txBox="1"/>
          <p:nvPr/>
        </p:nvSpPr>
        <p:spPr>
          <a:xfrm>
            <a:off x="517391" y="2829528"/>
            <a:ext cx="3751083" cy="2308324"/>
          </a:xfrm>
          <a:prstGeom prst="rect">
            <a:avLst/>
          </a:prstGeom>
          <a:noFill/>
        </p:spPr>
        <p:txBody>
          <a:bodyPr wrap="square" rtlCol="0">
            <a:spAutoFit/>
          </a:bodyPr>
          <a:lstStyle/>
          <a:p>
            <a:r>
              <a:rPr lang="en-US" b="1" dirty="0" smtClean="0">
                <a:latin typeface="Verdana"/>
              </a:rPr>
              <a:t>Benefits</a:t>
            </a:r>
          </a:p>
          <a:p>
            <a:endParaRPr lang="en-US" b="1" dirty="0" smtClean="0">
              <a:latin typeface="Verdana"/>
            </a:endParaRPr>
          </a:p>
          <a:p>
            <a:pPr marL="285750" indent="-285750">
              <a:buFont typeface="Arial"/>
              <a:buChar char="•"/>
            </a:pPr>
            <a:r>
              <a:rPr lang="en-US" dirty="0" smtClean="0">
                <a:latin typeface="Verdana"/>
              </a:rPr>
              <a:t>Students learn </a:t>
            </a:r>
            <a:r>
              <a:rPr lang="en-US" dirty="0">
                <a:latin typeface="Verdana"/>
              </a:rPr>
              <a:t>content knowledge and skills by making choices, planning, monitoring their progress, and assessing the quality of their work </a:t>
            </a:r>
          </a:p>
        </p:txBody>
      </p:sp>
      <p:sp>
        <p:nvSpPr>
          <p:cNvPr id="7" name="TextBox 6"/>
          <p:cNvSpPr txBox="1"/>
          <p:nvPr/>
        </p:nvSpPr>
        <p:spPr>
          <a:xfrm>
            <a:off x="4444392" y="2839183"/>
            <a:ext cx="3751083" cy="2585323"/>
          </a:xfrm>
          <a:prstGeom prst="rect">
            <a:avLst/>
          </a:prstGeom>
          <a:noFill/>
        </p:spPr>
        <p:txBody>
          <a:bodyPr wrap="square" rtlCol="0">
            <a:spAutoFit/>
          </a:bodyPr>
          <a:lstStyle/>
          <a:p>
            <a:r>
              <a:rPr lang="en-US" b="1" dirty="0" smtClean="0">
                <a:latin typeface="Verdana"/>
              </a:rPr>
              <a:t>Drawbacks</a:t>
            </a:r>
          </a:p>
          <a:p>
            <a:endParaRPr lang="en-US" b="1" dirty="0" smtClean="0">
              <a:latin typeface="Verdana"/>
            </a:endParaRPr>
          </a:p>
          <a:p>
            <a:pPr marL="285750" indent="-285750">
              <a:buFont typeface="Arial"/>
              <a:buChar char="•"/>
            </a:pPr>
            <a:r>
              <a:rPr lang="en-US" dirty="0" smtClean="0">
                <a:latin typeface="Verdana"/>
              </a:rPr>
              <a:t>Teachers may be unprepared to deal with a personalized learning environment.</a:t>
            </a:r>
          </a:p>
          <a:p>
            <a:pPr marL="285750" indent="-285750">
              <a:buFont typeface="Arial"/>
              <a:buChar char="•"/>
            </a:pPr>
            <a:r>
              <a:rPr lang="en-US" dirty="0" smtClean="0">
                <a:latin typeface="Verdana"/>
              </a:rPr>
              <a:t>Students may not have the skills to manage their own learning.</a:t>
            </a:r>
          </a:p>
        </p:txBody>
      </p:sp>
      <p:sp>
        <p:nvSpPr>
          <p:cNvPr id="8"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9"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207291116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Challenges to Personalized Learning</a:t>
            </a:r>
            <a:endParaRPr lang="en-US" dirty="0"/>
          </a:p>
        </p:txBody>
      </p:sp>
      <p:sp>
        <p:nvSpPr>
          <p:cNvPr id="4" name="Rectangle 3"/>
          <p:cNvSpPr/>
          <p:nvPr/>
        </p:nvSpPr>
        <p:spPr>
          <a:xfrm>
            <a:off x="399802" y="2266438"/>
            <a:ext cx="4256715" cy="4154983"/>
          </a:xfrm>
          <a:prstGeom prst="rect">
            <a:avLst/>
          </a:prstGeom>
        </p:spPr>
        <p:txBody>
          <a:bodyPr wrap="square">
            <a:spAutoFit/>
          </a:bodyPr>
          <a:lstStyle/>
          <a:p>
            <a:pPr marL="342900" indent="-342900">
              <a:buFont typeface="Arial"/>
              <a:buChar char="•"/>
            </a:pPr>
            <a:r>
              <a:rPr lang="en-US" sz="2400" dirty="0" smtClean="0">
                <a:latin typeface="Verdana"/>
              </a:rPr>
              <a:t>Historical lack of engagement in academics</a:t>
            </a:r>
          </a:p>
          <a:p>
            <a:pPr marL="342900" indent="-342900">
              <a:buFont typeface="Arial"/>
              <a:buChar char="•"/>
            </a:pPr>
            <a:r>
              <a:rPr lang="en-US" sz="2400" dirty="0" smtClean="0">
                <a:latin typeface="Verdana"/>
              </a:rPr>
              <a:t>Lack of 21</a:t>
            </a:r>
            <a:r>
              <a:rPr lang="en-US" sz="2400" baseline="30000" dirty="0" smtClean="0">
                <a:latin typeface="Verdana"/>
              </a:rPr>
              <a:t>st</a:t>
            </a:r>
            <a:r>
              <a:rPr lang="en-US" sz="2400" dirty="0" smtClean="0">
                <a:latin typeface="Verdana"/>
              </a:rPr>
              <a:t> century skills, especially self-direction</a:t>
            </a:r>
          </a:p>
          <a:p>
            <a:pPr marL="342900" indent="-342900">
              <a:buFont typeface="Arial"/>
              <a:buChar char="•"/>
            </a:pPr>
            <a:r>
              <a:rPr lang="en-US" sz="2400" dirty="0" smtClean="0">
                <a:latin typeface="Verdana"/>
              </a:rPr>
              <a:t>Beliefs about teaching and learning</a:t>
            </a:r>
          </a:p>
          <a:p>
            <a:pPr marL="342900" indent="-342900">
              <a:buFont typeface="Arial"/>
              <a:buChar char="•"/>
            </a:pPr>
            <a:r>
              <a:rPr lang="en-US" sz="2400" dirty="0" smtClean="0">
                <a:latin typeface="Verdana"/>
              </a:rPr>
              <a:t>Learning environments that avoid risk-taking</a:t>
            </a:r>
          </a:p>
          <a:p>
            <a:pPr marL="342900" indent="-342900">
              <a:buFont typeface="Arial"/>
              <a:buChar char="•"/>
            </a:pPr>
            <a:r>
              <a:rPr lang="en-US" sz="2400" dirty="0" smtClean="0">
                <a:latin typeface="Verdana"/>
              </a:rPr>
              <a:t>Concern about grades</a:t>
            </a:r>
            <a:endParaRPr lang="en-US" sz="2400" dirty="0">
              <a:latin typeface="Verdana"/>
            </a:endParaRPr>
          </a:p>
        </p:txBody>
      </p:sp>
      <p:pic>
        <p:nvPicPr>
          <p:cNvPr id="5" name="Picture 4" descr="1114clarityinnovations1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517" y="2266438"/>
            <a:ext cx="4240545" cy="2815987"/>
          </a:xfrm>
          <a:prstGeom prst="rect">
            <a:avLst/>
          </a:prstGeom>
        </p:spPr>
      </p:pic>
      <p:sp>
        <p:nvSpPr>
          <p:cNvPr id="6"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7"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4"/>
              </a:rPr>
              <a:t>www.k12blueprint.com</a:t>
            </a:r>
          </a:p>
        </p:txBody>
      </p:sp>
    </p:spTree>
    <p:extLst>
      <p:ext uri="{BB962C8B-B14F-4D97-AF65-F5344CB8AC3E}">
        <p14:creationId xmlns:p14="http://schemas.microsoft.com/office/powerpoint/2010/main" val="376703707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a:xfrm>
            <a:off x="699584" y="986085"/>
            <a:ext cx="7744834" cy="861774"/>
          </a:xfrm>
        </p:spPr>
        <p:txBody>
          <a:bodyPr/>
          <a:lstStyle/>
          <a:p>
            <a:r>
              <a:rPr lang="en-US" sz="2800" dirty="0" smtClean="0"/>
              <a:t>Parent Challenges to Personalized Learning</a:t>
            </a:r>
            <a:endParaRPr lang="en-US" sz="2800" dirty="0"/>
          </a:p>
        </p:txBody>
      </p:sp>
      <p:sp>
        <p:nvSpPr>
          <p:cNvPr id="4" name="Rectangle 3"/>
          <p:cNvSpPr/>
          <p:nvPr/>
        </p:nvSpPr>
        <p:spPr>
          <a:xfrm>
            <a:off x="399802" y="2227712"/>
            <a:ext cx="7713826" cy="3046988"/>
          </a:xfrm>
          <a:prstGeom prst="rect">
            <a:avLst/>
          </a:prstGeom>
        </p:spPr>
        <p:txBody>
          <a:bodyPr wrap="square">
            <a:spAutoFit/>
          </a:bodyPr>
          <a:lstStyle/>
          <a:p>
            <a:pPr marL="342900" indent="-342900">
              <a:buFont typeface="Arial"/>
              <a:buChar char="•"/>
            </a:pPr>
            <a:r>
              <a:rPr lang="en-US" sz="2400" dirty="0" smtClean="0">
                <a:latin typeface="Verdana"/>
              </a:rPr>
              <a:t>Long-held beliefs about effective teaching and learning</a:t>
            </a:r>
          </a:p>
          <a:p>
            <a:pPr marL="342900" indent="-342900">
              <a:buFont typeface="Arial"/>
              <a:buChar char="•"/>
            </a:pPr>
            <a:r>
              <a:rPr lang="en-US" sz="2400" dirty="0" smtClean="0">
                <a:latin typeface="Verdana"/>
              </a:rPr>
              <a:t>Insecurity and lack of knowledge about academic content</a:t>
            </a:r>
          </a:p>
          <a:p>
            <a:pPr marL="342900" indent="-342900">
              <a:buFont typeface="Arial"/>
              <a:buChar char="•"/>
            </a:pPr>
            <a:r>
              <a:rPr lang="en-US" sz="2400" dirty="0" smtClean="0">
                <a:latin typeface="Verdana"/>
              </a:rPr>
              <a:t>Lack of proficiency and/or access to technology</a:t>
            </a:r>
          </a:p>
          <a:p>
            <a:pPr marL="342900" indent="-342900">
              <a:buFont typeface="Arial"/>
              <a:buChar char="•"/>
            </a:pPr>
            <a:r>
              <a:rPr lang="en-US" sz="2400" dirty="0" smtClean="0">
                <a:latin typeface="Verdana"/>
              </a:rPr>
              <a:t>Concerns about grades and standardized test performance</a:t>
            </a:r>
            <a:endParaRPr lang="en-US" sz="2400" dirty="0">
              <a:latin typeface="Verdana"/>
            </a:endParaRPr>
          </a:p>
        </p:txBody>
      </p:sp>
      <p:sp>
        <p:nvSpPr>
          <p:cNvPr id="5"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83819707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Solutions to Challenges to Personalized Learning</a:t>
            </a:r>
            <a:endParaRPr lang="en-US" dirty="0"/>
          </a:p>
        </p:txBody>
      </p:sp>
      <p:sp>
        <p:nvSpPr>
          <p:cNvPr id="4" name="Rectangle 3"/>
          <p:cNvSpPr/>
          <p:nvPr/>
        </p:nvSpPr>
        <p:spPr>
          <a:xfrm>
            <a:off x="399802" y="2266438"/>
            <a:ext cx="7713826" cy="4154983"/>
          </a:xfrm>
          <a:prstGeom prst="rect">
            <a:avLst/>
          </a:prstGeom>
        </p:spPr>
        <p:txBody>
          <a:bodyPr wrap="square">
            <a:spAutoFit/>
          </a:bodyPr>
          <a:lstStyle/>
          <a:p>
            <a:pPr marL="342900" indent="-342900">
              <a:buFont typeface="Arial"/>
              <a:buChar char="•"/>
            </a:pPr>
            <a:r>
              <a:rPr lang="en-US" sz="2400" dirty="0" smtClean="0">
                <a:latin typeface="Verdana"/>
              </a:rPr>
              <a:t>“Small step” approach to professional development for teachers and staff with extensive support for risk-taking and learning from failure</a:t>
            </a:r>
          </a:p>
          <a:p>
            <a:pPr marL="342900" indent="-342900">
              <a:buFont typeface="Arial"/>
              <a:buChar char="•"/>
            </a:pPr>
            <a:r>
              <a:rPr lang="en-US" sz="2400" dirty="0" smtClean="0">
                <a:latin typeface="Verdana"/>
              </a:rPr>
              <a:t>Thorough consideration of technology needs</a:t>
            </a:r>
          </a:p>
          <a:p>
            <a:pPr marL="342900" indent="-342900">
              <a:buFont typeface="Arial"/>
              <a:buChar char="•"/>
            </a:pPr>
            <a:r>
              <a:rPr lang="en-US" sz="2400" dirty="0" smtClean="0">
                <a:latin typeface="Verdana"/>
              </a:rPr>
              <a:t>Thoughtful implementation of personalized learning approaches</a:t>
            </a:r>
          </a:p>
          <a:p>
            <a:pPr marL="342900" indent="-342900">
              <a:buFont typeface="Arial"/>
              <a:buChar char="•"/>
            </a:pPr>
            <a:r>
              <a:rPr lang="en-US" sz="2400" dirty="0" smtClean="0">
                <a:latin typeface="Verdana"/>
              </a:rPr>
              <a:t>Frequent explanations and reminders of reasons for and benefits of personalized learning</a:t>
            </a:r>
          </a:p>
          <a:p>
            <a:pPr marL="342900" indent="-342900">
              <a:buFont typeface="Arial"/>
              <a:buChar char="•"/>
            </a:pPr>
            <a:r>
              <a:rPr lang="en-US" sz="2400" dirty="0" smtClean="0">
                <a:latin typeface="Verdana"/>
              </a:rPr>
              <a:t>Supporting resources for students and parents</a:t>
            </a:r>
            <a:endParaRPr lang="en-US" sz="2400" dirty="0">
              <a:latin typeface="Verdana"/>
            </a:endParaRPr>
          </a:p>
        </p:txBody>
      </p:sp>
      <p:sp>
        <p:nvSpPr>
          <p:cNvPr id="5"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6"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348641411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p:cNvSpPr>
            <a:spLocks noGrp="1"/>
          </p:cNvSpPr>
          <p:nvPr>
            <p:ph type="title"/>
          </p:nvPr>
        </p:nvSpPr>
        <p:spPr>
          <a:xfrm>
            <a:off x="329248" y="2277442"/>
            <a:ext cx="4150885" cy="685800"/>
          </a:xfrm>
        </p:spPr>
        <p:txBody>
          <a:bodyPr/>
          <a:lstStyle/>
          <a:p>
            <a:r>
              <a:rPr lang="en-US" dirty="0" smtClean="0"/>
              <a:t>Personalized Learning: A Guide to Engaging Students with Technology</a:t>
            </a:r>
            <a:endParaRPr lang="en-US" dirty="0"/>
          </a:p>
        </p:txBody>
      </p:sp>
      <p:pic>
        <p:nvPicPr>
          <p:cNvPr id="3" name="Picture 2" descr="Screen Shot 2015-09-29 at 9.58.00 AM.png"/>
          <p:cNvPicPr>
            <a:picLocks noChangeAspect="1"/>
          </p:cNvPicPr>
          <p:nvPr/>
        </p:nvPicPr>
        <p:blipFill rotWithShape="1">
          <a:blip r:embed="rId3">
            <a:extLst>
              <a:ext uri="{28A0092B-C50C-407E-A947-70E740481C1C}">
                <a14:useLocalDpi xmlns:a14="http://schemas.microsoft.com/office/drawing/2010/main" val="0"/>
              </a:ext>
            </a:extLst>
          </a:blip>
          <a:srcRect b="24916"/>
          <a:stretch/>
        </p:blipFill>
        <p:spPr>
          <a:xfrm>
            <a:off x="4668276" y="1253287"/>
            <a:ext cx="3357050" cy="4430001"/>
          </a:xfrm>
          <a:prstGeom prst="rect">
            <a:avLst/>
          </a:prstGeom>
        </p:spPr>
      </p:pic>
      <p:sp>
        <p:nvSpPr>
          <p:cNvPr id="4"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5"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4"/>
              </a:rPr>
              <a:t>www.k12blueprint.com</a:t>
            </a:r>
          </a:p>
        </p:txBody>
      </p:sp>
    </p:spTree>
    <p:extLst>
      <p:ext uri="{BB962C8B-B14F-4D97-AF65-F5344CB8AC3E}">
        <p14:creationId xmlns:p14="http://schemas.microsoft.com/office/powerpoint/2010/main" val="49568583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 name="Picture 1" descr="Screen Shot 2015-09-29 at 10.04.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29" y="2414299"/>
            <a:ext cx="4114827" cy="3591449"/>
          </a:xfrm>
          <a:prstGeom prst="rect">
            <a:avLst/>
          </a:prstGeom>
        </p:spPr>
      </p:pic>
      <p:sp>
        <p:nvSpPr>
          <p:cNvPr id="5" name="Rectangle 4"/>
          <p:cNvSpPr/>
          <p:nvPr/>
        </p:nvSpPr>
        <p:spPr>
          <a:xfrm>
            <a:off x="4691793" y="2749469"/>
            <a:ext cx="3786360" cy="2246769"/>
          </a:xfrm>
          <a:prstGeom prst="rect">
            <a:avLst/>
          </a:prstGeom>
        </p:spPr>
        <p:txBody>
          <a:bodyPr wrap="square">
            <a:spAutoFit/>
          </a:bodyPr>
          <a:lstStyle/>
          <a:p>
            <a:r>
              <a:rPr lang="en-US" sz="2000" b="1" dirty="0" smtClean="0">
                <a:latin typeface="Verdana"/>
              </a:rPr>
              <a:t>Your Turn Activities</a:t>
            </a:r>
          </a:p>
          <a:p>
            <a:endParaRPr lang="en-US" sz="2000" dirty="0" smtClean="0">
              <a:latin typeface="Verdana"/>
            </a:endParaRPr>
          </a:p>
          <a:p>
            <a:r>
              <a:rPr lang="en-US" sz="2000" dirty="0" smtClean="0">
                <a:latin typeface="Verdana"/>
              </a:rPr>
              <a:t>Reflection prompts, discussion questions, and application activities are included in </a:t>
            </a:r>
            <a:r>
              <a:rPr lang="en-US" sz="2000" i="1" dirty="0" smtClean="0">
                <a:latin typeface="Verdana"/>
              </a:rPr>
              <a:t>Personalized Learning.</a:t>
            </a:r>
            <a:endParaRPr lang="en-US" sz="2000" dirty="0">
              <a:latin typeface="Verdana"/>
            </a:endParaRPr>
          </a:p>
        </p:txBody>
      </p:sp>
      <p:sp>
        <p:nvSpPr>
          <p:cNvPr id="3" name="Title 2"/>
          <p:cNvSpPr>
            <a:spLocks noGrp="1"/>
          </p:cNvSpPr>
          <p:nvPr>
            <p:ph type="title"/>
          </p:nvPr>
        </p:nvSpPr>
        <p:spPr>
          <a:xfrm>
            <a:off x="699584" y="986085"/>
            <a:ext cx="7744834" cy="1431161"/>
          </a:xfrm>
        </p:spPr>
        <p:txBody>
          <a:bodyPr/>
          <a:lstStyle/>
          <a:p>
            <a:r>
              <a:rPr lang="en-US" sz="3200" i="1" dirty="0"/>
              <a:t>Personalized Learning </a:t>
            </a:r>
            <a:r>
              <a:rPr lang="en-US" sz="3200" dirty="0"/>
              <a:t>Related</a:t>
            </a:r>
            <a:r>
              <a:rPr lang="en-US" sz="3200" i="1" dirty="0"/>
              <a:t> </a:t>
            </a:r>
            <a:r>
              <a:rPr lang="en-US" sz="3200" dirty="0"/>
              <a:t>Resources</a:t>
            </a:r>
            <a:br>
              <a:rPr lang="en-US" sz="3200" dirty="0"/>
            </a:br>
            <a:endParaRPr lang="en-US" dirty="0"/>
          </a:p>
        </p:txBody>
      </p:sp>
      <p:sp>
        <p:nvSpPr>
          <p:cNvPr id="7"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9"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4"/>
              </a:rPr>
              <a:t>www.k12blueprint.com</a:t>
            </a:r>
          </a:p>
        </p:txBody>
      </p:sp>
    </p:spTree>
    <p:extLst>
      <p:ext uri="{BB962C8B-B14F-4D97-AF65-F5344CB8AC3E}">
        <p14:creationId xmlns:p14="http://schemas.microsoft.com/office/powerpoint/2010/main" val="73374105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5" name="Rectangle 4"/>
          <p:cNvSpPr/>
          <p:nvPr/>
        </p:nvSpPr>
        <p:spPr>
          <a:xfrm>
            <a:off x="4197921" y="2137097"/>
            <a:ext cx="4280232" cy="2246769"/>
          </a:xfrm>
          <a:prstGeom prst="rect">
            <a:avLst/>
          </a:prstGeom>
        </p:spPr>
        <p:txBody>
          <a:bodyPr wrap="square">
            <a:spAutoFit/>
          </a:bodyPr>
          <a:lstStyle/>
          <a:p>
            <a:r>
              <a:rPr lang="en-US" sz="2000" b="1" dirty="0" smtClean="0">
                <a:latin typeface="Verdana"/>
              </a:rPr>
              <a:t>Facilitation Guide</a:t>
            </a:r>
          </a:p>
          <a:p>
            <a:endParaRPr lang="en-US" sz="2000" dirty="0" smtClean="0">
              <a:latin typeface="Verdana"/>
            </a:endParaRPr>
          </a:p>
          <a:p>
            <a:r>
              <a:rPr lang="en-US" sz="2000" dirty="0" smtClean="0">
                <a:latin typeface="Verdana"/>
              </a:rPr>
              <a:t>Additional resources for facilitators of activities related to </a:t>
            </a:r>
            <a:r>
              <a:rPr lang="en-US" sz="2000" i="1" dirty="0" smtClean="0">
                <a:latin typeface="Verdana"/>
              </a:rPr>
              <a:t>Personalized Learning. </a:t>
            </a:r>
            <a:r>
              <a:rPr lang="en-US" sz="2000" dirty="0" smtClean="0">
                <a:latin typeface="Verdana"/>
              </a:rPr>
              <a:t>The guide is available form the K12 Blueprint site.</a:t>
            </a:r>
            <a:endParaRPr lang="en-US" sz="2000" dirty="0">
              <a:latin typeface="Verdana"/>
            </a:endParaRPr>
          </a:p>
        </p:txBody>
      </p:sp>
      <p:pic>
        <p:nvPicPr>
          <p:cNvPr id="3" name="Picture 2" descr="Screen Shot 2015-09-29 at 10.09.2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26" y="1893079"/>
            <a:ext cx="3393881" cy="4141844"/>
          </a:xfrm>
          <a:prstGeom prst="rect">
            <a:avLst/>
          </a:prstGeom>
        </p:spPr>
      </p:pic>
      <p:sp>
        <p:nvSpPr>
          <p:cNvPr id="2" name="Title 1"/>
          <p:cNvSpPr>
            <a:spLocks noGrp="1"/>
          </p:cNvSpPr>
          <p:nvPr>
            <p:ph type="title"/>
          </p:nvPr>
        </p:nvSpPr>
        <p:spPr>
          <a:xfrm>
            <a:off x="699584" y="986085"/>
            <a:ext cx="7744834" cy="1431161"/>
          </a:xfrm>
        </p:spPr>
        <p:txBody>
          <a:bodyPr/>
          <a:lstStyle/>
          <a:p>
            <a:r>
              <a:rPr lang="en-US" sz="3200" i="1" dirty="0"/>
              <a:t>Personalized Learning </a:t>
            </a:r>
            <a:r>
              <a:rPr lang="en-US" sz="3200" dirty="0"/>
              <a:t>Related</a:t>
            </a:r>
            <a:r>
              <a:rPr lang="en-US" sz="3200" i="1" dirty="0"/>
              <a:t> </a:t>
            </a:r>
            <a:r>
              <a:rPr lang="en-US" sz="3200" dirty="0"/>
              <a:t>Resources</a:t>
            </a:r>
            <a:br>
              <a:rPr lang="en-US" sz="3200" dirty="0"/>
            </a:br>
            <a:endParaRPr lang="en-US" dirty="0"/>
          </a:p>
        </p:txBody>
      </p:sp>
      <p:sp>
        <p:nvSpPr>
          <p:cNvPr id="7"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9"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4"/>
              </a:rPr>
              <a:t>www.k12blueprint.com</a:t>
            </a:r>
          </a:p>
        </p:txBody>
      </p:sp>
    </p:spTree>
    <p:extLst>
      <p:ext uri="{BB962C8B-B14F-4D97-AF65-F5344CB8AC3E}">
        <p14:creationId xmlns:p14="http://schemas.microsoft.com/office/powerpoint/2010/main" val="83285944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5" name="Rectangle 4"/>
          <p:cNvSpPr/>
          <p:nvPr/>
        </p:nvSpPr>
        <p:spPr>
          <a:xfrm>
            <a:off x="4197921" y="2137097"/>
            <a:ext cx="4280232" cy="1938992"/>
          </a:xfrm>
          <a:prstGeom prst="rect">
            <a:avLst/>
          </a:prstGeom>
        </p:spPr>
        <p:txBody>
          <a:bodyPr wrap="square">
            <a:spAutoFit/>
          </a:bodyPr>
          <a:lstStyle/>
          <a:p>
            <a:r>
              <a:rPr lang="en-US" sz="2000" b="1" dirty="0" smtClean="0">
                <a:latin typeface="Verdana"/>
              </a:rPr>
              <a:t>Teacher Handbook</a:t>
            </a:r>
          </a:p>
          <a:p>
            <a:endParaRPr lang="en-US" sz="2000" dirty="0" smtClean="0">
              <a:latin typeface="Verdana"/>
            </a:endParaRPr>
          </a:p>
          <a:p>
            <a:r>
              <a:rPr lang="en-US" sz="2000" dirty="0" smtClean="0">
                <a:latin typeface="Verdana"/>
              </a:rPr>
              <a:t>Resource for facilitators using </a:t>
            </a:r>
            <a:r>
              <a:rPr lang="en-US" sz="2000" i="1" dirty="0" smtClean="0">
                <a:latin typeface="Verdana"/>
              </a:rPr>
              <a:t>Personalized Learning</a:t>
            </a:r>
            <a:r>
              <a:rPr lang="en-US" sz="2000" dirty="0" smtClean="0">
                <a:latin typeface="Verdana"/>
              </a:rPr>
              <a:t> with teachers. Available from K12 Blueprint site.</a:t>
            </a:r>
            <a:endParaRPr lang="en-US" sz="2000" dirty="0">
              <a:latin typeface="Verdana"/>
            </a:endParaRPr>
          </a:p>
        </p:txBody>
      </p:sp>
      <p:pic>
        <p:nvPicPr>
          <p:cNvPr id="2" name="Picture 1" descr="Screen Shot 2015-09-29 at 10.12.0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42" y="1975386"/>
            <a:ext cx="4029757" cy="3977228"/>
          </a:xfrm>
          <a:prstGeom prst="rect">
            <a:avLst/>
          </a:prstGeom>
        </p:spPr>
      </p:pic>
      <p:sp>
        <p:nvSpPr>
          <p:cNvPr id="3" name="Title 2"/>
          <p:cNvSpPr>
            <a:spLocks noGrp="1"/>
          </p:cNvSpPr>
          <p:nvPr>
            <p:ph type="title"/>
          </p:nvPr>
        </p:nvSpPr>
        <p:spPr>
          <a:xfrm>
            <a:off x="699584" y="986085"/>
            <a:ext cx="7744834" cy="1431161"/>
          </a:xfrm>
        </p:spPr>
        <p:txBody>
          <a:bodyPr/>
          <a:lstStyle/>
          <a:p>
            <a:r>
              <a:rPr lang="en-US" sz="3200" i="1" dirty="0"/>
              <a:t>Personalized Learning </a:t>
            </a:r>
            <a:r>
              <a:rPr lang="en-US" sz="3200" dirty="0"/>
              <a:t>Related</a:t>
            </a:r>
            <a:r>
              <a:rPr lang="en-US" sz="3200" i="1" dirty="0"/>
              <a:t> </a:t>
            </a:r>
            <a:r>
              <a:rPr lang="en-US" sz="3200" dirty="0"/>
              <a:t>Resources</a:t>
            </a:r>
            <a:br>
              <a:rPr lang="en-US" sz="3200" dirty="0"/>
            </a:br>
            <a:endParaRPr lang="en-US" dirty="0"/>
          </a:p>
        </p:txBody>
      </p:sp>
      <p:sp>
        <p:nvSpPr>
          <p:cNvPr id="7"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9"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4"/>
              </a:rPr>
              <a:t>www.k12blueprint.com</a:t>
            </a:r>
          </a:p>
        </p:txBody>
      </p:sp>
    </p:spTree>
    <p:extLst>
      <p:ext uri="{BB962C8B-B14F-4D97-AF65-F5344CB8AC3E}">
        <p14:creationId xmlns:p14="http://schemas.microsoft.com/office/powerpoint/2010/main" val="367803280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342" y="4804286"/>
            <a:ext cx="4320166" cy="566738"/>
          </a:xfrm>
        </p:spPr>
        <p:txBody>
          <a:bodyPr/>
          <a:lstStyle/>
          <a:p>
            <a:r>
              <a:rPr lang="en-US" dirty="0" smtClean="0"/>
              <a:t>Learn more at </a:t>
            </a:r>
            <a:r>
              <a:rPr lang="en-US" dirty="0" smtClean="0">
                <a:hlinkClick r:id="rId2"/>
              </a:rPr>
              <a:t>www.k12blueprint.com</a:t>
            </a:r>
            <a:r>
              <a:rPr lang="en-US" dirty="0" smtClean="0"/>
              <a:t> </a:t>
            </a:r>
            <a:endParaRPr lang="en-US" dirty="0"/>
          </a:p>
        </p:txBody>
      </p:sp>
      <p:pic>
        <p:nvPicPr>
          <p:cNvPr id="7" name="Picture Placeholder 6"/>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l="-3375" r="-881"/>
          <a:stretch/>
        </p:blipFill>
        <p:spPr>
          <a:xfrm>
            <a:off x="2133600" y="1868312"/>
            <a:ext cx="4825999" cy="2678586"/>
          </a:xfrm>
        </p:spPr>
      </p:pic>
      <p:sp>
        <p:nvSpPr>
          <p:cNvPr id="6" name="object 6"/>
          <p:cNvSpPr txBox="1">
            <a:spLocks/>
          </p:cNvSpPr>
          <p:nvPr/>
        </p:nvSpPr>
        <p:spPr>
          <a:xfrm>
            <a:off x="226787" y="6525174"/>
            <a:ext cx="8425355" cy="179750"/>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ts val="710"/>
              </a:lnSpc>
            </a:pPr>
            <a:r>
              <a:rPr lang="en-US" sz="500" dirty="0" smtClean="0"/>
              <a:t>Co</a:t>
            </a:r>
            <a:r>
              <a:rPr lang="en-US" sz="500" spc="-10" dirty="0" smtClean="0"/>
              <a:t>p</a:t>
            </a:r>
            <a:r>
              <a:rPr lang="en-US" sz="500" dirty="0" smtClean="0"/>
              <a:t>yri</a:t>
            </a:r>
            <a:r>
              <a:rPr lang="en-US" sz="500" spc="-5" dirty="0" smtClean="0"/>
              <a:t>g</a:t>
            </a:r>
            <a:r>
              <a:rPr lang="en-US" sz="500" spc="-10" dirty="0" smtClean="0"/>
              <a:t>h</a:t>
            </a:r>
            <a:r>
              <a:rPr lang="en-US" sz="500" dirty="0" smtClean="0"/>
              <a:t>t</a:t>
            </a:r>
            <a:r>
              <a:rPr lang="en-US" sz="500" spc="-25" dirty="0" smtClean="0"/>
              <a:t> </a:t>
            </a:r>
            <a:r>
              <a:rPr lang="en-US" sz="500" dirty="0" smtClean="0"/>
              <a:t>©</a:t>
            </a:r>
            <a:r>
              <a:rPr lang="en-US" sz="500" spc="-25" dirty="0" smtClean="0"/>
              <a:t> </a:t>
            </a:r>
            <a:r>
              <a:rPr lang="en-US" sz="500" dirty="0" smtClean="0"/>
              <a:t>2</a:t>
            </a:r>
            <a:r>
              <a:rPr lang="en-US" sz="500" spc="-15" dirty="0" smtClean="0"/>
              <a:t>0</a:t>
            </a:r>
            <a:r>
              <a:rPr lang="en-US" sz="500" spc="-20" dirty="0" smtClean="0"/>
              <a:t>1</a:t>
            </a:r>
            <a:r>
              <a:rPr lang="en-US" sz="500" dirty="0" smtClean="0"/>
              <a:t>6</a:t>
            </a:r>
            <a:r>
              <a:rPr lang="en-US" sz="500" spc="-25" dirty="0" smtClean="0"/>
              <a:t> </a:t>
            </a:r>
            <a:r>
              <a:rPr lang="en-US" sz="500" spc="-15" dirty="0" smtClean="0"/>
              <a:t>K</a:t>
            </a:r>
            <a:r>
              <a:rPr lang="en-US" sz="500" spc="-35" dirty="0" smtClean="0"/>
              <a:t>-</a:t>
            </a:r>
            <a:r>
              <a:rPr lang="en-US" sz="500" spc="-25" dirty="0" smtClean="0"/>
              <a:t>1</a:t>
            </a:r>
            <a:r>
              <a:rPr lang="en-US" sz="500" dirty="0" smtClean="0"/>
              <a:t>2</a:t>
            </a:r>
            <a:r>
              <a:rPr lang="en-US" sz="500" spc="-25" dirty="0" smtClean="0"/>
              <a:t> </a:t>
            </a:r>
            <a:r>
              <a:rPr lang="en-US" sz="500" spc="-5" dirty="0" smtClean="0"/>
              <a:t>Blue</a:t>
            </a:r>
            <a:r>
              <a:rPr lang="en-US" sz="500" dirty="0" smtClean="0"/>
              <a:t>pr</a:t>
            </a:r>
            <a:r>
              <a:rPr lang="en-US" sz="500" spc="-5" dirty="0" smtClean="0"/>
              <a:t>i</a:t>
            </a:r>
            <a:r>
              <a:rPr lang="en-US" sz="500" spc="-10" dirty="0" smtClean="0"/>
              <a:t>n</a:t>
            </a:r>
            <a:r>
              <a:rPr lang="en-US" sz="500" dirty="0" smtClean="0"/>
              <a:t>t.</a:t>
            </a:r>
          </a:p>
          <a:p>
            <a:pPr marL="12700">
              <a:lnSpc>
                <a:spcPts val="710"/>
              </a:lnSpc>
            </a:pPr>
            <a:r>
              <a:rPr lang="en-US" sz="500" spc="-10" dirty="0" smtClean="0"/>
              <a:t>*</a:t>
            </a:r>
            <a:r>
              <a:rPr lang="en-US" sz="500" spc="5" dirty="0" smtClean="0"/>
              <a:t>O</a:t>
            </a:r>
            <a:r>
              <a:rPr lang="en-US" sz="500" dirty="0" smtClean="0"/>
              <a:t>t</a:t>
            </a:r>
            <a:r>
              <a:rPr lang="en-US" sz="500" spc="-5" dirty="0" smtClean="0"/>
              <a:t>her</a:t>
            </a:r>
            <a:r>
              <a:rPr lang="en-US" sz="500" spc="-25" dirty="0" smtClean="0"/>
              <a:t> </a:t>
            </a:r>
            <a:r>
              <a:rPr lang="en-US" sz="500" spc="-5" dirty="0" smtClean="0"/>
              <a:t>na</a:t>
            </a:r>
            <a:r>
              <a:rPr lang="en-US" sz="500" dirty="0" smtClean="0"/>
              <a:t>mes</a:t>
            </a:r>
            <a:r>
              <a:rPr lang="en-US" sz="500" spc="-25" dirty="0" smtClean="0"/>
              <a:t> </a:t>
            </a:r>
            <a:r>
              <a:rPr lang="en-US" sz="500" spc="-5" dirty="0" smtClean="0"/>
              <a:t>a</a:t>
            </a:r>
            <a:r>
              <a:rPr lang="en-US" sz="500" dirty="0" smtClean="0"/>
              <a:t>nd</a:t>
            </a:r>
            <a:r>
              <a:rPr lang="en-US" sz="500" spc="-25" dirty="0" smtClean="0"/>
              <a:t> </a:t>
            </a:r>
            <a:r>
              <a:rPr lang="en-US" sz="500" spc="-5" dirty="0" smtClean="0"/>
              <a:t>bra</a:t>
            </a:r>
            <a:r>
              <a:rPr lang="en-US" sz="500" dirty="0" smtClean="0"/>
              <a:t>n</a:t>
            </a:r>
            <a:r>
              <a:rPr lang="en-US" sz="500" spc="-5" dirty="0" smtClean="0"/>
              <a:t>d</a:t>
            </a:r>
            <a:r>
              <a:rPr lang="en-US" sz="500" dirty="0" smtClean="0"/>
              <a:t>s</a:t>
            </a:r>
            <a:r>
              <a:rPr lang="en-US" sz="500" spc="-25" dirty="0" smtClean="0"/>
              <a:t> </a:t>
            </a:r>
            <a:r>
              <a:rPr lang="en-US" sz="500" dirty="0" smtClean="0"/>
              <a:t>m</a:t>
            </a:r>
            <a:r>
              <a:rPr lang="en-US" sz="500" spc="-10" dirty="0" smtClean="0"/>
              <a:t>a</a:t>
            </a:r>
            <a:r>
              <a:rPr lang="en-US" sz="500" dirty="0" smtClean="0"/>
              <a:t>y</a:t>
            </a:r>
            <a:r>
              <a:rPr lang="en-US" sz="500" spc="-25" dirty="0" smtClean="0"/>
              <a:t> </a:t>
            </a:r>
            <a:r>
              <a:rPr lang="en-US" sz="500" dirty="0" smtClean="0"/>
              <a:t>be</a:t>
            </a:r>
            <a:r>
              <a:rPr lang="en-US" sz="500" spc="-25" dirty="0" smtClean="0"/>
              <a:t> </a:t>
            </a:r>
            <a:r>
              <a:rPr lang="en-US" sz="500" spc="5" dirty="0" smtClean="0"/>
              <a:t>c</a:t>
            </a:r>
            <a:r>
              <a:rPr lang="en-US" sz="500" spc="-5" dirty="0" smtClean="0"/>
              <a:t>lai</a:t>
            </a:r>
            <a:r>
              <a:rPr lang="en-US" sz="500" dirty="0" smtClean="0"/>
              <a:t>med</a:t>
            </a:r>
            <a:r>
              <a:rPr lang="en-US" sz="500" spc="-25" dirty="0" smtClean="0"/>
              <a:t> </a:t>
            </a:r>
            <a:r>
              <a:rPr lang="en-US" sz="500" spc="-5" dirty="0" smtClean="0"/>
              <a:t>a</a:t>
            </a:r>
            <a:r>
              <a:rPr lang="en-US" sz="500" dirty="0" smtClean="0"/>
              <a:t>s</a:t>
            </a:r>
            <a:r>
              <a:rPr lang="en-US" sz="500" spc="-25" dirty="0" smtClean="0"/>
              <a:t> </a:t>
            </a:r>
            <a:r>
              <a:rPr lang="en-US" sz="500" dirty="0" smtClean="0"/>
              <a:t>t</a:t>
            </a:r>
            <a:r>
              <a:rPr lang="en-US" sz="500" spc="-5" dirty="0" smtClean="0"/>
              <a:t>h</a:t>
            </a:r>
            <a:r>
              <a:rPr lang="en-US" sz="500" dirty="0" smtClean="0"/>
              <a:t>e</a:t>
            </a:r>
            <a:r>
              <a:rPr lang="en-US" sz="500" spc="-25" dirty="0" smtClean="0"/>
              <a:t> </a:t>
            </a:r>
            <a:r>
              <a:rPr lang="en-US" sz="500" dirty="0" smtClean="0"/>
              <a:t>p</a:t>
            </a:r>
            <a:r>
              <a:rPr lang="en-US" sz="500" spc="-5" dirty="0" smtClean="0"/>
              <a:t>r</a:t>
            </a:r>
            <a:r>
              <a:rPr lang="en-US" sz="500" dirty="0" smtClean="0"/>
              <a:t>op</a:t>
            </a:r>
            <a:r>
              <a:rPr lang="en-US" sz="500" spc="-5" dirty="0" smtClean="0"/>
              <a:t>e</a:t>
            </a:r>
            <a:r>
              <a:rPr lang="en-US" sz="500" spc="5" dirty="0" smtClean="0"/>
              <a:t>r</a:t>
            </a:r>
            <a:r>
              <a:rPr lang="en-US" sz="500" spc="10" dirty="0" smtClean="0"/>
              <a:t>t</a:t>
            </a:r>
            <a:r>
              <a:rPr lang="en-US" sz="500" dirty="0" smtClean="0"/>
              <a:t>y</a:t>
            </a:r>
            <a:r>
              <a:rPr lang="en-US" sz="500" spc="-25" dirty="0" smtClean="0"/>
              <a:t> </a:t>
            </a:r>
            <a:r>
              <a:rPr lang="en-US" sz="500" spc="-5" dirty="0" smtClean="0"/>
              <a:t>o</a:t>
            </a:r>
            <a:r>
              <a:rPr lang="en-US" sz="500" dirty="0" smtClean="0"/>
              <a:t>f</a:t>
            </a:r>
            <a:r>
              <a:rPr lang="en-US" sz="500" spc="-25" dirty="0" smtClean="0"/>
              <a:t> </a:t>
            </a:r>
            <a:r>
              <a:rPr lang="en-US" sz="500" spc="-5" dirty="0" smtClean="0"/>
              <a:t>o</a:t>
            </a:r>
            <a:r>
              <a:rPr lang="en-US" sz="500" dirty="0" smtClean="0"/>
              <a:t>t</a:t>
            </a:r>
            <a:r>
              <a:rPr lang="en-US" sz="500" spc="-5" dirty="0" smtClean="0"/>
              <a:t>her</a:t>
            </a:r>
            <a:r>
              <a:rPr lang="en-US" sz="500" dirty="0" smtClean="0"/>
              <a:t>s</a:t>
            </a:r>
            <a:endParaRPr lang="en-US" sz="500" dirty="0"/>
          </a:p>
        </p:txBody>
      </p:sp>
      <p:sp>
        <p:nvSpPr>
          <p:cNvPr id="8" name="object 7"/>
          <p:cNvSpPr txBox="1">
            <a:spLocks/>
          </p:cNvSpPr>
          <p:nvPr/>
        </p:nvSpPr>
        <p:spPr>
          <a:xfrm>
            <a:off x="7600038" y="6625492"/>
            <a:ext cx="1199515" cy="123111"/>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00" b="1" spc="-5" dirty="0" smtClean="0">
                <a:hlinkClick r:id="rId4"/>
              </a:rPr>
              <a:t>www.k12blueprint.com</a:t>
            </a:r>
            <a:endParaRPr lang="en-US" sz="800" b="1" spc="-5" dirty="0">
              <a:hlinkClick r:id="rId4"/>
            </a:endParaRPr>
          </a:p>
        </p:txBody>
      </p:sp>
    </p:spTree>
    <p:extLst>
      <p:ext uri="{BB962C8B-B14F-4D97-AF65-F5344CB8AC3E}">
        <p14:creationId xmlns:p14="http://schemas.microsoft.com/office/powerpoint/2010/main" val="13288629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6640" y="1311592"/>
            <a:ext cx="4744720" cy="4247317"/>
          </a:xfrm>
          <a:prstGeom prst="rect">
            <a:avLst/>
          </a:prstGeom>
        </p:spPr>
        <p:txBody>
          <a:bodyPr wrap="square">
            <a:spAutoFit/>
          </a:bodyPr>
          <a:lstStyle/>
          <a:p>
            <a:r>
              <a:rPr lang="en-US" dirty="0" smtClean="0">
                <a:latin typeface="Verdana"/>
                <a:cs typeface="Verdana"/>
              </a:rPr>
              <a:t>“Students</a:t>
            </a:r>
            <a:r>
              <a:rPr lang="en-US" dirty="0">
                <a:latin typeface="Verdana"/>
                <a:cs typeface="Verdana"/>
              </a:rPr>
              <a:t>, perhaps without even realizing it, are already seeking out ways to personalize their learning. Looking to address what they perceive as deficiencies in classroom experiences, students are turning to online classes to study topics that pique their intellectual curiosity, to message and discussion boards to explore new ideas about their world, or to online collaboration tools to share their expertise with other students they don’t even </a:t>
            </a:r>
            <a:r>
              <a:rPr lang="en-US" dirty="0" smtClean="0">
                <a:latin typeface="Verdana"/>
                <a:cs typeface="Verdana"/>
              </a:rPr>
              <a:t>know” (Project Tomorrow, p. 1). </a:t>
            </a:r>
            <a:endParaRPr lang="en-US" dirty="0">
              <a:latin typeface="Verdana"/>
              <a:cs typeface="Verdana"/>
            </a:endParaRPr>
          </a:p>
          <a:p>
            <a:endParaRPr lang="en-US" dirty="0">
              <a:latin typeface="Verdana"/>
            </a:endParaRPr>
          </a:p>
        </p:txBody>
      </p:sp>
      <p:pic>
        <p:nvPicPr>
          <p:cNvPr id="5" name="Picture 4" descr="Boy_Brick_W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156" y="1311592"/>
            <a:ext cx="2277364" cy="3409227"/>
          </a:xfrm>
          <a:prstGeom prst="rect">
            <a:avLst/>
          </a:prstGeom>
        </p:spPr>
      </p:pic>
      <p:sp>
        <p:nvSpPr>
          <p:cNvPr id="4"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4"/>
              </a:rPr>
              <a:t>www.k12blueprint.com</a:t>
            </a:r>
          </a:p>
        </p:txBody>
      </p:sp>
    </p:spTree>
    <p:extLst>
      <p:ext uri="{BB962C8B-B14F-4D97-AF65-F5344CB8AC3E}">
        <p14:creationId xmlns:p14="http://schemas.microsoft.com/office/powerpoint/2010/main" val="2719990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7"/>
          <p:cNvSpPr txBox="1">
            <a:spLocks/>
          </p:cNvSpPr>
          <p:nvPr/>
        </p:nvSpPr>
        <p:spPr>
          <a:xfrm>
            <a:off x="282214" y="2163498"/>
            <a:ext cx="8642778" cy="3421650"/>
          </a:xfrm>
          <a:prstGeom prst="rect">
            <a:avLst/>
          </a:prstGeom>
          <a:noFill/>
          <a:ln>
            <a:noFill/>
          </a:ln>
        </p:spPr>
        <p:txBody>
          <a:bodyPr lIns="91425" tIns="45700" rIns="91425" bIns="45700" anchor="ctr" anchorCtr="0">
            <a:noAutofit/>
          </a:bodyPr>
          <a:lstStyle>
            <a:lvl1pPr algn="l" rtl="0" eaLnBrk="1" fontAlgn="base" hangingPunct="1">
              <a:spcBef>
                <a:spcPct val="0"/>
              </a:spcBef>
              <a:spcAft>
                <a:spcPct val="0"/>
              </a:spcAft>
              <a:defRPr sz="3600" b="0" i="0">
                <a:solidFill>
                  <a:schemeClr val="tx1">
                    <a:lumMod val="50000"/>
                    <a:lumOff val="50000"/>
                  </a:schemeClr>
                </a:solidFill>
                <a:latin typeface="Helvetica Light"/>
                <a:ea typeface="+mj-ea"/>
                <a:cs typeface="Helvetica Light"/>
              </a:defRPr>
            </a:lvl1pPr>
            <a:lvl2pPr algn="ctr" rtl="0" eaLnBrk="1" fontAlgn="base" hangingPunct="1">
              <a:spcBef>
                <a:spcPct val="0"/>
              </a:spcBef>
              <a:spcAft>
                <a:spcPct val="0"/>
              </a:spcAft>
              <a:defRPr sz="4400">
                <a:solidFill>
                  <a:schemeClr val="tx2"/>
                </a:solidFill>
                <a:latin typeface="Zurich BT" charset="0"/>
                <a:ea typeface="ＭＳ Ｐゴシック" charset="0"/>
              </a:defRPr>
            </a:lvl2pPr>
            <a:lvl3pPr algn="ctr" rtl="0" eaLnBrk="1" fontAlgn="base" hangingPunct="1">
              <a:spcBef>
                <a:spcPct val="0"/>
              </a:spcBef>
              <a:spcAft>
                <a:spcPct val="0"/>
              </a:spcAft>
              <a:defRPr sz="4400">
                <a:solidFill>
                  <a:schemeClr val="tx2"/>
                </a:solidFill>
                <a:latin typeface="Zurich BT" charset="0"/>
                <a:ea typeface="ＭＳ Ｐゴシック" charset="0"/>
              </a:defRPr>
            </a:lvl3pPr>
            <a:lvl4pPr algn="ctr" rtl="0" eaLnBrk="1" fontAlgn="base" hangingPunct="1">
              <a:spcBef>
                <a:spcPct val="0"/>
              </a:spcBef>
              <a:spcAft>
                <a:spcPct val="0"/>
              </a:spcAft>
              <a:defRPr sz="4400">
                <a:solidFill>
                  <a:schemeClr val="tx2"/>
                </a:solidFill>
                <a:latin typeface="Zurich BT" charset="0"/>
                <a:ea typeface="ＭＳ Ｐゴシック" charset="0"/>
              </a:defRPr>
            </a:lvl4pPr>
            <a:lvl5pPr algn="ctr" rtl="0" eaLnBrk="1" fontAlgn="base" hangingPunct="1">
              <a:spcBef>
                <a:spcPct val="0"/>
              </a:spcBef>
              <a:spcAft>
                <a:spcPct val="0"/>
              </a:spcAft>
              <a:defRPr sz="4400">
                <a:solidFill>
                  <a:schemeClr val="tx2"/>
                </a:solidFill>
                <a:latin typeface="Zurich BT" charset="0"/>
                <a:ea typeface="ＭＳ Ｐゴシック" charset="0"/>
              </a:defRPr>
            </a:lvl5pPr>
            <a:lvl6pPr marL="457200" algn="ctr" rtl="0" eaLnBrk="1" fontAlgn="base" hangingPunct="1">
              <a:spcBef>
                <a:spcPct val="0"/>
              </a:spcBef>
              <a:spcAft>
                <a:spcPct val="0"/>
              </a:spcAft>
              <a:defRPr sz="4400">
                <a:solidFill>
                  <a:schemeClr val="tx2"/>
                </a:solidFill>
                <a:latin typeface="Zurich BT" charset="0"/>
                <a:ea typeface="ＭＳ Ｐゴシック" charset="0"/>
              </a:defRPr>
            </a:lvl6pPr>
            <a:lvl7pPr marL="914400" algn="ctr" rtl="0" eaLnBrk="1" fontAlgn="base" hangingPunct="1">
              <a:spcBef>
                <a:spcPct val="0"/>
              </a:spcBef>
              <a:spcAft>
                <a:spcPct val="0"/>
              </a:spcAft>
              <a:defRPr sz="4400">
                <a:solidFill>
                  <a:schemeClr val="tx2"/>
                </a:solidFill>
                <a:latin typeface="Zurich BT" charset="0"/>
                <a:ea typeface="ＭＳ Ｐゴシック" charset="0"/>
              </a:defRPr>
            </a:lvl7pPr>
            <a:lvl8pPr marL="1371600" algn="ctr" rtl="0" eaLnBrk="1" fontAlgn="base" hangingPunct="1">
              <a:spcBef>
                <a:spcPct val="0"/>
              </a:spcBef>
              <a:spcAft>
                <a:spcPct val="0"/>
              </a:spcAft>
              <a:defRPr sz="4400">
                <a:solidFill>
                  <a:schemeClr val="tx2"/>
                </a:solidFill>
                <a:latin typeface="Zurich BT" charset="0"/>
                <a:ea typeface="ＭＳ Ｐゴシック" charset="0"/>
              </a:defRPr>
            </a:lvl8pPr>
            <a:lvl9pPr marL="1828800" algn="ctr" rtl="0" eaLnBrk="1" fontAlgn="base" hangingPunct="1">
              <a:spcBef>
                <a:spcPct val="0"/>
              </a:spcBef>
              <a:spcAft>
                <a:spcPct val="0"/>
              </a:spcAft>
              <a:defRPr sz="4400">
                <a:solidFill>
                  <a:schemeClr val="tx2"/>
                </a:solidFill>
                <a:latin typeface="Zurich BT" charset="0"/>
                <a:ea typeface="ＭＳ Ｐゴシック" charset="0"/>
              </a:defRPr>
            </a:lvl9pPr>
          </a:lstStyle>
          <a:p>
            <a:pPr marL="798512" indent="-11112">
              <a:spcBef>
                <a:spcPts val="0"/>
              </a:spcBef>
              <a:spcAft>
                <a:spcPts val="0"/>
              </a:spcAft>
              <a:buSzPct val="25000"/>
            </a:pPr>
            <a:r>
              <a:rPr lang="en-US" sz="4800" b="1" dirty="0" smtClean="0">
                <a:solidFill>
                  <a:srgbClr val="443947"/>
                </a:solidFill>
                <a:latin typeface="Open Sans"/>
                <a:ea typeface="Open Sans"/>
                <a:cs typeface="Open Sans"/>
                <a:sym typeface="Open Sans"/>
              </a:rPr>
              <a:t>V. Your Turn: </a:t>
            </a:r>
            <a:r>
              <a:rPr lang="en-US" sz="4800" b="1" dirty="0" smtClean="0">
                <a:solidFill>
                  <a:srgbClr val="443947"/>
                </a:solidFill>
                <a:latin typeface="Open Sans"/>
                <a:ea typeface="Open Sans"/>
                <a:cs typeface="Open Sans"/>
              </a:rPr>
              <a:t>Next Steps Discussion</a:t>
            </a:r>
            <a:endParaRPr lang="en-US" sz="4800" b="1" dirty="0">
              <a:solidFill>
                <a:srgbClr val="443947"/>
              </a:solidFill>
              <a:latin typeface="Open Sans"/>
              <a:ea typeface="Open Sans"/>
              <a:cs typeface="Open Sans"/>
              <a:sym typeface="Open Sans"/>
            </a:endParaRPr>
          </a:p>
        </p:txBody>
      </p:sp>
      <p:grpSp>
        <p:nvGrpSpPr>
          <p:cNvPr id="4" name="Group 3"/>
          <p:cNvGrpSpPr/>
          <p:nvPr/>
        </p:nvGrpSpPr>
        <p:grpSpPr>
          <a:xfrm>
            <a:off x="476163" y="1935732"/>
            <a:ext cx="1092837" cy="748281"/>
            <a:chOff x="254000" y="1320800"/>
            <a:chExt cx="1475883" cy="1155700"/>
          </a:xfrm>
        </p:grpSpPr>
        <p:sp>
          <p:nvSpPr>
            <p:cNvPr id="5" name="Rounded Rectangle 4"/>
            <p:cNvSpPr/>
            <p:nvPr/>
          </p:nvSpPr>
          <p:spPr bwMode="auto">
            <a:xfrm>
              <a:off x="254000" y="1320800"/>
              <a:ext cx="1475883" cy="1155700"/>
            </a:xfrm>
            <a:prstGeom prst="roundRect">
              <a:avLst/>
            </a:prstGeom>
            <a:solidFill>
              <a:schemeClr val="accent1"/>
            </a:solidFill>
            <a:ln w="9525" cap="flat" cmpd="sng" algn="ctr">
              <a:solidFill>
                <a:srgbClr val="059A8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6" name="Oval Callout 5"/>
            <p:cNvSpPr/>
            <p:nvPr/>
          </p:nvSpPr>
          <p:spPr bwMode="auto">
            <a:xfrm>
              <a:off x="444500" y="1432101"/>
              <a:ext cx="838200" cy="663399"/>
            </a:xfrm>
            <a:prstGeom prst="wedgeEllipseCallout">
              <a:avLst>
                <a:gd name="adj1" fmla="val -28409"/>
                <a:gd name="adj2" fmla="val 77815"/>
              </a:avLst>
            </a:prstGeom>
            <a:solidFill>
              <a:srgbClr val="059A87"/>
            </a:solidFill>
            <a:ln w="9525" cap="flat" cmpd="sng" algn="ctr">
              <a:solidFill>
                <a:srgbClr val="059A8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7" name="Oval Callout 6"/>
            <p:cNvSpPr/>
            <p:nvPr/>
          </p:nvSpPr>
          <p:spPr bwMode="auto">
            <a:xfrm>
              <a:off x="863600" y="1778000"/>
              <a:ext cx="660400" cy="509499"/>
            </a:xfrm>
            <a:prstGeom prst="wedgeEllipseCallout">
              <a:avLst>
                <a:gd name="adj1" fmla="val 49621"/>
                <a:gd name="adj2" fmla="val 56537"/>
              </a:avLst>
            </a:prstGeom>
            <a:solidFill>
              <a:srgbClr val="059A87">
                <a:alpha val="67000"/>
              </a:srgbClr>
            </a:solidFill>
            <a:ln w="9525" cap="flat" cmpd="sng" algn="ctr">
              <a:solidFill>
                <a:srgbClr val="059A87"/>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grpSp>
      <p:sp>
        <p:nvSpPr>
          <p:cNvPr id="8"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9"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2"/>
              </a:rPr>
              <a:t>www.k12blueprint.com</a:t>
            </a:r>
          </a:p>
        </p:txBody>
      </p:sp>
    </p:spTree>
    <p:extLst>
      <p:ext uri="{BB962C8B-B14F-4D97-AF65-F5344CB8AC3E}">
        <p14:creationId xmlns:p14="http://schemas.microsoft.com/office/powerpoint/2010/main" val="6269018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extBox 1"/>
          <p:cNvSpPr txBox="1"/>
          <p:nvPr/>
        </p:nvSpPr>
        <p:spPr>
          <a:xfrm>
            <a:off x="564426" y="2092969"/>
            <a:ext cx="7843174" cy="369332"/>
          </a:xfrm>
          <a:prstGeom prst="rect">
            <a:avLst/>
          </a:prstGeom>
          <a:noFill/>
        </p:spPr>
        <p:txBody>
          <a:bodyPr wrap="square" rtlCol="0">
            <a:spAutoFit/>
          </a:bodyPr>
          <a:lstStyle/>
          <a:p>
            <a:endParaRPr lang="en-US" dirty="0">
              <a:latin typeface="Verdana"/>
            </a:endParaRPr>
          </a:p>
        </p:txBody>
      </p:sp>
      <p:graphicFrame>
        <p:nvGraphicFramePr>
          <p:cNvPr id="4" name="Table 3"/>
          <p:cNvGraphicFramePr>
            <a:graphicFrameLocks noGrp="1"/>
          </p:cNvGraphicFramePr>
          <p:nvPr>
            <p:extLst>
              <p:ext uri="{D42A27DB-BD31-4B8C-83A1-F6EECF244321}">
                <p14:modId xmlns:p14="http://schemas.microsoft.com/office/powerpoint/2010/main" val="1189244119"/>
              </p:ext>
            </p:extLst>
          </p:nvPr>
        </p:nvGraphicFramePr>
        <p:xfrm>
          <a:off x="446837" y="1927443"/>
          <a:ext cx="8078596" cy="4028439"/>
        </p:xfrm>
        <a:graphic>
          <a:graphicData uri="http://schemas.openxmlformats.org/drawingml/2006/table">
            <a:tbl>
              <a:tblPr firstRow="1" bandRow="1">
                <a:tableStyleId>{5C22544A-7EE6-4342-B048-85BDC9FD1C3A}</a:tableStyleId>
              </a:tblPr>
              <a:tblGrid>
                <a:gridCol w="3233693"/>
                <a:gridCol w="4844903"/>
              </a:tblGrid>
              <a:tr h="370840">
                <a:tc>
                  <a:txBody>
                    <a:bodyPr/>
                    <a:lstStyle/>
                    <a:p>
                      <a:pPr algn="ctr"/>
                      <a:r>
                        <a:rPr lang="en-US" b="1" dirty="0" smtClean="0">
                          <a:solidFill>
                            <a:schemeClr val="tx1"/>
                          </a:solidFill>
                          <a:latin typeface="Verdana"/>
                          <a:cs typeface="Verdana"/>
                        </a:rPr>
                        <a:t>Fiction</a:t>
                      </a:r>
                      <a:endParaRPr lang="en-US" b="1" dirty="0">
                        <a:solidFill>
                          <a:schemeClr val="tx1"/>
                        </a:solidFill>
                        <a:latin typeface="Verdana"/>
                        <a:cs typeface="Verdana"/>
                      </a:endParaRPr>
                    </a:p>
                  </a:txBody>
                  <a:tcPr/>
                </a:tc>
                <a:tc>
                  <a:txBody>
                    <a:bodyPr/>
                    <a:lstStyle/>
                    <a:p>
                      <a:pPr algn="ctr"/>
                      <a:r>
                        <a:rPr lang="en-US" b="1" dirty="0" smtClean="0">
                          <a:solidFill>
                            <a:schemeClr val="tx1"/>
                          </a:solidFill>
                          <a:latin typeface="Verdana"/>
                          <a:cs typeface="Verdana"/>
                        </a:rPr>
                        <a:t>Fact</a:t>
                      </a:r>
                      <a:endParaRPr lang="en-US" b="1" dirty="0">
                        <a:solidFill>
                          <a:schemeClr val="tx1"/>
                        </a:solidFill>
                        <a:latin typeface="Verdana"/>
                        <a:cs typeface="Verdana"/>
                      </a:endParaRPr>
                    </a:p>
                  </a:txBody>
                  <a:tcPr/>
                </a:tc>
              </a:tr>
              <a:tr h="370840">
                <a:tc>
                  <a:txBody>
                    <a:bodyPr/>
                    <a:lstStyle/>
                    <a:p>
                      <a:r>
                        <a:rPr lang="en-US" dirty="0" smtClean="0">
                          <a:solidFill>
                            <a:schemeClr val="tx1"/>
                          </a:solidFill>
                          <a:latin typeface="Verdana"/>
                          <a:cs typeface="Verdana"/>
                        </a:rPr>
                        <a:t>Students decide what they want to learn.</a:t>
                      </a:r>
                      <a:endParaRPr lang="en-US" dirty="0">
                        <a:solidFill>
                          <a:schemeClr val="tx1"/>
                        </a:solidFill>
                        <a:latin typeface="Verdana"/>
                        <a:cs typeface="Verdana"/>
                      </a:endParaRPr>
                    </a:p>
                  </a:txBody>
                  <a:tcPr/>
                </a:tc>
                <a:tc>
                  <a:txBody>
                    <a:bodyPr/>
                    <a:lstStyle/>
                    <a:p>
                      <a:r>
                        <a:rPr lang="en-US" dirty="0" smtClean="0">
                          <a:solidFill>
                            <a:schemeClr val="tx1"/>
                          </a:solidFill>
                          <a:latin typeface="Verdana"/>
                          <a:cs typeface="Verdana"/>
                        </a:rPr>
                        <a:t>All</a:t>
                      </a:r>
                      <a:r>
                        <a:rPr lang="en-US" baseline="0" dirty="0" smtClean="0">
                          <a:solidFill>
                            <a:schemeClr val="tx1"/>
                          </a:solidFill>
                          <a:latin typeface="Verdana"/>
                          <a:cs typeface="Verdana"/>
                        </a:rPr>
                        <a:t> students meet standards but make choices in addition to and within those standards.</a:t>
                      </a:r>
                      <a:endParaRPr lang="en-US" dirty="0">
                        <a:solidFill>
                          <a:schemeClr val="tx1"/>
                        </a:solidFill>
                        <a:latin typeface="Verdana"/>
                        <a:cs typeface="Verdana"/>
                      </a:endParaRPr>
                    </a:p>
                  </a:txBody>
                  <a:tcPr/>
                </a:tc>
              </a:tr>
              <a:tr h="370840">
                <a:tc>
                  <a:txBody>
                    <a:bodyPr/>
                    <a:lstStyle/>
                    <a:p>
                      <a:r>
                        <a:rPr lang="en-US" dirty="0" smtClean="0">
                          <a:solidFill>
                            <a:schemeClr val="tx1"/>
                          </a:solidFill>
                          <a:latin typeface="Verdana"/>
                          <a:cs typeface="Verdana"/>
                        </a:rPr>
                        <a:t>All</a:t>
                      </a:r>
                      <a:r>
                        <a:rPr lang="en-US" baseline="0" dirty="0" smtClean="0">
                          <a:solidFill>
                            <a:schemeClr val="tx1"/>
                          </a:solidFill>
                          <a:latin typeface="Verdana"/>
                          <a:cs typeface="Verdana"/>
                        </a:rPr>
                        <a:t> s</a:t>
                      </a:r>
                      <a:r>
                        <a:rPr lang="en-US" dirty="0" smtClean="0">
                          <a:solidFill>
                            <a:schemeClr val="tx1"/>
                          </a:solidFill>
                          <a:latin typeface="Verdana"/>
                          <a:cs typeface="Verdana"/>
                        </a:rPr>
                        <a:t>tudents work</a:t>
                      </a:r>
                      <a:r>
                        <a:rPr lang="en-US" baseline="0" dirty="0" smtClean="0">
                          <a:solidFill>
                            <a:schemeClr val="tx1"/>
                          </a:solidFill>
                          <a:latin typeface="Verdana"/>
                          <a:cs typeface="Verdana"/>
                        </a:rPr>
                        <a:t> individually on tasks designed for them.</a:t>
                      </a:r>
                      <a:endParaRPr lang="en-US" dirty="0">
                        <a:solidFill>
                          <a:schemeClr val="tx1"/>
                        </a:solidFill>
                        <a:latin typeface="Verdana"/>
                        <a:cs typeface="Verdana"/>
                      </a:endParaRPr>
                    </a:p>
                  </a:txBody>
                  <a:tcPr/>
                </a:tc>
                <a:tc>
                  <a:txBody>
                    <a:bodyPr/>
                    <a:lstStyle/>
                    <a:p>
                      <a:r>
                        <a:rPr lang="en-US" dirty="0" smtClean="0">
                          <a:solidFill>
                            <a:schemeClr val="tx1"/>
                          </a:solidFill>
                          <a:latin typeface="Verdana"/>
                          <a:cs typeface="Verdana"/>
                        </a:rPr>
                        <a:t>Students work with</a:t>
                      </a:r>
                      <a:r>
                        <a:rPr lang="en-US" baseline="0" dirty="0" smtClean="0">
                          <a:solidFill>
                            <a:schemeClr val="tx1"/>
                          </a:solidFill>
                          <a:latin typeface="Verdana"/>
                          <a:cs typeface="Verdana"/>
                        </a:rPr>
                        <a:t> small and large groups, as well as alone.</a:t>
                      </a:r>
                      <a:endParaRPr lang="en-US" dirty="0">
                        <a:solidFill>
                          <a:schemeClr val="tx1"/>
                        </a:solidFill>
                        <a:latin typeface="Verdana"/>
                        <a:cs typeface="Verdana"/>
                      </a:endParaRPr>
                    </a:p>
                  </a:txBody>
                  <a:tcPr/>
                </a:tc>
              </a:tr>
              <a:tr h="370840">
                <a:tc>
                  <a:txBody>
                    <a:bodyPr/>
                    <a:lstStyle/>
                    <a:p>
                      <a:r>
                        <a:rPr lang="en-US" dirty="0" smtClean="0">
                          <a:solidFill>
                            <a:schemeClr val="tx1"/>
                          </a:solidFill>
                          <a:latin typeface="Verdana"/>
                          <a:cs typeface="Verdana"/>
                        </a:rPr>
                        <a:t>Students do</a:t>
                      </a:r>
                      <a:r>
                        <a:rPr lang="en-US" baseline="0" dirty="0" smtClean="0">
                          <a:solidFill>
                            <a:schemeClr val="tx1"/>
                          </a:solidFill>
                          <a:latin typeface="Verdana"/>
                          <a:cs typeface="Verdana"/>
                        </a:rPr>
                        <a:t> not receive grades.</a:t>
                      </a:r>
                      <a:endParaRPr lang="en-US" dirty="0">
                        <a:solidFill>
                          <a:schemeClr val="tx1"/>
                        </a:solidFill>
                        <a:latin typeface="Verdana"/>
                        <a:cs typeface="Verdana"/>
                      </a:endParaRPr>
                    </a:p>
                  </a:txBody>
                  <a:tcPr/>
                </a:tc>
                <a:tc>
                  <a:txBody>
                    <a:bodyPr/>
                    <a:lstStyle/>
                    <a:p>
                      <a:r>
                        <a:rPr lang="en-US" dirty="0" smtClean="0">
                          <a:solidFill>
                            <a:schemeClr val="tx1"/>
                          </a:solidFill>
                          <a:latin typeface="Verdana"/>
                          <a:cs typeface="Verdana"/>
                        </a:rPr>
                        <a:t>Students participate in a variety of formative and summative tasks, in addition to grades.</a:t>
                      </a:r>
                    </a:p>
                  </a:txBody>
                  <a:tcPr/>
                </a:tc>
              </a:tr>
              <a:tr h="370840">
                <a:tc>
                  <a:txBody>
                    <a:bodyPr/>
                    <a:lstStyle/>
                    <a:p>
                      <a:r>
                        <a:rPr lang="en-US" dirty="0" smtClean="0">
                          <a:solidFill>
                            <a:schemeClr val="tx1"/>
                          </a:solidFill>
                          <a:latin typeface="Verdana"/>
                          <a:cs typeface="Verdana"/>
                        </a:rPr>
                        <a:t>Students are free to take the easiest path to learning.</a:t>
                      </a:r>
                      <a:endParaRPr lang="en-US" dirty="0">
                        <a:solidFill>
                          <a:schemeClr val="tx1"/>
                        </a:solidFill>
                        <a:latin typeface="Verdana"/>
                        <a:cs typeface="Verdana"/>
                      </a:endParaRPr>
                    </a:p>
                  </a:txBody>
                  <a:tcPr/>
                </a:tc>
                <a:tc>
                  <a:txBody>
                    <a:bodyPr/>
                    <a:lstStyle/>
                    <a:p>
                      <a:r>
                        <a:rPr lang="en-US" dirty="0" smtClean="0">
                          <a:solidFill>
                            <a:schemeClr val="tx1"/>
                          </a:solidFill>
                          <a:latin typeface="Verdana"/>
                          <a:cs typeface="Verdana"/>
                        </a:rPr>
                        <a:t>Self-directed</a:t>
                      </a:r>
                      <a:r>
                        <a:rPr lang="en-US" baseline="0" dirty="0" smtClean="0">
                          <a:solidFill>
                            <a:schemeClr val="tx1"/>
                          </a:solidFill>
                          <a:latin typeface="Verdana"/>
                          <a:cs typeface="Verdana"/>
                        </a:rPr>
                        <a:t> learning and meeting challenges are important components of personalized learning.</a:t>
                      </a:r>
                      <a:endParaRPr lang="en-US" dirty="0" smtClean="0">
                        <a:solidFill>
                          <a:schemeClr val="tx1"/>
                        </a:solidFill>
                        <a:latin typeface="Verdana"/>
                        <a:cs typeface="Verdana"/>
                      </a:endParaRPr>
                    </a:p>
                  </a:txBody>
                  <a:tcPr/>
                </a:tc>
              </a:tr>
            </a:tbl>
          </a:graphicData>
        </a:graphic>
      </p:graphicFrame>
      <p:sp>
        <p:nvSpPr>
          <p:cNvPr id="16" name="Title 4"/>
          <p:cNvSpPr txBox="1">
            <a:spLocks/>
          </p:cNvSpPr>
          <p:nvPr/>
        </p:nvSpPr>
        <p:spPr>
          <a:xfrm>
            <a:off x="-37610" y="1080053"/>
            <a:ext cx="9181610" cy="704328"/>
          </a:xfrm>
          <a:prstGeom prst="rect">
            <a:avLst/>
          </a:prstGeom>
        </p:spPr>
        <p:txBody>
          <a:bodyPr/>
          <a:lstStyle>
            <a:defPPr marR="0" algn="l" rtl="0">
              <a:lnSpc>
                <a:spcPct val="100000"/>
              </a:lnSpc>
              <a:spcBef>
                <a:spcPts val="0"/>
              </a:spcBef>
              <a:spcAft>
                <a:spcPts val="0"/>
              </a:spcAft>
              <a:defRPr/>
            </a:defPPr>
            <a:lvl1pPr algn="ctr">
              <a:defRPr sz="4000" b="1">
                <a:solidFill>
                  <a:schemeClr val="bg1"/>
                </a:solidFill>
              </a:defRPr>
            </a:lvl1pPr>
          </a:lstStyle>
          <a:p>
            <a:endParaRPr lang="en-US" sz="3200" b="0" kern="0" dirty="0">
              <a:solidFill>
                <a:srgbClr val="01453D"/>
              </a:solidFill>
              <a:latin typeface="Open Sans"/>
              <a:cs typeface="Open Sans"/>
              <a:sym typeface="Arial"/>
              <a:rtl val="0"/>
            </a:endParaRPr>
          </a:p>
        </p:txBody>
      </p:sp>
      <p:sp>
        <p:nvSpPr>
          <p:cNvPr id="3" name="Title 2"/>
          <p:cNvSpPr>
            <a:spLocks noGrp="1"/>
          </p:cNvSpPr>
          <p:nvPr>
            <p:ph type="title"/>
          </p:nvPr>
        </p:nvSpPr>
        <p:spPr>
          <a:xfrm>
            <a:off x="699584" y="986085"/>
            <a:ext cx="7744834" cy="430887"/>
          </a:xfrm>
        </p:spPr>
        <p:txBody>
          <a:bodyPr/>
          <a:lstStyle/>
          <a:p>
            <a:r>
              <a:rPr lang="en-US" sz="2800" b="0" dirty="0">
                <a:solidFill>
                  <a:srgbClr val="01453D"/>
                </a:solidFill>
                <a:sym typeface="Arial"/>
                <a:rtl val="0"/>
              </a:rPr>
              <a:t>Just the Facts about Personalized Learning</a:t>
            </a:r>
            <a:endParaRPr lang="en-US" sz="2800" b="0" dirty="0">
              <a:solidFill>
                <a:srgbClr val="01453D"/>
              </a:solidFill>
              <a:sym typeface="Arial"/>
              <a:rtl val="0"/>
            </a:endParaRPr>
          </a:p>
        </p:txBody>
      </p:sp>
      <p:sp>
        <p:nvSpPr>
          <p:cNvPr id="7" name="object 6"/>
          <p:cNvSpPr txBox="1">
            <a:spLocks noGrp="1"/>
          </p:cNvSpPr>
          <p:nvPr>
            <p:ph type="ftr" sz="quarter" idx="5"/>
          </p:nvPr>
        </p:nvSpPr>
        <p:spPr>
          <a:xfrm>
            <a:off x="226788" y="6525174"/>
            <a:ext cx="1988820" cy="182315"/>
          </a:xfrm>
          <a:prstGeom prst="rect">
            <a:avLst/>
          </a:prstGeom>
        </p:spPr>
        <p:txBody>
          <a:bodyPr vert="horz" wrap="square" lIns="0" tIns="0" rIns="0" bIns="0" rtlCol="0">
            <a:spAutoFit/>
          </a:bodyPr>
          <a:lstStyle/>
          <a:p>
            <a:pPr marL="12700">
              <a:lnSpc>
                <a:spcPts val="710"/>
              </a:lnSpc>
            </a:pPr>
            <a:r>
              <a:rPr dirty="0"/>
              <a:t>Co</a:t>
            </a:r>
            <a:r>
              <a:rPr spc="-10" dirty="0"/>
              <a:t>p</a:t>
            </a:r>
            <a:r>
              <a:rPr dirty="0"/>
              <a:t>yri</a:t>
            </a:r>
            <a:r>
              <a:rPr spc="-5" dirty="0"/>
              <a:t>g</a:t>
            </a:r>
            <a:r>
              <a:rPr spc="-10" dirty="0"/>
              <a:t>h</a:t>
            </a:r>
            <a:r>
              <a:rPr dirty="0"/>
              <a:t>t</a:t>
            </a:r>
            <a:r>
              <a:rPr spc="-25" dirty="0"/>
              <a:t> </a:t>
            </a:r>
            <a:r>
              <a:rPr dirty="0"/>
              <a:t>©</a:t>
            </a:r>
            <a:r>
              <a:rPr spc="-25" dirty="0"/>
              <a:t> </a:t>
            </a:r>
            <a:r>
              <a:rPr dirty="0" smtClean="0"/>
              <a:t>2</a:t>
            </a:r>
            <a:r>
              <a:rPr spc="-15" dirty="0" smtClean="0"/>
              <a:t>0</a:t>
            </a:r>
            <a:r>
              <a:rPr spc="-20" dirty="0" smtClean="0"/>
              <a:t>1</a:t>
            </a:r>
            <a:r>
              <a:rPr lang="en-US" dirty="0"/>
              <a:t>6</a:t>
            </a:r>
            <a:r>
              <a:rPr spc="-25" dirty="0" smtClean="0"/>
              <a:t> </a:t>
            </a:r>
            <a:r>
              <a:rPr spc="-15" dirty="0"/>
              <a:t>K</a:t>
            </a:r>
            <a:r>
              <a:rPr spc="-35" dirty="0"/>
              <a:t>-</a:t>
            </a:r>
            <a:r>
              <a:rPr spc="-25" dirty="0"/>
              <a:t>1</a:t>
            </a:r>
            <a:r>
              <a:rPr dirty="0"/>
              <a:t>2</a:t>
            </a:r>
            <a:r>
              <a:rPr spc="-25" dirty="0"/>
              <a:t> </a:t>
            </a:r>
            <a:r>
              <a:rPr spc="-5" dirty="0"/>
              <a:t>Blue</a:t>
            </a:r>
            <a:r>
              <a:rPr dirty="0"/>
              <a:t>pr</a:t>
            </a:r>
            <a:r>
              <a:rPr spc="-5" dirty="0"/>
              <a:t>i</a:t>
            </a:r>
            <a:r>
              <a:rPr spc="-10" dirty="0"/>
              <a:t>n</a:t>
            </a:r>
            <a:r>
              <a:rPr dirty="0"/>
              <a:t>t.</a:t>
            </a:r>
          </a:p>
          <a:p>
            <a:pPr marL="12700">
              <a:lnSpc>
                <a:spcPts val="710"/>
              </a:lnSpc>
            </a:pPr>
            <a:r>
              <a:rPr spc="-10" dirty="0"/>
              <a:t>*</a:t>
            </a:r>
            <a:r>
              <a:rPr spc="5" dirty="0"/>
              <a:t>O</a:t>
            </a:r>
            <a:r>
              <a:rPr dirty="0"/>
              <a:t>t</a:t>
            </a:r>
            <a:r>
              <a:rPr spc="-5" dirty="0"/>
              <a:t>her</a:t>
            </a:r>
            <a:r>
              <a:rPr spc="-25" dirty="0"/>
              <a:t> </a:t>
            </a:r>
            <a:r>
              <a:rPr spc="-5" dirty="0"/>
              <a:t>na</a:t>
            </a:r>
            <a:r>
              <a:rPr dirty="0"/>
              <a:t>mes</a:t>
            </a:r>
            <a:r>
              <a:rPr spc="-25" dirty="0"/>
              <a:t> </a:t>
            </a:r>
            <a:r>
              <a:rPr spc="-5" dirty="0"/>
              <a:t>a</a:t>
            </a:r>
            <a:r>
              <a:rPr dirty="0"/>
              <a:t>nd</a:t>
            </a:r>
            <a:r>
              <a:rPr spc="-25" dirty="0"/>
              <a:t> </a:t>
            </a:r>
            <a:r>
              <a:rPr spc="-5" dirty="0"/>
              <a:t>bra</a:t>
            </a:r>
            <a:r>
              <a:rPr dirty="0"/>
              <a:t>n</a:t>
            </a:r>
            <a:r>
              <a:rPr spc="-5" dirty="0"/>
              <a:t>d</a:t>
            </a:r>
            <a:r>
              <a:rPr dirty="0"/>
              <a:t>s</a:t>
            </a:r>
            <a:r>
              <a:rPr spc="-25" dirty="0"/>
              <a:t> </a:t>
            </a:r>
            <a:r>
              <a:rPr dirty="0"/>
              <a:t>m</a:t>
            </a:r>
            <a:r>
              <a:rPr spc="-10" dirty="0"/>
              <a:t>a</a:t>
            </a:r>
            <a:r>
              <a:rPr dirty="0"/>
              <a:t>y</a:t>
            </a:r>
            <a:r>
              <a:rPr spc="-25" dirty="0"/>
              <a:t> </a:t>
            </a:r>
            <a:r>
              <a:rPr dirty="0"/>
              <a:t>be</a:t>
            </a:r>
            <a:r>
              <a:rPr spc="-25" dirty="0"/>
              <a:t> </a:t>
            </a:r>
            <a:r>
              <a:rPr spc="5" dirty="0"/>
              <a:t>c</a:t>
            </a:r>
            <a:r>
              <a:rPr spc="-5" dirty="0"/>
              <a:t>lai</a:t>
            </a:r>
            <a:r>
              <a:rPr dirty="0"/>
              <a:t>med</a:t>
            </a:r>
            <a:r>
              <a:rPr spc="-25" dirty="0"/>
              <a:t> </a:t>
            </a:r>
            <a:r>
              <a:rPr spc="-5" dirty="0"/>
              <a:t>a</a:t>
            </a:r>
            <a:r>
              <a:rPr dirty="0"/>
              <a:t>s</a:t>
            </a:r>
            <a:r>
              <a:rPr spc="-25" dirty="0"/>
              <a:t> </a:t>
            </a:r>
            <a:r>
              <a:rPr dirty="0"/>
              <a:t>t</a:t>
            </a:r>
            <a:r>
              <a:rPr spc="-5" dirty="0"/>
              <a:t>h</a:t>
            </a:r>
            <a:r>
              <a:rPr dirty="0"/>
              <a:t>e</a:t>
            </a:r>
            <a:r>
              <a:rPr spc="-25" dirty="0"/>
              <a:t> </a:t>
            </a:r>
            <a:r>
              <a:rPr dirty="0"/>
              <a:t>p</a:t>
            </a:r>
            <a:r>
              <a:rPr spc="-5" dirty="0"/>
              <a:t>r</a:t>
            </a:r>
            <a:r>
              <a:rPr dirty="0"/>
              <a:t>op</a:t>
            </a:r>
            <a:r>
              <a:rPr spc="-5" dirty="0"/>
              <a:t>e</a:t>
            </a:r>
            <a:r>
              <a:rPr spc="5" dirty="0"/>
              <a:t>r</a:t>
            </a:r>
            <a:r>
              <a:rPr spc="10" dirty="0"/>
              <a:t>t</a:t>
            </a:r>
            <a:r>
              <a:rPr dirty="0"/>
              <a:t>y</a:t>
            </a:r>
            <a:r>
              <a:rPr spc="-25" dirty="0"/>
              <a:t> </a:t>
            </a:r>
            <a:r>
              <a:rPr spc="-5" dirty="0"/>
              <a:t>o</a:t>
            </a:r>
            <a:r>
              <a:rPr dirty="0"/>
              <a:t>f</a:t>
            </a:r>
            <a:r>
              <a:rPr spc="-25" dirty="0"/>
              <a:t> </a:t>
            </a:r>
            <a:r>
              <a:rPr spc="-5" dirty="0"/>
              <a:t>o</a:t>
            </a:r>
            <a:r>
              <a:rPr dirty="0"/>
              <a:t>t</a:t>
            </a:r>
            <a:r>
              <a:rPr spc="-5" dirty="0"/>
              <a:t>her</a:t>
            </a:r>
            <a:r>
              <a:rPr dirty="0"/>
              <a:t>s</a:t>
            </a:r>
          </a:p>
        </p:txBody>
      </p:sp>
      <p:sp>
        <p:nvSpPr>
          <p:cNvPr id="8" name="object 7"/>
          <p:cNvSpPr txBox="1">
            <a:spLocks noGrp="1"/>
          </p:cNvSpPr>
          <p:nvPr>
            <p:ph type="dt" sz="half" idx="6"/>
          </p:nvPr>
        </p:nvSpPr>
        <p:spPr>
          <a:xfrm>
            <a:off x="7600038" y="6625492"/>
            <a:ext cx="1199515" cy="114300"/>
          </a:xfrm>
          <a:prstGeom prst="rect">
            <a:avLst/>
          </a:prstGeom>
        </p:spPr>
        <p:txBody>
          <a:bodyPr vert="horz" wrap="square" lIns="0" tIns="0" rIns="0" bIns="0" rtlCol="0">
            <a:spAutoFit/>
          </a:bodyPr>
          <a:lstStyle/>
          <a:p>
            <a:pPr marL="12700">
              <a:lnSpc>
                <a:spcPct val="100000"/>
              </a:lnSpc>
            </a:pPr>
            <a:r>
              <a:rPr spc="-5" dirty="0">
                <a:hlinkClick r:id="rId3"/>
              </a:rPr>
              <a:t>www.k12blueprint.com</a:t>
            </a:r>
          </a:p>
        </p:txBody>
      </p:sp>
    </p:spTree>
    <p:extLst>
      <p:ext uri="{BB962C8B-B14F-4D97-AF65-F5344CB8AC3E}">
        <p14:creationId xmlns:p14="http://schemas.microsoft.com/office/powerpoint/2010/main" val="126842926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B5A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19638</TotalTime>
  <Words>6402</Words>
  <Application>Microsoft Macintosh PowerPoint</Application>
  <PresentationFormat>On-screen Show (4:3)</PresentationFormat>
  <Paragraphs>739</Paragraphs>
  <Slides>80</Slides>
  <Notes>59</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PowerPoint Presentation</vt:lpstr>
      <vt:lpstr>Workshop Goals</vt:lpstr>
      <vt:lpstr>PowerPoint Presentation</vt:lpstr>
      <vt:lpstr>What is Personalized Learning?</vt:lpstr>
      <vt:lpstr>Characteristics of a Personalized Learning Environment</vt:lpstr>
      <vt:lpstr>      </vt:lpstr>
      <vt:lpstr>Personalized Learning and Technology Integration </vt:lpstr>
      <vt:lpstr>PowerPoint Presentation</vt:lpstr>
      <vt:lpstr>Just the Facts about Personalized Learning</vt:lpstr>
      <vt:lpstr>A Tale of Two Classrooms</vt:lpstr>
      <vt:lpstr>Traditional Classroom</vt:lpstr>
      <vt:lpstr>Traditional Classroom</vt:lpstr>
      <vt:lpstr>Personalized Classroom</vt:lpstr>
      <vt:lpstr>Personalized Classroom</vt:lpstr>
      <vt:lpstr>Benefits of Personalized Learning in a 1:1 Environment </vt:lpstr>
      <vt:lpstr>PowerPoint Presentation</vt:lpstr>
      <vt:lpstr>PowerPoint Presentation</vt:lpstr>
      <vt:lpstr>Personalized Learning and  Standards </vt:lpstr>
      <vt:lpstr>Personalized Learning and  Standards</vt:lpstr>
      <vt:lpstr>Personalized Learning and  Standards </vt:lpstr>
      <vt:lpstr>Personalized Learning and  Standards </vt:lpstr>
      <vt:lpstr>Personalized Learning and  Standards </vt:lpstr>
      <vt:lpstr>In the Classroom: Signs of the Times </vt:lpstr>
      <vt:lpstr>In the Classroom: Pedal Power </vt:lpstr>
      <vt:lpstr>In the Classroom: Biomes in Action </vt:lpstr>
      <vt:lpstr>What is Personalized Learning?</vt:lpstr>
      <vt:lpstr>Defining Terms:  Critical for Personalized Learning</vt:lpstr>
      <vt:lpstr>Related to Personalized Learning but Not Necessary</vt:lpstr>
      <vt:lpstr>Can Be Related to Personalized Learning</vt:lpstr>
      <vt:lpstr>In the Classroom: Differentiation, Individualization, and Personalization </vt:lpstr>
      <vt:lpstr>Range of Personalized Learning</vt:lpstr>
      <vt:lpstr>In Classroom: Traditional Math Classroom </vt:lpstr>
      <vt:lpstr>In the Classroom: Transitional History Classroom </vt:lpstr>
      <vt:lpstr>In the Classroom: Personalized Science Classroom </vt:lpstr>
      <vt:lpstr>One Class’s Journey to Personalization</vt:lpstr>
      <vt:lpstr>Small Steps to Personalization</vt:lpstr>
      <vt:lpstr>Meeting the Needs of All Learners</vt:lpstr>
      <vt:lpstr>PowerPoint Presentation</vt:lpstr>
      <vt:lpstr>PowerPoint Presentation</vt:lpstr>
      <vt:lpstr>Components of Personalized Learning Activities</vt:lpstr>
      <vt:lpstr>Student Choice in a Personalized Learning Environment</vt:lpstr>
      <vt:lpstr>Student Ownership in a Personalized Learning Environment</vt:lpstr>
      <vt:lpstr>21st Century Skills in a Personalized Learning Environment</vt:lpstr>
      <vt:lpstr>Technology in a Personalized Learning Environment</vt:lpstr>
      <vt:lpstr>Effective Technology Integration</vt:lpstr>
      <vt:lpstr>In the Classroom: Ancient Civilizations </vt:lpstr>
      <vt:lpstr>Emma’s Goals</vt:lpstr>
      <vt:lpstr>PowerPoint Presentation</vt:lpstr>
      <vt:lpstr>PowerPoint Presentation</vt:lpstr>
      <vt:lpstr>Teachers and Personalized Learning: Leadership</vt:lpstr>
      <vt:lpstr>Teachers and Personalized Learning: Professional Development</vt:lpstr>
      <vt:lpstr>Students and Personalized Learning: 21st Century Learning Environments</vt:lpstr>
      <vt:lpstr>Students and Personalized Learning: Partnership for 21st Century Learning</vt:lpstr>
      <vt:lpstr>Students and Personalized Learning: Partnership for 21st Century Learning</vt:lpstr>
      <vt:lpstr>Students and Personalized Learning: Partnership for 21st Century Learning</vt:lpstr>
      <vt:lpstr>Students and Personalized Learning: 21st Century Skills Instruction</vt:lpstr>
      <vt:lpstr>Assessment and Personalized Learning</vt:lpstr>
      <vt:lpstr>Assessment and Personalized Learning: Standardized Assessment</vt:lpstr>
      <vt:lpstr>Assessment and Personalized Learning: Formative Assessment</vt:lpstr>
      <vt:lpstr>Formative Assessment: Purposes</vt:lpstr>
      <vt:lpstr>Formative Assessment: Strategies</vt:lpstr>
      <vt:lpstr>In the Classroom: Assessment in a Personalized Learning Environment </vt:lpstr>
      <vt:lpstr>PowerPoint Presentation</vt:lpstr>
      <vt:lpstr>PowerPoint Presentation</vt:lpstr>
      <vt:lpstr>Challenges to Personalized Learning</vt:lpstr>
      <vt:lpstr>Technology Challenges to Personalized Learning</vt:lpstr>
      <vt:lpstr>Instructional Challenges to Personalized Learning</vt:lpstr>
      <vt:lpstr>SAMR Model of Technology Integration</vt:lpstr>
      <vt:lpstr>SAMR Model of Technology Integration</vt:lpstr>
      <vt:lpstr>SAMR Model of Technology Integration</vt:lpstr>
      <vt:lpstr>SAMR Model of Technology Integration</vt:lpstr>
      <vt:lpstr>Student Challenges to Personalized Learning</vt:lpstr>
      <vt:lpstr>Parent Challenges to Personalized Learning</vt:lpstr>
      <vt:lpstr>Possible Solutions to Challenges to Personalized Learning</vt:lpstr>
      <vt:lpstr>Personalized Learning: A Guide to Engaging Students with Technology</vt:lpstr>
      <vt:lpstr>Personalized Learning Related Resources </vt:lpstr>
      <vt:lpstr>Personalized Learning Related Resources </vt:lpstr>
      <vt:lpstr>Personalized Learning Related Resources </vt:lpstr>
      <vt:lpstr>Learn more at www.k12blueprint.com </vt:lpstr>
      <vt:lpstr>PowerPoint Presentation</vt:lpstr>
    </vt:vector>
  </TitlesOfParts>
  <Company>Clarity Innovations,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Fischer</dc:creator>
  <cp:lastModifiedBy>Allison Parker</cp:lastModifiedBy>
  <cp:revision>350</cp:revision>
  <dcterms:created xsi:type="dcterms:W3CDTF">2013-11-25T19:15:24Z</dcterms:created>
  <dcterms:modified xsi:type="dcterms:W3CDTF">2017-05-22T20:21:11Z</dcterms:modified>
</cp:coreProperties>
</file>