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3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546C5-7193-5B40-BC31-4485706D10EE}" type="datetimeFigureOut">
              <a:rPr lang="en-US" smtClean="0"/>
              <a:t>5/22/17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0B22-A3C1-1B4C-AE0A-C08798C03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2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297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6529" y="1117563"/>
            <a:ext cx="6305341" cy="138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4561" y="2309791"/>
            <a:ext cx="7669276" cy="3810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8180" y="7194248"/>
            <a:ext cx="1860550" cy="191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8668" y="7222004"/>
            <a:ext cx="1199515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blueprint.com/" TargetMode="External"/><Relationship Id="rId4" Type="http://schemas.openxmlformats.org/officeDocument/2006/relationships/hyperlink" Target="http://www.welcometogood.com/byod/byod_policy_wp.pdf" TargetMode="External"/><Relationship Id="rId5" Type="http://schemas.openxmlformats.org/officeDocument/2006/relationships/hyperlink" Target="http://www.techlearning.com/features/0039/brush-up-your-aup/48035" TargetMode="External"/><Relationship Id="rId6" Type="http://schemas.openxmlformats.org/officeDocument/2006/relationships/hyperlink" Target="http://www.edweek.org/ew/articles/2011/07/20/37bosco.h30.html?tkn=MYSFJgUVhy4kLgyFyf1UVVAqG141KG/UGxL2&amp;print=1" TargetMode="External"/><Relationship Id="rId7" Type="http://schemas.openxmlformats.org/officeDocument/2006/relationships/hyperlink" Target="http://www.ed.gov/technology/netp-2010/executive-summary" TargetMode="External"/><Relationship Id="rId8" Type="http://schemas.openxmlformats.org/officeDocument/2006/relationships/hyperlink" Target="http://www.csba.org/GovernanceAndPolicyResources/DistrictPolicyServices/~/media/CSBA/Files/GovernanceResources/PolicyNews_Briefs/Technology/201208PBANewApproachtoTechnologyPolicies.ashx" TargetMode="External"/><Relationship Id="rId9" Type="http://schemas.openxmlformats.org/officeDocument/2006/relationships/hyperlink" Target="http://www.projectred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blueprint.com/" TargetMode="External"/><Relationship Id="rId4" Type="http://schemas.openxmlformats.org/officeDocument/2006/relationships/hyperlink" Target="http://riversidevirtualschool.net/JaysLeadershipArticle--Sept2011.pdf" TargetMode="External"/><Relationship Id="rId5" Type="http://schemas.openxmlformats.org/officeDocument/2006/relationships/hyperlink" Target="http://www.cultofmac.com/184356/school-technology-policies-are-more-important-than-ever-in-the-ipad-enabled-classroom/" TargetMode="External"/><Relationship Id="rId6" Type="http://schemas.openxmlformats.org/officeDocument/2006/relationships/hyperlink" Target="http://arstechnica.com/tech-policy/2012/05/schools-cant-stop-wondering-what-students-are-up-to-on-facebook/" TargetMode="External"/><Relationship Id="rId7" Type="http://schemas.openxmlformats.org/officeDocument/2006/relationships/hyperlink" Target="http://www.nsba.org/tl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k12blueprint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k12blueprint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k12blueprin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k12blueprint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k12blueprin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304965"/>
            <a:ext cx="10058400" cy="6269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8180" y="332697"/>
            <a:ext cx="142367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Thi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s 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resource 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sponsored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 b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y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 </a:t>
            </a:r>
            <a:r>
              <a:rPr lang="en-US" sz="900" spc="-5" dirty="0" smtClean="0">
                <a:solidFill>
                  <a:srgbClr val="7D868C"/>
                </a:solidFill>
                <a:latin typeface="Verdana"/>
                <a:cs typeface="Verdana"/>
              </a:rPr>
              <a:t>Clarity Innovations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2174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5464" y="3418629"/>
            <a:ext cx="5803265" cy="128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9345" marR="5080" indent="-1097280">
              <a:lnSpc>
                <a:spcPct val="100000"/>
              </a:lnSpc>
            </a:pPr>
            <a:r>
              <a:rPr sz="4500" b="1" spc="-30" dirty="0">
                <a:solidFill>
                  <a:srgbClr val="443947"/>
                </a:solidFill>
                <a:latin typeface="Verdana"/>
                <a:cs typeface="Verdana"/>
              </a:rPr>
              <a:t>Technology </a:t>
            </a:r>
            <a:r>
              <a:rPr sz="4500" b="1" spc="-25" dirty="0">
                <a:solidFill>
                  <a:srgbClr val="443947"/>
                </a:solidFill>
                <a:latin typeface="Verdana"/>
                <a:cs typeface="Verdana"/>
              </a:rPr>
              <a:t>Policy</a:t>
            </a:r>
            <a:r>
              <a:rPr sz="4500" b="1" spc="-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spc="-30" dirty="0">
                <a:solidFill>
                  <a:srgbClr val="443947"/>
                </a:solidFill>
                <a:latin typeface="Verdana"/>
                <a:cs typeface="Verdana"/>
              </a:rPr>
              <a:t>fo</a:t>
            </a:r>
            <a:r>
              <a:rPr sz="4500" b="1" spc="-2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45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Parents</a:t>
            </a:r>
            <a:endParaRPr sz="45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4356" y="1104863"/>
            <a:ext cx="6368415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6370" marR="5080" indent="-1424305">
              <a:lnSpc>
                <a:spcPct val="100000"/>
              </a:lnSpc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Ho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w open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is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policy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process?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8263" y="2318189"/>
            <a:ext cx="5708826" cy="3799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4689">
              <a:lnSpc>
                <a:spcPts val="3754"/>
              </a:lnSpc>
            </a:pPr>
            <a:r>
              <a:rPr spc="-5" dirty="0"/>
              <a:t>Resources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19888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1918122"/>
            <a:ext cx="7105650" cy="4089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724535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Bring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u="sng" spc="-12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Y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our 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Own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 Device:</a:t>
            </a:r>
            <a:r>
              <a:rPr sz="1800" u="sng" spc="-2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Individual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Liable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User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u="sng" spc="-5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P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olicy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Conside</a:t>
            </a:r>
            <a:r>
              <a:rPr sz="1800" u="sng" spc="-4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r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ation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Goo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 </a:t>
            </a: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</a:t>
            </a:r>
            <a:r>
              <a:rPr sz="1800" spc="-19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Brush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Up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12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Y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our </a:t>
            </a:r>
            <a:r>
              <a:rPr sz="1800" u="sng" spc="-30" dirty="0" smtClean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A</a:t>
            </a:r>
            <a:r>
              <a:rPr sz="1800" u="sng" spc="-15" dirty="0" smtClean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U</a:t>
            </a:r>
            <a:r>
              <a:rPr lang="en-US" u="sng" spc="-26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P</a:t>
            </a:r>
            <a:r>
              <a:rPr sz="1800" spc="-10" dirty="0" smtClean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 smtClean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Learning.</a:t>
            </a:r>
            <a:endParaRPr sz="1800" dirty="0">
              <a:latin typeface="Verdana"/>
              <a:cs typeface="Verdana"/>
            </a:endParaRPr>
          </a:p>
          <a:p>
            <a:pPr marL="266065" marR="508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lang="en-US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M</a:t>
            </a:r>
            <a:r>
              <a:rPr lang="en-US" sz="1800" u="sng" dirty="0" smtClean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ov</a:t>
            </a:r>
            <a:r>
              <a:rPr sz="1800" u="sng" dirty="0" smtClean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ing</a:t>
            </a:r>
            <a:r>
              <a:rPr sz="1800" u="sng" spc="180" dirty="0" smtClean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From</a:t>
            </a:r>
            <a:r>
              <a:rPr sz="1800" u="sng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spc="-27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spc="-9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‘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Acceptable’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to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‘</a:t>
            </a:r>
            <a:r>
              <a:rPr sz="1800" u="sng" spc="-5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R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esponsible’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Use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in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a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spc="-9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W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eb</a:t>
            </a:r>
            <a:r>
              <a:rPr sz="1800" u="sng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spc="-27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2.0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110" dirty="0" smtClean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W</a:t>
            </a:r>
            <a:r>
              <a:rPr sz="1800" u="sng" dirty="0" smtClean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orld</a:t>
            </a:r>
            <a:r>
              <a:rPr lang="en-US" sz="1800" spc="-5" dirty="0" smtClean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spc="-15" dirty="0" smtClean="0">
                <a:solidFill>
                  <a:srgbClr val="443947"/>
                </a:solidFill>
                <a:latin typeface="Verdana"/>
                <a:cs typeface="Verdana"/>
              </a:rPr>
              <a:t>Education</a:t>
            </a:r>
            <a:r>
              <a:rPr sz="1800" spc="5" dirty="0" smtClean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eek</a:t>
            </a:r>
            <a:endParaRPr sz="1800" dirty="0">
              <a:latin typeface="Verdana"/>
              <a:cs typeface="Verdana"/>
            </a:endParaRPr>
          </a:p>
          <a:p>
            <a:pPr marL="266065" marR="27622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National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Education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800" u="sng" spc="-20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T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echnology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Pla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n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U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Department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 </a:t>
            </a:r>
            <a:r>
              <a:rPr sz="1800" spc="-15" dirty="0" smtClean="0">
                <a:solidFill>
                  <a:srgbClr val="443947"/>
                </a:solidFill>
                <a:latin typeface="Verdana"/>
                <a:cs typeface="Verdana"/>
              </a:rPr>
              <a:t>Education</a:t>
            </a:r>
            <a:r>
              <a:rPr lang="en-US" sz="1800" spc="-15" dirty="0" smtClean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266065" marR="26924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A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New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Approach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to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20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T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echnology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5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P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olicie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California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School Boards Association.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Project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1800" u="sng" spc="-45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R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ed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4689">
              <a:lnSpc>
                <a:spcPts val="3754"/>
              </a:lnSpc>
            </a:pPr>
            <a:r>
              <a:rPr spc="-5" dirty="0"/>
              <a:t>Resources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1930822"/>
            <a:ext cx="7310120" cy="307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1213485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The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Digital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Learning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800" u="sng" spc="-5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R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e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v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olution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. RUSD Educational </a:t>
            </a: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</a:t>
            </a:r>
            <a:r>
              <a:rPr sz="1800" spc="-19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School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19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T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echnology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5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P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olicies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Are More Important 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Than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E</a:t>
            </a:r>
            <a:r>
              <a:rPr sz="1800" u="sng" spc="-2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v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er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In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The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i</a:t>
            </a:r>
            <a:r>
              <a:rPr sz="1800" u="sng" spc="-4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P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ad-Enabled</a:t>
            </a:r>
            <a:r>
              <a:rPr sz="1800" u="sng" spc="-2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Classroo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m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Cul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 smtClean="0">
                <a:solidFill>
                  <a:srgbClr val="443947"/>
                </a:solidFill>
                <a:latin typeface="Verdana"/>
                <a:cs typeface="Verdana"/>
              </a:rPr>
              <a:t>Mac</a:t>
            </a:r>
            <a:r>
              <a:rPr lang="en-US" sz="1800" spc="-15" dirty="0" smtClean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266065" marR="825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Schools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can</a:t>
            </a:r>
            <a:r>
              <a:rPr sz="1800" u="sng" spc="3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’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t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stop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wondering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what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students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do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on</a:t>
            </a:r>
            <a:r>
              <a:rPr sz="1800" u="sng" spc="180" dirty="0">
                <a:solidFill>
                  <a:srgbClr val="443947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800" u="sng" spc="-10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F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aceboo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k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 Arstechnica.</a:t>
            </a:r>
            <a:endParaRPr sz="1800" dirty="0">
              <a:latin typeface="Verdana"/>
              <a:cs typeface="Verdana"/>
            </a:endParaRPr>
          </a:p>
          <a:p>
            <a:pPr marL="266065" marR="57150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95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T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echnology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Leadership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Networ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k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Nationa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School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Boards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Association.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4462" y="1104863"/>
            <a:ext cx="466344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</a:pP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Know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school’s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 policies?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7635" y="2256027"/>
            <a:ext cx="5722103" cy="3796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2936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</a:pPr>
            <a:r>
              <a:rPr spc="-5" dirty="0"/>
              <a:t>Wha</a:t>
            </a:r>
            <a:r>
              <a:rPr dirty="0"/>
              <a:t>t</a:t>
            </a:r>
            <a:r>
              <a:rPr spc="5" dirty="0"/>
              <a:t> </a:t>
            </a:r>
            <a:r>
              <a:rPr spc="-20" dirty="0"/>
              <a:t>type</a:t>
            </a:r>
            <a:r>
              <a:rPr spc="-10" dirty="0"/>
              <a:t> </a:t>
            </a:r>
            <a:r>
              <a:rPr spc="-20" dirty="0"/>
              <a:t>of</a:t>
            </a:r>
            <a:r>
              <a:rPr spc="-5" dirty="0"/>
              <a:t> </a:t>
            </a:r>
            <a:r>
              <a:rPr spc="-20" dirty="0"/>
              <a:t>technology integration</a:t>
            </a:r>
            <a:r>
              <a:rPr spc="-15" dirty="0"/>
              <a:t> </a:t>
            </a:r>
            <a:r>
              <a:rPr spc="-5" dirty="0"/>
              <a:t>ha</a:t>
            </a:r>
            <a:r>
              <a:rPr dirty="0"/>
              <a:t>s </a:t>
            </a:r>
            <a:r>
              <a:rPr spc="-25" dirty="0"/>
              <a:t>your</a:t>
            </a:r>
            <a:r>
              <a:rPr spc="-5" dirty="0"/>
              <a:t> </a:t>
            </a:r>
            <a:r>
              <a:rPr spc="-25" dirty="0"/>
              <a:t>school</a:t>
            </a:r>
            <a:r>
              <a:rPr spc="-20" dirty="0"/>
              <a:t> </a:t>
            </a:r>
            <a:r>
              <a:rPr spc="-25" dirty="0"/>
              <a:t>adopted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why?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2884340"/>
            <a:ext cx="2018030" cy="121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1:1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Computing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Compute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Labs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OD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2825495"/>
            <a:ext cx="4219814" cy="2427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3947" y="1117563"/>
            <a:ext cx="5165725" cy="89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5660" marR="5080" indent="-823594">
              <a:lnSpc>
                <a:spcPct val="100000"/>
              </a:lnSpc>
              <a:tabLst>
                <a:tab pos="1245870" algn="l"/>
              </a:tabLst>
            </a:pP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Doe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schoo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have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	1:1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program?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1412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2309791"/>
            <a:ext cx="7268845" cy="332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139065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all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g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ade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le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participate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?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not,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wha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reasons for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decision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about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participation?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What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kinds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h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Ca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ta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home?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Ho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repaired,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maintained,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replaced?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What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policie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regarding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damag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los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devices?</a:t>
            </a:r>
            <a:endParaRPr sz="1800">
              <a:latin typeface="Verdana"/>
              <a:cs typeface="Verdana"/>
            </a:endParaRPr>
          </a:p>
          <a:p>
            <a:pPr marL="266065" marR="8636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What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kind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aining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recei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how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devices?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5669" marR="5080" indent="-836930">
              <a:lnSpc>
                <a:spcPct val="100000"/>
              </a:lnSpc>
            </a:pPr>
            <a:r>
              <a:rPr spc="-30" dirty="0"/>
              <a:t>Doe</a:t>
            </a:r>
            <a:r>
              <a:rPr spc="-20" dirty="0"/>
              <a:t>s</a:t>
            </a:r>
            <a:r>
              <a:rPr dirty="0"/>
              <a:t> </a:t>
            </a:r>
            <a:r>
              <a:rPr spc="-25" dirty="0"/>
              <a:t>your</a:t>
            </a:r>
            <a:r>
              <a:rPr spc="-5" dirty="0"/>
              <a:t> </a:t>
            </a:r>
            <a:r>
              <a:rPr spc="-30" dirty="0"/>
              <a:t>schoo</a:t>
            </a:r>
            <a:r>
              <a:rPr spc="-15" dirty="0"/>
              <a:t>l</a:t>
            </a:r>
            <a:r>
              <a:rPr spc="5" dirty="0"/>
              <a:t> </a:t>
            </a:r>
            <a:r>
              <a:rPr spc="-25" dirty="0"/>
              <a:t>primarily</a:t>
            </a:r>
            <a:r>
              <a:rPr spc="-20" dirty="0"/>
              <a:t> </a:t>
            </a:r>
            <a:r>
              <a:rPr spc="-5" dirty="0"/>
              <a:t>us</a:t>
            </a:r>
            <a:r>
              <a:rPr dirty="0"/>
              <a:t>e </a:t>
            </a:r>
            <a:r>
              <a:rPr spc="-5" dirty="0"/>
              <a:t>compute</a:t>
            </a:r>
            <a:r>
              <a:rPr dirty="0"/>
              <a:t>r</a:t>
            </a:r>
            <a:r>
              <a:rPr spc="15" dirty="0"/>
              <a:t> </a:t>
            </a:r>
            <a:r>
              <a:rPr spc="-20" dirty="0"/>
              <a:t>labs?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2309791"/>
            <a:ext cx="7251065" cy="266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Are the labs mobile or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x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ed?</a:t>
            </a:r>
            <a:endParaRPr sz="1800">
              <a:latin typeface="Verdana"/>
              <a:cs typeface="Verdana"/>
            </a:endParaRPr>
          </a:p>
          <a:p>
            <a:pPr marL="266065" marR="55372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Ho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ma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computers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lab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?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share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computers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all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h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thei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own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device?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Ho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often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lab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ailable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for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use?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Ca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they be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used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b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individua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outside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regular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class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time?</a:t>
            </a:r>
            <a:endParaRPr sz="1800">
              <a:latin typeface="Verdana"/>
              <a:cs typeface="Verdana"/>
            </a:endParaRPr>
          </a:p>
          <a:p>
            <a:pPr marL="266065" marR="38100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What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kind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supervision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doe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b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pr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vide?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there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technology expert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ailable to support students?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3428" y="1117563"/>
            <a:ext cx="8149590" cy="894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030" marR="5080" indent="-608965">
              <a:lnSpc>
                <a:spcPct val="100000"/>
              </a:lnSpc>
              <a:tabLst>
                <a:tab pos="5702935" algn="l"/>
              </a:tabLst>
            </a:pP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Doe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schoo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hav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	Bring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Ow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Devic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e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(BYOD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)</a:t>
            </a:r>
            <a:r>
              <a:rPr sz="3200" b="1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program?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7510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398780" algn="l"/>
              </a:tabLst>
            </a:pPr>
            <a:r>
              <a:rPr spc="-20" dirty="0"/>
              <a:t>W</a:t>
            </a:r>
            <a:r>
              <a:rPr spc="-35" dirty="0"/>
              <a:t>h</a:t>
            </a:r>
            <a:r>
              <a:rPr spc="-15" dirty="0"/>
              <a:t>y</a:t>
            </a:r>
            <a:r>
              <a:rPr dirty="0"/>
              <a:t> </a:t>
            </a:r>
            <a:r>
              <a:rPr spc="-20" dirty="0"/>
              <a:t>w</a:t>
            </a:r>
            <a:r>
              <a:rPr spc="-10" dirty="0"/>
              <a:t>as</a:t>
            </a:r>
            <a:r>
              <a:rPr spc="-5" dirty="0"/>
              <a:t> </a:t>
            </a:r>
            <a:r>
              <a:rPr spc="-15" dirty="0"/>
              <a:t>a</a:t>
            </a:r>
            <a:r>
              <a:rPr dirty="0"/>
              <a:t> </a:t>
            </a:r>
            <a:r>
              <a:rPr spc="-15" dirty="0"/>
              <a:t>B</a:t>
            </a:r>
            <a:r>
              <a:rPr spc="-40" dirty="0"/>
              <a:t>Y</a:t>
            </a:r>
            <a:r>
              <a:rPr spc="-20" dirty="0"/>
              <a:t>O</a:t>
            </a:r>
            <a:r>
              <a:rPr spc="-15" dirty="0"/>
              <a:t>D</a:t>
            </a:r>
            <a:r>
              <a:rPr dirty="0"/>
              <a:t> </a:t>
            </a:r>
            <a:r>
              <a:rPr spc="-5" dirty="0"/>
              <a:t>polic</a:t>
            </a:r>
            <a:r>
              <a:rPr dirty="0"/>
              <a:t>y</a:t>
            </a:r>
            <a:r>
              <a:rPr spc="-5" dirty="0"/>
              <a:t> </a:t>
            </a:r>
            <a:r>
              <a:rPr spc="-15" dirty="0"/>
              <a:t>adopted?</a:t>
            </a:r>
          </a:p>
          <a:p>
            <a:pPr marL="131445"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397510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398780" algn="l"/>
              </a:tabLst>
            </a:pPr>
            <a:r>
              <a:rPr spc="-15" dirty="0"/>
              <a:t>What</a:t>
            </a:r>
            <a:r>
              <a:rPr spc="-5" dirty="0"/>
              <a:t> </a:t>
            </a:r>
            <a:r>
              <a:rPr dirty="0"/>
              <a:t>kinds</a:t>
            </a:r>
            <a:r>
              <a:rPr spc="-5" dirty="0"/>
              <a:t> </a:t>
            </a:r>
            <a:r>
              <a:rPr spc="-10" dirty="0"/>
              <a:t>of</a:t>
            </a:r>
            <a:r>
              <a:rPr dirty="0"/>
              <a:t> </a:t>
            </a:r>
            <a:r>
              <a:rPr spc="-15" dirty="0"/>
              <a:t>device</a:t>
            </a:r>
            <a:r>
              <a:rPr spc="-10" dirty="0"/>
              <a:t>s</a:t>
            </a:r>
            <a:r>
              <a:rPr dirty="0"/>
              <a:t> </a:t>
            </a:r>
            <a:r>
              <a:rPr spc="-10" dirty="0"/>
              <a:t>are</a:t>
            </a:r>
            <a:r>
              <a:rPr spc="-5" dirty="0"/>
              <a:t> </a:t>
            </a:r>
            <a:r>
              <a:rPr spc="-15" dirty="0"/>
              <a:t>appr</a:t>
            </a:r>
            <a:r>
              <a:rPr spc="-40" dirty="0"/>
              <a:t>o</a:t>
            </a:r>
            <a:r>
              <a:rPr spc="-35" dirty="0"/>
              <a:t>v</a:t>
            </a:r>
            <a:r>
              <a:rPr dirty="0"/>
              <a:t>ed?</a:t>
            </a:r>
          </a:p>
          <a:p>
            <a:pPr marL="131445"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397510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398780" algn="l"/>
              </a:tabLst>
            </a:pPr>
            <a:r>
              <a:rPr spc="-5" dirty="0"/>
              <a:t>Ho</a:t>
            </a:r>
            <a:r>
              <a:rPr dirty="0"/>
              <a:t>w </a:t>
            </a:r>
            <a:r>
              <a:rPr spc="-5" dirty="0"/>
              <a:t>wil</a:t>
            </a:r>
            <a:r>
              <a:rPr dirty="0"/>
              <a:t>l </a:t>
            </a:r>
            <a:r>
              <a:rPr spc="-15" dirty="0"/>
              <a:t>the</a:t>
            </a:r>
            <a:r>
              <a:rPr dirty="0"/>
              <a:t> </a:t>
            </a:r>
            <a:r>
              <a:rPr spc="-15" dirty="0"/>
              <a:t>device</a:t>
            </a:r>
            <a:r>
              <a:rPr spc="-10" dirty="0"/>
              <a:t>s</a:t>
            </a:r>
            <a:r>
              <a:rPr dirty="0"/>
              <a:t> </a:t>
            </a:r>
            <a:r>
              <a:rPr spc="-20" dirty="0"/>
              <a:t>b</a:t>
            </a:r>
            <a:r>
              <a:rPr spc="-15" dirty="0"/>
              <a:t>e</a:t>
            </a:r>
            <a:r>
              <a:rPr dirty="0"/>
              <a:t> </a:t>
            </a:r>
            <a:r>
              <a:rPr spc="-15" dirty="0"/>
              <a:t>used?</a:t>
            </a:r>
          </a:p>
          <a:p>
            <a:pPr marL="397510" marR="61785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398780" algn="l"/>
              </a:tabLst>
            </a:pPr>
            <a:r>
              <a:rPr spc="-15" dirty="0"/>
              <a:t>What</a:t>
            </a:r>
            <a:r>
              <a:rPr spc="-5" dirty="0"/>
              <a:t> </a:t>
            </a:r>
            <a:r>
              <a:rPr spc="-10" dirty="0"/>
              <a:t>are</a:t>
            </a:r>
            <a:r>
              <a:rPr spc="-5" dirty="0"/>
              <a:t> </a:t>
            </a:r>
            <a:r>
              <a:rPr spc="-15" dirty="0"/>
              <a:t>the</a:t>
            </a:r>
            <a:r>
              <a:rPr dirty="0"/>
              <a:t> </a:t>
            </a:r>
            <a:r>
              <a:rPr spc="-10" dirty="0"/>
              <a:t>rules</a:t>
            </a:r>
            <a:r>
              <a:rPr spc="-5" dirty="0"/>
              <a:t> </a:t>
            </a:r>
            <a:r>
              <a:rPr spc="-10" dirty="0"/>
              <a:t>regarding </a:t>
            </a:r>
            <a:r>
              <a:rPr spc="-15" dirty="0"/>
              <a:t>the</a:t>
            </a:r>
            <a:r>
              <a:rPr dirty="0"/>
              <a:t> </a:t>
            </a:r>
            <a:r>
              <a:rPr spc="-15" dirty="0"/>
              <a:t>use</a:t>
            </a:r>
            <a:r>
              <a:rPr spc="-5" dirty="0"/>
              <a:t> </a:t>
            </a:r>
            <a:r>
              <a:rPr spc="-10" dirty="0"/>
              <a:t>of</a:t>
            </a:r>
            <a:r>
              <a:rPr dirty="0"/>
              <a:t> </a:t>
            </a:r>
            <a:r>
              <a:rPr spc="-20" dirty="0"/>
              <a:t>persona</a:t>
            </a:r>
            <a:r>
              <a:rPr spc="-5" dirty="0"/>
              <a:t>l</a:t>
            </a:r>
            <a:r>
              <a:rPr dirty="0"/>
              <a:t> </a:t>
            </a:r>
            <a:r>
              <a:rPr spc="-15" dirty="0"/>
              <a:t>portable </a:t>
            </a:r>
            <a:r>
              <a:rPr spc="-5" dirty="0"/>
              <a:t>devices</a:t>
            </a:r>
            <a:r>
              <a:rPr dirty="0"/>
              <a:t>? </a:t>
            </a:r>
            <a:r>
              <a:rPr spc="-15" dirty="0"/>
              <a:t>What</a:t>
            </a:r>
            <a:r>
              <a:rPr spc="-5" dirty="0"/>
              <a:t> </a:t>
            </a:r>
            <a:r>
              <a:rPr spc="-10" dirty="0"/>
              <a:t>are</a:t>
            </a:r>
            <a:r>
              <a:rPr spc="-5" dirty="0"/>
              <a:t> </a:t>
            </a:r>
            <a:r>
              <a:rPr spc="-15" dirty="0"/>
              <a:t>the</a:t>
            </a:r>
            <a:r>
              <a:rPr dirty="0"/>
              <a:t> </a:t>
            </a:r>
            <a:r>
              <a:rPr spc="-15" dirty="0"/>
              <a:t>consequences</a:t>
            </a:r>
            <a:r>
              <a:rPr dirty="0"/>
              <a:t> </a:t>
            </a:r>
            <a:r>
              <a:rPr spc="-10" dirty="0"/>
              <a:t>for</a:t>
            </a:r>
            <a:r>
              <a:rPr spc="-5" dirty="0"/>
              <a:t> </a:t>
            </a:r>
            <a:r>
              <a:rPr dirty="0"/>
              <a:t>violations?</a:t>
            </a:r>
          </a:p>
          <a:p>
            <a:pPr marL="131445"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397510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398780" algn="l"/>
              </a:tabLst>
            </a:pPr>
            <a:r>
              <a:rPr spc="-5" dirty="0"/>
              <a:t>Ho</a:t>
            </a:r>
            <a:r>
              <a:rPr dirty="0"/>
              <a:t>w </a:t>
            </a:r>
            <a:r>
              <a:rPr spc="-5" dirty="0"/>
              <a:t>i</a:t>
            </a:r>
            <a:r>
              <a:rPr dirty="0"/>
              <a:t>s </a:t>
            </a:r>
            <a:r>
              <a:rPr spc="-10" dirty="0"/>
              <a:t>equal</a:t>
            </a:r>
            <a:r>
              <a:rPr spc="-5" dirty="0"/>
              <a:t> </a:t>
            </a:r>
            <a:r>
              <a:rPr spc="-10" dirty="0"/>
              <a:t>access for</a:t>
            </a:r>
            <a:r>
              <a:rPr spc="-5" dirty="0"/>
              <a:t> </a:t>
            </a:r>
            <a:r>
              <a:rPr dirty="0"/>
              <a:t>all</a:t>
            </a:r>
            <a:r>
              <a:rPr spc="-5" dirty="0"/>
              <a:t> </a:t>
            </a:r>
            <a:r>
              <a:rPr spc="-10" dirty="0"/>
              <a:t>students</a:t>
            </a:r>
            <a:r>
              <a:rPr dirty="0"/>
              <a:t> </a:t>
            </a:r>
            <a:r>
              <a:rPr spc="-15" dirty="0"/>
              <a:t>ensured?</a:t>
            </a:r>
          </a:p>
          <a:p>
            <a:pPr marL="397510" marR="70485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398780" algn="l"/>
              </a:tabLst>
            </a:pPr>
            <a:r>
              <a:rPr spc="-15" dirty="0"/>
              <a:t>What</a:t>
            </a:r>
            <a:r>
              <a:rPr spc="-5" dirty="0"/>
              <a:t> </a:t>
            </a:r>
            <a:r>
              <a:rPr spc="-10" dirty="0"/>
              <a:t>are</a:t>
            </a:r>
            <a:r>
              <a:rPr spc="-5" dirty="0"/>
              <a:t> </a:t>
            </a:r>
            <a:r>
              <a:rPr dirty="0"/>
              <a:t>school</a:t>
            </a:r>
            <a:r>
              <a:rPr spc="-5" dirty="0"/>
              <a:t> policie</a:t>
            </a:r>
            <a:r>
              <a:rPr dirty="0"/>
              <a:t>s</a:t>
            </a:r>
            <a:r>
              <a:rPr spc="-5" dirty="0"/>
              <a:t> </a:t>
            </a:r>
            <a:r>
              <a:rPr spc="-10" dirty="0"/>
              <a:t>regarding </a:t>
            </a:r>
            <a:r>
              <a:rPr spc="-15" dirty="0"/>
              <a:t>the</a:t>
            </a:r>
            <a:r>
              <a:rPr dirty="0"/>
              <a:t> </a:t>
            </a:r>
            <a:r>
              <a:rPr spc="-5" dirty="0"/>
              <a:t>los</a:t>
            </a:r>
            <a:r>
              <a:rPr dirty="0"/>
              <a:t>s </a:t>
            </a:r>
            <a:r>
              <a:rPr spc="-10" dirty="0"/>
              <a:t>or</a:t>
            </a:r>
            <a:r>
              <a:rPr dirty="0"/>
              <a:t> </a:t>
            </a:r>
            <a:r>
              <a:rPr spc="-20" dirty="0"/>
              <a:t>damag</a:t>
            </a:r>
            <a:r>
              <a:rPr spc="-15" dirty="0"/>
              <a:t>e</a:t>
            </a:r>
            <a:r>
              <a:rPr dirty="0"/>
              <a:t> </a:t>
            </a:r>
            <a:r>
              <a:rPr spc="-15" dirty="0"/>
              <a:t>to persona</a:t>
            </a:r>
            <a:r>
              <a:rPr spc="-5" dirty="0"/>
              <a:t>l</a:t>
            </a:r>
            <a:r>
              <a:rPr dirty="0"/>
              <a:t> devices?</a:t>
            </a:r>
          </a:p>
          <a:p>
            <a:pPr marL="131445"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397510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398780" algn="l"/>
              </a:tabLst>
            </a:pPr>
            <a:r>
              <a:rPr spc="-15" dirty="0"/>
              <a:t>What</a:t>
            </a:r>
            <a:r>
              <a:rPr spc="-5" dirty="0"/>
              <a:t> </a:t>
            </a:r>
            <a:r>
              <a:rPr spc="-20" dirty="0"/>
              <a:t>paren</a:t>
            </a:r>
            <a:r>
              <a:rPr spc="-10" dirty="0"/>
              <a:t>t</a:t>
            </a:r>
            <a:r>
              <a:rPr dirty="0"/>
              <a:t> </a:t>
            </a:r>
            <a:r>
              <a:rPr spc="-15" dirty="0"/>
              <a:t>permissions</a:t>
            </a:r>
            <a:r>
              <a:rPr spc="-10" dirty="0"/>
              <a:t>,</a:t>
            </a:r>
            <a:r>
              <a:rPr dirty="0"/>
              <a:t> </a:t>
            </a:r>
            <a:r>
              <a:rPr spc="-10" dirty="0"/>
              <a:t>if</a:t>
            </a:r>
            <a:r>
              <a:rPr dirty="0"/>
              <a:t> </a:t>
            </a:r>
            <a:r>
              <a:rPr spc="-15" dirty="0"/>
              <a:t>a</a:t>
            </a:r>
            <a:r>
              <a:rPr spc="-45" dirty="0"/>
              <a:t>n</a:t>
            </a:r>
            <a:r>
              <a:rPr spc="-185" dirty="0"/>
              <a:t>y</a:t>
            </a:r>
            <a:r>
              <a:rPr spc="-10" dirty="0"/>
              <a:t>,</a:t>
            </a:r>
            <a:r>
              <a:rPr dirty="0"/>
              <a:t> </a:t>
            </a:r>
            <a:r>
              <a:rPr spc="-10" dirty="0"/>
              <a:t>are</a:t>
            </a:r>
            <a:r>
              <a:rPr spc="-5" dirty="0"/>
              <a:t> </a:t>
            </a:r>
            <a:r>
              <a:rPr spc="-10" dirty="0"/>
              <a:t>required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-5" dirty="0"/>
              <a:t> </a:t>
            </a:r>
            <a:r>
              <a:rPr dirty="0"/>
              <a:t>participation?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0424" y="1104863"/>
            <a:ext cx="7293609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Ho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student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take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advantage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and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stay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saf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e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whe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they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online?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0284" y="2960043"/>
            <a:ext cx="4485131" cy="2986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2669" marR="5080" indent="-347980">
              <a:lnSpc>
                <a:spcPct val="100000"/>
              </a:lnSpc>
            </a:pPr>
            <a:r>
              <a:rPr spc="-5" dirty="0"/>
              <a:t>Ho</a:t>
            </a:r>
            <a:r>
              <a:rPr dirty="0"/>
              <a:t>w </a:t>
            </a:r>
            <a:r>
              <a:rPr spc="-5" dirty="0"/>
              <a:t>doe</a:t>
            </a:r>
            <a:r>
              <a:rPr dirty="0"/>
              <a:t>s </a:t>
            </a:r>
            <a:r>
              <a:rPr spc="-20" dirty="0"/>
              <a:t>technology</a:t>
            </a:r>
            <a:r>
              <a:rPr spc="-15" dirty="0"/>
              <a:t> </a:t>
            </a:r>
            <a:r>
              <a:rPr spc="-5" dirty="0"/>
              <a:t>enhanc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learning?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2309791"/>
            <a:ext cx="7127240" cy="329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451484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all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policie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designed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promot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learning?</a:t>
            </a:r>
            <a:endParaRPr sz="1800">
              <a:latin typeface="Verdana"/>
              <a:cs typeface="Verdana"/>
            </a:endParaRPr>
          </a:p>
          <a:p>
            <a:pPr marL="266065" marR="273685" indent="-253365" algn="just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policie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support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portable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other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tools, such as social media, in 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ys that expand learning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opportunities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engage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students?</a:t>
            </a:r>
            <a:endParaRPr sz="1800">
              <a:latin typeface="Verdana"/>
              <a:cs typeface="Verdana"/>
            </a:endParaRPr>
          </a:p>
          <a:p>
            <a:pPr marL="266065" marR="101536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Does online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filtering impr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ov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students’ educational experiences?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teacher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recei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adequate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professiona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elopment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for seamlessly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integ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ating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instruction.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3695" marR="5080" indent="-1503680">
              <a:lnSpc>
                <a:spcPct val="100000"/>
              </a:lnSpc>
            </a:pPr>
            <a:r>
              <a:rPr spc="-5" dirty="0"/>
              <a:t>Ho</a:t>
            </a:r>
            <a:r>
              <a:rPr dirty="0"/>
              <a:t>w </a:t>
            </a:r>
            <a:r>
              <a:rPr spc="-30" dirty="0"/>
              <a:t>d</a:t>
            </a:r>
            <a:r>
              <a:rPr spc="-25" dirty="0"/>
              <a:t>o</a:t>
            </a:r>
            <a:r>
              <a:rPr dirty="0"/>
              <a:t> </a:t>
            </a:r>
            <a:r>
              <a:rPr spc="-5" dirty="0"/>
              <a:t>student</a:t>
            </a:r>
            <a:r>
              <a:rPr dirty="0"/>
              <a:t>s</a:t>
            </a:r>
            <a:r>
              <a:rPr spc="5" dirty="0"/>
              <a:t> </a:t>
            </a:r>
            <a:r>
              <a:rPr spc="-25" dirty="0"/>
              <a:t>stay</a:t>
            </a:r>
            <a:r>
              <a:rPr spc="5" dirty="0"/>
              <a:t> </a:t>
            </a:r>
            <a:r>
              <a:rPr spc="-5" dirty="0"/>
              <a:t>safe whil</a:t>
            </a:r>
            <a:r>
              <a:rPr dirty="0"/>
              <a:t>e</a:t>
            </a:r>
            <a:r>
              <a:rPr spc="10" dirty="0"/>
              <a:t> </a:t>
            </a:r>
            <a:r>
              <a:rPr spc="-20" dirty="0"/>
              <a:t>online?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2309791"/>
            <a:ext cx="7256145" cy="1683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622300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Are technology policies flexible enough to address both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known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securi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issue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unknown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problems?</a:t>
            </a:r>
            <a:endParaRPr sz="1800">
              <a:latin typeface="Verdana"/>
              <a:cs typeface="Verdana"/>
            </a:endParaRPr>
          </a:p>
          <a:p>
            <a:pPr marL="266065" marR="5080" indent="-253365" algn="just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curriculum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includ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robust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instructio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lite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acy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teach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how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beh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ethically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safely online,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both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school?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2635"/>
      </a:hlink>
      <a:folHlink>
        <a:srgbClr val="3123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789</Words>
  <Application>Microsoft Macintosh PowerPoint</Application>
  <PresentationFormat>Custom</PresentationFormat>
  <Paragraphs>97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What type of technology integration has your school adopted and why?</vt:lpstr>
      <vt:lpstr>PowerPoint Presentation</vt:lpstr>
      <vt:lpstr>Does your school primarily use computer labs?</vt:lpstr>
      <vt:lpstr>PowerPoint Presentation</vt:lpstr>
      <vt:lpstr>PowerPoint Presentation</vt:lpstr>
      <vt:lpstr>How does technology enhance learning?</vt:lpstr>
      <vt:lpstr>How do students stay safe while online?</vt:lpstr>
      <vt:lpstr>PowerPoint Presentation</vt:lpstr>
      <vt:lpstr>Resources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Parents-Tech-Policy.indd</dc:title>
  <cp:lastModifiedBy>Allison Parker</cp:lastModifiedBy>
  <cp:revision>9</cp:revision>
  <dcterms:created xsi:type="dcterms:W3CDTF">2014-06-05T11:47:27Z</dcterms:created>
  <dcterms:modified xsi:type="dcterms:W3CDTF">2017-05-22T14:33:08Z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2014-06-05T00:00:00Z</vt:filetime>
  </property>
  <property fmtid="{D5CDD505-2E9C-101B-9397-08002B2CF9AE}" pid="3" name="LastSaved">
    <vt:filetime>2014-06-05T00:00:00Z</vt:filetime>
  </property>
</Properties>
</file>