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058400" cy="7772400"/>
  <p:notesSz cx="10058400" cy="7772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2A37"/>
    <a:srgbClr val="494847"/>
    <a:srgbClr val="443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032" y="-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B8EBD-4CBB-5B4A-9AB7-D76CA47FE086}" type="datetimeFigureOut">
              <a:rPr lang="en-US" smtClean="0"/>
              <a:t>5/22/17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B83B-B6F7-A348-B2F9-447CC2B8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1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4965"/>
            <a:ext cx="10058400" cy="297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4965"/>
            <a:ext cx="10058400" cy="297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5446" y="1117563"/>
            <a:ext cx="7747507" cy="894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3500" y="1925235"/>
            <a:ext cx="7391400" cy="3956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8180" y="7194248"/>
            <a:ext cx="1860550" cy="191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8668" y="7222004"/>
            <a:ext cx="1199515" cy="11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k12blueprint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blueprint.com/" TargetMode="External"/><Relationship Id="rId4" Type="http://schemas.openxmlformats.org/officeDocument/2006/relationships/hyperlink" Target="http://www.welcometogood.com/byod/byod_policy_wp.pdf" TargetMode="External"/><Relationship Id="rId5" Type="http://schemas.openxmlformats.org/officeDocument/2006/relationships/hyperlink" Target="http://www.ed.gov/technology/netp-2010/executive-summary" TargetMode="External"/><Relationship Id="rId6" Type="http://schemas.openxmlformats.org/officeDocument/2006/relationships/hyperlink" Target="http://www.csba.org/GovernanceAndPolicyResources/DistrictPolicyServices/~/media/CSBA/Files/GovernanceResources/PolicyNews_Briefs/Technology/201208PBANewApproachtoTechnologyPolicies.ashx" TargetMode="External"/><Relationship Id="rId7" Type="http://schemas.openxmlformats.org/officeDocument/2006/relationships/hyperlink" Target="http://www.projectred.org" TargetMode="External"/><Relationship Id="rId8" Type="http://schemas.openxmlformats.org/officeDocument/2006/relationships/hyperlink" Target="http://www.nsba.org/tln" TargetMode="External"/><Relationship Id="rId9" Type="http://schemas.openxmlformats.org/officeDocument/2006/relationships/hyperlink" Target="http://www.techlearning.com/features/0039/brush-up-your-aup/48035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k12blueprint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k12blueprint.co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k12blueprint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k12blueprin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0" y="304965"/>
            <a:ext cx="10058400" cy="6269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8180" y="332697"/>
            <a:ext cx="1423670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spc="-5" dirty="0">
                <a:solidFill>
                  <a:srgbClr val="7D868C"/>
                </a:solidFill>
                <a:latin typeface="Verdana"/>
                <a:cs typeface="Verdana"/>
              </a:rPr>
              <a:t>Thi</a:t>
            </a:r>
            <a:r>
              <a:rPr sz="900" dirty="0">
                <a:solidFill>
                  <a:srgbClr val="7D868C"/>
                </a:solidFill>
                <a:latin typeface="Verdana"/>
                <a:cs typeface="Verdana"/>
              </a:rPr>
              <a:t>s </a:t>
            </a:r>
            <a:r>
              <a:rPr sz="900" spc="-5" dirty="0">
                <a:solidFill>
                  <a:srgbClr val="7D868C"/>
                </a:solidFill>
                <a:latin typeface="Verdana"/>
                <a:cs typeface="Verdana"/>
              </a:rPr>
              <a:t>resource </a:t>
            </a:r>
            <a:r>
              <a:rPr sz="900" spc="-10" dirty="0">
                <a:solidFill>
                  <a:srgbClr val="7D868C"/>
                </a:solidFill>
                <a:latin typeface="Verdana"/>
                <a:cs typeface="Verdana"/>
              </a:rPr>
              <a:t>sponsored</a:t>
            </a:r>
            <a:r>
              <a:rPr sz="900" spc="-5" dirty="0">
                <a:solidFill>
                  <a:srgbClr val="7D868C"/>
                </a:solidFill>
                <a:latin typeface="Verdana"/>
                <a:cs typeface="Verdana"/>
              </a:rPr>
              <a:t> b</a:t>
            </a:r>
            <a:r>
              <a:rPr sz="900" spc="-10" dirty="0">
                <a:solidFill>
                  <a:srgbClr val="7D868C"/>
                </a:solidFill>
                <a:latin typeface="Verdana"/>
                <a:cs typeface="Verdana"/>
              </a:rPr>
              <a:t>y</a:t>
            </a:r>
            <a:r>
              <a:rPr sz="900" dirty="0">
                <a:solidFill>
                  <a:srgbClr val="7D868C"/>
                </a:solidFill>
                <a:latin typeface="Verdana"/>
                <a:cs typeface="Verdana"/>
              </a:rPr>
              <a:t> </a:t>
            </a:r>
            <a:r>
              <a:rPr lang="en-US" sz="900" spc="-5" dirty="0" smtClean="0">
                <a:solidFill>
                  <a:srgbClr val="7D868C"/>
                </a:solidFill>
                <a:latin typeface="Verdana"/>
                <a:cs typeface="Verdana"/>
              </a:rPr>
              <a:t>Clarity Innovations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1412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58894" y="3418629"/>
            <a:ext cx="691515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8560" marR="5080" indent="-1166495">
              <a:lnSpc>
                <a:spcPct val="100000"/>
              </a:lnSpc>
            </a:pPr>
            <a:r>
              <a:rPr sz="4500" b="1" spc="-30" dirty="0">
                <a:solidFill>
                  <a:srgbClr val="443947"/>
                </a:solidFill>
                <a:latin typeface="Verdana"/>
                <a:cs typeface="Verdana"/>
              </a:rPr>
              <a:t>Technology </a:t>
            </a:r>
            <a:r>
              <a:rPr sz="4500" b="1" spc="-25" dirty="0">
                <a:solidFill>
                  <a:srgbClr val="443947"/>
                </a:solidFill>
                <a:latin typeface="Verdana"/>
                <a:cs typeface="Verdana"/>
              </a:rPr>
              <a:t>Policy</a:t>
            </a:r>
            <a:r>
              <a:rPr sz="45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4500" b="1" spc="-30" dirty="0">
                <a:solidFill>
                  <a:srgbClr val="443947"/>
                </a:solidFill>
                <a:latin typeface="Verdana"/>
                <a:cs typeface="Verdana"/>
              </a:rPr>
              <a:t>for</a:t>
            </a:r>
            <a:r>
              <a:rPr sz="4500" b="1" spc="-2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4500" b="1" spc="-5" dirty="0">
                <a:solidFill>
                  <a:srgbClr val="443946"/>
                </a:solidFill>
                <a:latin typeface="Verdana"/>
                <a:cs typeface="Verdana"/>
              </a:rPr>
              <a:t>Schoo</a:t>
            </a:r>
            <a:r>
              <a:rPr sz="4500" b="1" dirty="0">
                <a:solidFill>
                  <a:srgbClr val="443946"/>
                </a:solidFill>
                <a:latin typeface="Verdana"/>
                <a:cs typeface="Verdana"/>
              </a:rPr>
              <a:t>l</a:t>
            </a:r>
            <a:r>
              <a:rPr sz="4500" b="1" spc="15" dirty="0">
                <a:solidFill>
                  <a:srgbClr val="443946"/>
                </a:solidFill>
                <a:latin typeface="Verdana"/>
                <a:cs typeface="Verdana"/>
              </a:rPr>
              <a:t> </a:t>
            </a:r>
            <a:r>
              <a:rPr sz="4500" b="1" spc="-30" dirty="0">
                <a:solidFill>
                  <a:srgbClr val="443947"/>
                </a:solidFill>
                <a:latin typeface="Verdana"/>
                <a:cs typeface="Verdana"/>
              </a:rPr>
              <a:t>Boards</a:t>
            </a:r>
            <a:endParaRPr sz="45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3B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0465" marR="5080" indent="-233045">
              <a:lnSpc>
                <a:spcPct val="100000"/>
              </a:lnSpc>
            </a:pPr>
            <a:r>
              <a:rPr spc="-25" dirty="0"/>
              <a:t>Revisi</a:t>
            </a:r>
            <a:r>
              <a:rPr spc="-15" dirty="0"/>
              <a:t>t</a:t>
            </a:r>
            <a:r>
              <a:rPr spc="10" dirty="0"/>
              <a:t> </a:t>
            </a:r>
            <a:r>
              <a:rPr dirty="0"/>
              <a:t>and</a:t>
            </a:r>
            <a:r>
              <a:rPr spc="-5" dirty="0"/>
              <a:t> revis</a:t>
            </a:r>
            <a:r>
              <a:rPr dirty="0"/>
              <a:t>e </a:t>
            </a:r>
            <a:r>
              <a:rPr spc="-25" dirty="0"/>
              <a:t>related policie</a:t>
            </a:r>
            <a:r>
              <a:rPr spc="-20" dirty="0"/>
              <a:t>s</a:t>
            </a:r>
            <a:r>
              <a:rPr spc="10" dirty="0"/>
              <a:t> </a:t>
            </a:r>
            <a:r>
              <a:rPr dirty="0"/>
              <a:t>and</a:t>
            </a:r>
            <a:r>
              <a:rPr spc="-5" dirty="0"/>
              <a:t> documents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2174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3500" y="2306235"/>
            <a:ext cx="4911090" cy="2197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Budgets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9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echnology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Plan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Collecti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ve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bargaining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agreements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Empl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o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ee,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staf</a:t>
            </a:r>
            <a:r>
              <a:rPr sz="1800" spc="-130" dirty="0">
                <a:solidFill>
                  <a:srgbClr val="443947"/>
                </a:solidFill>
                <a:latin typeface="Verdana"/>
                <a:cs typeface="Verdana"/>
              </a:rPr>
              <a:t>f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,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student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handbooks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P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arental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notifications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4075">
              <a:lnSpc>
                <a:spcPts val="3754"/>
              </a:lnSpc>
            </a:pPr>
            <a:r>
              <a:rPr spc="-5" dirty="0"/>
              <a:t>Reference</a:t>
            </a:r>
            <a:r>
              <a:rPr dirty="0"/>
              <a:t>s</a:t>
            </a:r>
            <a:r>
              <a:rPr spc="5" dirty="0"/>
              <a:t> </a:t>
            </a:r>
            <a:r>
              <a:rPr dirty="0"/>
              <a:t>and</a:t>
            </a:r>
            <a:r>
              <a:rPr spc="-5" dirty="0"/>
              <a:t> Resources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1412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3500" y="1925235"/>
            <a:ext cx="6840855" cy="4089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marR="460375" indent="-253365">
              <a:lnSpc>
                <a:spcPct val="1157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0" dirty="0">
                <a:solidFill>
                  <a:srgbClr val="494847"/>
                </a:solidFill>
                <a:latin typeface="Verdana"/>
                <a:cs typeface="Verdana"/>
                <a:hlinkClick r:id="rId4"/>
              </a:rPr>
              <a:t>Bring</a:t>
            </a:r>
            <a:r>
              <a:rPr sz="1800" spc="-20" dirty="0">
                <a:solidFill>
                  <a:srgbClr val="494847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1800" spc="-120" dirty="0">
                <a:solidFill>
                  <a:srgbClr val="494847"/>
                </a:solidFill>
                <a:latin typeface="Verdana"/>
                <a:cs typeface="Verdana"/>
                <a:hlinkClick r:id="rId4"/>
              </a:rPr>
              <a:t>Y</a:t>
            </a:r>
            <a:r>
              <a:rPr sz="1800" spc="-10" dirty="0">
                <a:solidFill>
                  <a:srgbClr val="494847"/>
                </a:solidFill>
                <a:latin typeface="Verdana"/>
                <a:cs typeface="Verdana"/>
                <a:hlinkClick r:id="rId4"/>
              </a:rPr>
              <a:t>our </a:t>
            </a:r>
            <a:r>
              <a:rPr sz="1800" spc="-5" dirty="0">
                <a:solidFill>
                  <a:srgbClr val="494847"/>
                </a:solidFill>
                <a:latin typeface="Verdana"/>
                <a:cs typeface="Verdana"/>
                <a:hlinkClick r:id="rId4"/>
              </a:rPr>
              <a:t>Own</a:t>
            </a:r>
            <a:r>
              <a:rPr sz="1800" spc="-10" dirty="0">
                <a:solidFill>
                  <a:srgbClr val="494847"/>
                </a:solidFill>
                <a:latin typeface="Verdana"/>
                <a:cs typeface="Verdana"/>
                <a:hlinkClick r:id="rId4"/>
              </a:rPr>
              <a:t> Device:</a:t>
            </a:r>
            <a:r>
              <a:rPr sz="1800" spc="-25" dirty="0">
                <a:solidFill>
                  <a:srgbClr val="494847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1800" dirty="0">
                <a:solidFill>
                  <a:srgbClr val="494847"/>
                </a:solidFill>
                <a:latin typeface="Verdana"/>
                <a:cs typeface="Verdana"/>
                <a:hlinkClick r:id="rId4"/>
              </a:rPr>
              <a:t>Individual</a:t>
            </a:r>
            <a:r>
              <a:rPr sz="1800" spc="-15" dirty="0">
                <a:solidFill>
                  <a:srgbClr val="494847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1800" spc="-10" dirty="0">
                <a:solidFill>
                  <a:srgbClr val="494847"/>
                </a:solidFill>
                <a:latin typeface="Verdana"/>
                <a:cs typeface="Verdana"/>
                <a:hlinkClick r:id="rId4"/>
              </a:rPr>
              <a:t>Liable</a:t>
            </a:r>
            <a:r>
              <a:rPr sz="1800" spc="-20" dirty="0">
                <a:solidFill>
                  <a:srgbClr val="494847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1800" spc="-15" dirty="0">
                <a:solidFill>
                  <a:srgbClr val="494847"/>
                </a:solidFill>
                <a:latin typeface="Verdana"/>
                <a:cs typeface="Verdana"/>
                <a:hlinkClick r:id="rId4"/>
              </a:rPr>
              <a:t>User</a:t>
            </a:r>
            <a:r>
              <a:rPr sz="1800" spc="-10" dirty="0">
                <a:solidFill>
                  <a:srgbClr val="494847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1800" spc="-55" dirty="0">
                <a:solidFill>
                  <a:srgbClr val="494847"/>
                </a:solidFill>
                <a:latin typeface="Verdana"/>
                <a:cs typeface="Verdana"/>
                <a:hlinkClick r:id="rId4"/>
              </a:rPr>
              <a:t>P</a:t>
            </a:r>
            <a:r>
              <a:rPr sz="1800" dirty="0">
                <a:solidFill>
                  <a:srgbClr val="494847"/>
                </a:solidFill>
                <a:latin typeface="Verdana"/>
                <a:cs typeface="Verdana"/>
                <a:hlinkClick r:id="rId4"/>
              </a:rPr>
              <a:t>olicy</a:t>
            </a:r>
            <a:r>
              <a:rPr sz="1800" spc="-15" dirty="0">
                <a:solidFill>
                  <a:srgbClr val="494847"/>
                </a:solidFill>
                <a:latin typeface="Verdana"/>
                <a:cs typeface="Verdana"/>
                <a:hlinkClick r:id="rId4"/>
              </a:rPr>
              <a:t>  </a:t>
            </a:r>
            <a:r>
              <a:rPr sz="1800" spc="-20" dirty="0">
                <a:solidFill>
                  <a:srgbClr val="494847"/>
                </a:solidFill>
                <a:latin typeface="Verdana"/>
                <a:cs typeface="Verdana"/>
                <a:hlinkClick r:id="rId4"/>
              </a:rPr>
              <a:t>Conside</a:t>
            </a:r>
            <a:r>
              <a:rPr sz="1800" spc="-40" dirty="0">
                <a:solidFill>
                  <a:srgbClr val="494847"/>
                </a:solidFill>
                <a:latin typeface="Verdana"/>
                <a:cs typeface="Verdana"/>
                <a:hlinkClick r:id="rId4"/>
              </a:rPr>
              <a:t>r</a:t>
            </a:r>
            <a:r>
              <a:rPr sz="1800" spc="-10" dirty="0">
                <a:solidFill>
                  <a:srgbClr val="494847"/>
                </a:solidFill>
                <a:latin typeface="Verdana"/>
                <a:cs typeface="Verdana"/>
                <a:hlinkClick r:id="rId4"/>
              </a:rPr>
              <a:t>ation</a:t>
            </a:r>
            <a:r>
              <a:rPr sz="1800" spc="-15" dirty="0">
                <a:solidFill>
                  <a:srgbClr val="494847"/>
                </a:solidFill>
                <a:latin typeface="Verdana"/>
                <a:cs typeface="Verdana"/>
                <a:hlinkClick r:id="rId4"/>
              </a:rPr>
              <a:t>s</a:t>
            </a:r>
            <a:r>
              <a:rPr sz="1800" spc="-10" dirty="0">
                <a:solidFill>
                  <a:srgbClr val="494847"/>
                </a:solidFill>
                <a:latin typeface="Verdana"/>
                <a:cs typeface="Verdana"/>
              </a:rPr>
              <a:t>.</a:t>
            </a:r>
            <a:r>
              <a:rPr sz="1800" dirty="0">
                <a:solidFill>
                  <a:srgbClr val="4948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Goo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d </a:t>
            </a:r>
            <a:r>
              <a:rPr sz="1800" spc="-19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echnolog</a:t>
            </a:r>
            <a:r>
              <a:rPr sz="1800" spc="-19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  <a:p>
            <a:pPr marL="266065" marR="12065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National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 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Education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 </a:t>
            </a:r>
            <a:r>
              <a:rPr sz="1800" u="sng" spc="-200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T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echnology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 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Pla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n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U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Department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of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Education.</a:t>
            </a:r>
            <a:endParaRPr sz="1800" dirty="0">
              <a:latin typeface="Verdana"/>
              <a:cs typeface="Verdana"/>
            </a:endParaRPr>
          </a:p>
          <a:p>
            <a:pPr marL="266065" marR="5080" indent="-253365">
              <a:lnSpc>
                <a:spcPct val="115799"/>
              </a:lnSpc>
              <a:spcBef>
                <a:spcPts val="1345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A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 </a:t>
            </a:r>
            <a:r>
              <a:rPr sz="1800" u="sng" spc="-5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New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 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Approach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 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to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 </a:t>
            </a:r>
            <a:r>
              <a:rPr sz="1800" u="sng" spc="-200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T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echnology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 </a:t>
            </a:r>
            <a:r>
              <a:rPr sz="1800" u="sng" spc="-50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P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olicie</a:t>
            </a:r>
            <a:r>
              <a:rPr sz="1800" u="sng" spc="-5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s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California</a:t>
            </a:r>
            <a:r>
              <a:rPr sz="1800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School Boards Association.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 dirty="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7"/>
              </a:rPr>
              <a:t>Project </a:t>
            </a:r>
            <a:r>
              <a:rPr sz="1800" u="sng" spc="-50" dirty="0">
                <a:solidFill>
                  <a:srgbClr val="443947"/>
                </a:solidFill>
                <a:latin typeface="Verdana"/>
                <a:cs typeface="Verdana"/>
                <a:hlinkClick r:id="rId7"/>
              </a:rPr>
              <a:t>R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7"/>
              </a:rPr>
              <a:t>ed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  <a:p>
            <a:pPr marL="266065" marR="102235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u="sng" spc="-195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T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echnology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 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Leadership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 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Networ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k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Nationa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l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School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Boards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Association.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 dirty="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9"/>
              </a:rPr>
              <a:t>Brush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9"/>
              </a:rPr>
              <a:t> 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9"/>
              </a:rPr>
              <a:t>Up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9"/>
              </a:rPr>
              <a:t> </a:t>
            </a:r>
            <a:r>
              <a:rPr sz="1800" u="sng" spc="-120" dirty="0">
                <a:solidFill>
                  <a:srgbClr val="443947"/>
                </a:solidFill>
                <a:latin typeface="Verdana"/>
                <a:cs typeface="Verdana"/>
                <a:hlinkClick r:id="rId9"/>
              </a:rPr>
              <a:t>Y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9"/>
              </a:rPr>
              <a:t>our </a:t>
            </a:r>
            <a:r>
              <a:rPr sz="1800" u="sng" spc="-30" dirty="0" smtClean="0">
                <a:solidFill>
                  <a:srgbClr val="443947"/>
                </a:solidFill>
                <a:latin typeface="Verdana"/>
                <a:cs typeface="Verdana"/>
                <a:hlinkClick r:id="rId9"/>
              </a:rPr>
              <a:t>A</a:t>
            </a:r>
            <a:r>
              <a:rPr sz="1800" u="sng" spc="-15" dirty="0" smtClean="0">
                <a:solidFill>
                  <a:srgbClr val="443947"/>
                </a:solidFill>
                <a:latin typeface="Verdana"/>
                <a:cs typeface="Verdana"/>
                <a:hlinkClick r:id="rId9"/>
              </a:rPr>
              <a:t>U</a:t>
            </a:r>
            <a:r>
              <a:rPr sz="1800" u="sng" spc="-265" dirty="0" smtClean="0">
                <a:solidFill>
                  <a:srgbClr val="443947"/>
                </a:solidFill>
                <a:latin typeface="Verdana"/>
                <a:cs typeface="Verdana"/>
                <a:hlinkClick r:id="rId9"/>
              </a:rPr>
              <a:t>P</a:t>
            </a:r>
            <a:r>
              <a:rPr lang="en-US" sz="1800" u="sng" spc="-265" dirty="0" smtClean="0">
                <a:solidFill>
                  <a:srgbClr val="443947"/>
                </a:solidFill>
                <a:latin typeface="Verdana"/>
                <a:cs typeface="Verdana"/>
                <a:hlinkClick r:id="rId9"/>
              </a:rPr>
              <a:t> </a:t>
            </a:r>
            <a:r>
              <a:rPr sz="1800" spc="-10" dirty="0" smtClean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r>
              <a:rPr sz="1800" dirty="0" smtClean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9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echnology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Learning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9400">
              <a:lnSpc>
                <a:spcPts val="3754"/>
              </a:lnSpc>
            </a:pPr>
            <a:r>
              <a:rPr spc="-25" dirty="0"/>
              <a:t>Technology </a:t>
            </a:r>
            <a:r>
              <a:rPr spc="-5" dirty="0"/>
              <a:t>changes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30647" y="1928791"/>
            <a:ext cx="61722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10"/>
              </a:lnSpc>
            </a:pP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Ha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 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our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technology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polic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k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ept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pac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wit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h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times?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44344" y="2587751"/>
            <a:ext cx="5531307" cy="3669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369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3500" y="1911322"/>
            <a:ext cx="7294245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spc="-5" dirty="0" smtClean="0">
                <a:solidFill>
                  <a:srgbClr val="342A37"/>
                </a:solidFill>
                <a:latin typeface="Verdana"/>
                <a:cs typeface="Verdana"/>
              </a:rPr>
              <a:t>Rathe</a:t>
            </a:r>
            <a:r>
              <a:rPr sz="2400" b="1" dirty="0" smtClean="0">
                <a:solidFill>
                  <a:srgbClr val="342A37"/>
                </a:solidFill>
                <a:latin typeface="Verdana"/>
                <a:cs typeface="Verdana"/>
              </a:rPr>
              <a:t>r </a:t>
            </a:r>
            <a:r>
              <a:rPr sz="2400" b="1" dirty="0">
                <a:solidFill>
                  <a:srgbClr val="342A37"/>
                </a:solidFill>
                <a:latin typeface="Verdana"/>
                <a:cs typeface="Verdana"/>
              </a:rPr>
              <a:t>than</a:t>
            </a:r>
            <a:r>
              <a:rPr sz="2400" b="1" spc="-10" dirty="0">
                <a:solidFill>
                  <a:srgbClr val="342A37"/>
                </a:solidFill>
                <a:latin typeface="Verdana"/>
                <a:cs typeface="Verdana"/>
              </a:rPr>
              <a:t> </a:t>
            </a:r>
            <a:r>
              <a:rPr sz="2400" b="1" spc="-15" dirty="0">
                <a:solidFill>
                  <a:srgbClr val="342A37"/>
                </a:solidFill>
                <a:latin typeface="Verdana"/>
                <a:cs typeface="Verdana"/>
              </a:rPr>
              <a:t>adopting</a:t>
            </a:r>
            <a:r>
              <a:rPr sz="2400" b="1" spc="-5" dirty="0">
                <a:solidFill>
                  <a:srgbClr val="342A37"/>
                </a:solidFill>
                <a:latin typeface="Verdana"/>
                <a:cs typeface="Verdana"/>
              </a:rPr>
              <a:t> ne</a:t>
            </a:r>
            <a:r>
              <a:rPr sz="2400" b="1" dirty="0">
                <a:solidFill>
                  <a:srgbClr val="342A37"/>
                </a:solidFill>
                <a:latin typeface="Verdana"/>
                <a:cs typeface="Verdana"/>
              </a:rPr>
              <a:t>w </a:t>
            </a:r>
            <a:r>
              <a:rPr sz="2400" b="1" spc="-20" dirty="0">
                <a:solidFill>
                  <a:srgbClr val="342A37"/>
                </a:solidFill>
                <a:latin typeface="Verdana"/>
                <a:cs typeface="Verdana"/>
              </a:rPr>
              <a:t>policy</a:t>
            </a:r>
            <a:r>
              <a:rPr sz="2400" b="1" spc="5" dirty="0">
                <a:solidFill>
                  <a:srgbClr val="342A37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342A37"/>
                </a:solidFill>
                <a:latin typeface="Verdana"/>
                <a:cs typeface="Verdana"/>
              </a:rPr>
              <a:t>each </a:t>
            </a:r>
            <a:r>
              <a:rPr sz="2400" b="1" spc="-20" dirty="0">
                <a:solidFill>
                  <a:srgbClr val="342A37"/>
                </a:solidFill>
                <a:latin typeface="Verdana"/>
                <a:cs typeface="Verdana"/>
              </a:rPr>
              <a:t>time</a:t>
            </a:r>
            <a:r>
              <a:rPr sz="2400" b="1" spc="-10" dirty="0">
                <a:solidFill>
                  <a:srgbClr val="342A37"/>
                </a:solidFill>
                <a:latin typeface="Verdana"/>
                <a:cs typeface="Verdana"/>
              </a:rPr>
              <a:t> </a:t>
            </a:r>
            <a:r>
              <a:rPr sz="2400" b="1" spc="-20" dirty="0">
                <a:solidFill>
                  <a:srgbClr val="342A37"/>
                </a:solidFill>
                <a:latin typeface="Verdana"/>
                <a:cs typeface="Verdana"/>
              </a:rPr>
              <a:t>a</a:t>
            </a:r>
            <a:r>
              <a:rPr sz="2400" b="1" dirty="0">
                <a:solidFill>
                  <a:srgbClr val="342A37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342A37"/>
                </a:solidFill>
                <a:latin typeface="Verdana"/>
                <a:cs typeface="Verdana"/>
              </a:rPr>
              <a:t>ne</a:t>
            </a:r>
            <a:r>
              <a:rPr sz="2400" b="1" dirty="0">
                <a:solidFill>
                  <a:srgbClr val="342A37"/>
                </a:solidFill>
                <a:latin typeface="Verdana"/>
                <a:cs typeface="Verdana"/>
              </a:rPr>
              <a:t>w </a:t>
            </a:r>
            <a:r>
              <a:rPr sz="2400" b="1" spc="-15" dirty="0">
                <a:solidFill>
                  <a:srgbClr val="342A37"/>
                </a:solidFill>
                <a:latin typeface="Verdana"/>
                <a:cs typeface="Verdana"/>
              </a:rPr>
              <a:t>technology</a:t>
            </a:r>
            <a:r>
              <a:rPr sz="2400" b="1" spc="-20" dirty="0">
                <a:solidFill>
                  <a:srgbClr val="342A37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342A37"/>
                </a:solidFill>
                <a:latin typeface="Verdana"/>
                <a:cs typeface="Verdana"/>
              </a:rPr>
              <a:t>is</a:t>
            </a:r>
            <a:r>
              <a:rPr sz="2400" b="1" spc="-5" dirty="0">
                <a:solidFill>
                  <a:srgbClr val="342A37"/>
                </a:solidFill>
                <a:latin typeface="Verdana"/>
                <a:cs typeface="Verdana"/>
              </a:rPr>
              <a:t> use</a:t>
            </a:r>
            <a:r>
              <a:rPr sz="2400" b="1" dirty="0">
                <a:solidFill>
                  <a:srgbClr val="342A37"/>
                </a:solidFill>
                <a:latin typeface="Verdana"/>
                <a:cs typeface="Verdana"/>
              </a:rPr>
              <a:t>d in</a:t>
            </a:r>
            <a:r>
              <a:rPr sz="2400" b="1" spc="-5" dirty="0">
                <a:solidFill>
                  <a:srgbClr val="342A37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342A37"/>
                </a:solidFill>
                <a:latin typeface="Verdana"/>
                <a:cs typeface="Verdana"/>
              </a:rPr>
              <a:t>the </a:t>
            </a:r>
            <a:r>
              <a:rPr sz="2400" b="1" spc="-20" dirty="0">
                <a:solidFill>
                  <a:srgbClr val="342A37"/>
                </a:solidFill>
                <a:latin typeface="Verdana"/>
                <a:cs typeface="Verdana"/>
              </a:rPr>
              <a:t>district,</a:t>
            </a:r>
            <a:r>
              <a:rPr sz="2400" b="1" spc="-30" dirty="0">
                <a:solidFill>
                  <a:srgbClr val="342A37"/>
                </a:solidFill>
                <a:latin typeface="Verdana"/>
                <a:cs typeface="Verdana"/>
              </a:rPr>
              <a:t>…</a:t>
            </a:r>
            <a:r>
              <a:rPr sz="2400" b="1" spc="10" dirty="0">
                <a:solidFill>
                  <a:srgbClr val="342A37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342A37"/>
                </a:solidFill>
                <a:latin typeface="Verdana"/>
                <a:cs typeface="Verdana"/>
              </a:rPr>
              <a:t>focu</a:t>
            </a:r>
            <a:r>
              <a:rPr sz="2400" b="1" dirty="0">
                <a:solidFill>
                  <a:srgbClr val="342A37"/>
                </a:solidFill>
                <a:latin typeface="Verdana"/>
                <a:cs typeface="Verdana"/>
              </a:rPr>
              <a:t>s </a:t>
            </a:r>
            <a:r>
              <a:rPr sz="2400" b="1" spc="-20" dirty="0">
                <a:solidFill>
                  <a:srgbClr val="342A37"/>
                </a:solidFill>
                <a:latin typeface="Verdana"/>
                <a:cs typeface="Verdana"/>
              </a:rPr>
              <a:t>on</a:t>
            </a:r>
            <a:r>
              <a:rPr sz="2400" b="1" spc="-5" dirty="0">
                <a:solidFill>
                  <a:srgbClr val="342A37"/>
                </a:solidFill>
                <a:latin typeface="Verdana"/>
                <a:cs typeface="Verdana"/>
              </a:rPr>
              <a:t> desire</a:t>
            </a:r>
            <a:r>
              <a:rPr sz="2400" b="1" dirty="0">
                <a:solidFill>
                  <a:srgbClr val="342A37"/>
                </a:solidFill>
                <a:latin typeface="Verdana"/>
                <a:cs typeface="Verdana"/>
              </a:rPr>
              <a:t>d outcomes, </a:t>
            </a:r>
            <a:r>
              <a:rPr sz="2400" b="1" spc="-5" dirty="0">
                <a:solidFill>
                  <a:srgbClr val="342A37"/>
                </a:solidFill>
                <a:latin typeface="Verdana"/>
                <a:cs typeface="Verdana"/>
              </a:rPr>
              <a:t>suc</a:t>
            </a:r>
            <a:r>
              <a:rPr sz="2400" b="1" dirty="0">
                <a:solidFill>
                  <a:srgbClr val="342A37"/>
                </a:solidFill>
                <a:latin typeface="Verdana"/>
                <a:cs typeface="Verdana"/>
              </a:rPr>
              <a:t>h as</a:t>
            </a:r>
            <a:r>
              <a:rPr sz="2400" b="1" spc="-5" dirty="0">
                <a:solidFill>
                  <a:srgbClr val="342A37"/>
                </a:solidFill>
                <a:latin typeface="Verdana"/>
                <a:cs typeface="Verdana"/>
              </a:rPr>
              <a:t> desire</a:t>
            </a:r>
            <a:r>
              <a:rPr sz="2400" b="1" dirty="0">
                <a:solidFill>
                  <a:srgbClr val="342A37"/>
                </a:solidFill>
                <a:latin typeface="Verdana"/>
                <a:cs typeface="Verdana"/>
              </a:rPr>
              <a:t>d </a:t>
            </a:r>
            <a:r>
              <a:rPr sz="2400" b="1" spc="-5" dirty="0">
                <a:solidFill>
                  <a:srgbClr val="342A37"/>
                </a:solidFill>
                <a:latin typeface="Verdana"/>
                <a:cs typeface="Verdana"/>
              </a:rPr>
              <a:t>studen</a:t>
            </a:r>
            <a:r>
              <a:rPr sz="2400" b="1" dirty="0">
                <a:solidFill>
                  <a:srgbClr val="342A37"/>
                </a:solidFill>
                <a:latin typeface="Verdana"/>
                <a:cs typeface="Verdana"/>
              </a:rPr>
              <a:t>t</a:t>
            </a:r>
            <a:r>
              <a:rPr sz="2400" b="1" spc="5" dirty="0">
                <a:solidFill>
                  <a:srgbClr val="342A37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342A37"/>
                </a:solidFill>
                <a:latin typeface="Verdana"/>
                <a:cs typeface="Verdana"/>
              </a:rPr>
              <a:t>and</a:t>
            </a:r>
            <a:r>
              <a:rPr sz="2400" b="1" spc="-5" dirty="0">
                <a:solidFill>
                  <a:srgbClr val="342A37"/>
                </a:solidFill>
                <a:latin typeface="Verdana"/>
                <a:cs typeface="Verdana"/>
              </a:rPr>
              <a:t> staff behavior</a:t>
            </a:r>
            <a:r>
              <a:rPr sz="2400" b="1" dirty="0">
                <a:solidFill>
                  <a:srgbClr val="342A37"/>
                </a:solidFill>
                <a:latin typeface="Verdana"/>
                <a:cs typeface="Verdana"/>
              </a:rPr>
              <a:t>,</a:t>
            </a:r>
            <a:r>
              <a:rPr sz="2400" b="1" spc="5" dirty="0">
                <a:solidFill>
                  <a:srgbClr val="342A37"/>
                </a:solidFill>
                <a:latin typeface="Verdana"/>
                <a:cs typeface="Verdana"/>
              </a:rPr>
              <a:t> </a:t>
            </a:r>
            <a:r>
              <a:rPr sz="2400" b="1" spc="-25" dirty="0">
                <a:solidFill>
                  <a:srgbClr val="342A37"/>
                </a:solidFill>
                <a:latin typeface="Verdana"/>
                <a:cs typeface="Verdana"/>
              </a:rPr>
              <a:t>no</a:t>
            </a:r>
            <a:r>
              <a:rPr sz="2400" b="1" spc="-15" dirty="0">
                <a:solidFill>
                  <a:srgbClr val="342A37"/>
                </a:solidFill>
                <a:latin typeface="Verdana"/>
                <a:cs typeface="Verdana"/>
              </a:rPr>
              <a:t>t</a:t>
            </a:r>
            <a:r>
              <a:rPr sz="2400" b="1" spc="5" dirty="0">
                <a:solidFill>
                  <a:srgbClr val="342A37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342A37"/>
                </a:solidFill>
                <a:latin typeface="Verdana"/>
                <a:cs typeface="Verdana"/>
              </a:rPr>
              <a:t>the</a:t>
            </a:r>
            <a:r>
              <a:rPr sz="2400" b="1" spc="-5" dirty="0">
                <a:solidFill>
                  <a:srgbClr val="342A37"/>
                </a:solidFill>
                <a:latin typeface="Verdana"/>
                <a:cs typeface="Verdana"/>
              </a:rPr>
              <a:t> mean</a:t>
            </a:r>
            <a:r>
              <a:rPr sz="2400" b="1" dirty="0">
                <a:solidFill>
                  <a:srgbClr val="342A37"/>
                </a:solidFill>
                <a:latin typeface="Verdana"/>
                <a:cs typeface="Verdana"/>
              </a:rPr>
              <a:t>s through</a:t>
            </a:r>
            <a:r>
              <a:rPr sz="2400" b="1" spc="-15" dirty="0">
                <a:solidFill>
                  <a:srgbClr val="342A37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342A37"/>
                </a:solidFill>
                <a:latin typeface="Verdana"/>
                <a:cs typeface="Verdana"/>
              </a:rPr>
              <a:t>which student</a:t>
            </a:r>
            <a:r>
              <a:rPr sz="2400" b="1" dirty="0">
                <a:solidFill>
                  <a:srgbClr val="342A37"/>
                </a:solidFill>
                <a:latin typeface="Verdana"/>
                <a:cs typeface="Verdana"/>
              </a:rPr>
              <a:t>s</a:t>
            </a:r>
            <a:r>
              <a:rPr sz="2400" b="1" spc="5" dirty="0">
                <a:solidFill>
                  <a:srgbClr val="342A37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342A37"/>
                </a:solidFill>
                <a:latin typeface="Verdana"/>
                <a:cs typeface="Verdana"/>
              </a:rPr>
              <a:t>and</a:t>
            </a:r>
            <a:r>
              <a:rPr sz="2400" b="1" spc="-5" dirty="0">
                <a:solidFill>
                  <a:srgbClr val="342A37"/>
                </a:solidFill>
                <a:latin typeface="Verdana"/>
                <a:cs typeface="Verdana"/>
              </a:rPr>
              <a:t> staf</a:t>
            </a:r>
            <a:r>
              <a:rPr sz="2400" b="1" dirty="0">
                <a:solidFill>
                  <a:srgbClr val="342A37"/>
                </a:solidFill>
                <a:latin typeface="Verdana"/>
                <a:cs typeface="Verdana"/>
              </a:rPr>
              <a:t>f </a:t>
            </a:r>
            <a:r>
              <a:rPr sz="2400" b="1" spc="-5" dirty="0">
                <a:solidFill>
                  <a:srgbClr val="342A37"/>
                </a:solidFill>
                <a:latin typeface="Verdana"/>
                <a:cs typeface="Verdana"/>
              </a:rPr>
              <a:t>engag</a:t>
            </a:r>
            <a:r>
              <a:rPr sz="2400" b="1" dirty="0">
                <a:solidFill>
                  <a:srgbClr val="342A37"/>
                </a:solidFill>
                <a:latin typeface="Verdana"/>
                <a:cs typeface="Verdana"/>
              </a:rPr>
              <a:t>e</a:t>
            </a:r>
            <a:r>
              <a:rPr sz="2400" b="1" spc="-5" dirty="0">
                <a:solidFill>
                  <a:srgbClr val="342A37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342A37"/>
                </a:solidFill>
                <a:latin typeface="Verdana"/>
                <a:cs typeface="Verdana"/>
              </a:rPr>
              <a:t>in</a:t>
            </a:r>
            <a:r>
              <a:rPr sz="2400" b="1" spc="-5" dirty="0">
                <a:solidFill>
                  <a:srgbClr val="342A37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342A37"/>
                </a:solidFill>
                <a:latin typeface="Verdana"/>
                <a:cs typeface="Verdana"/>
              </a:rPr>
              <a:t>the</a:t>
            </a:r>
            <a:r>
              <a:rPr sz="2400" b="1" spc="-5" dirty="0">
                <a:solidFill>
                  <a:srgbClr val="342A37"/>
                </a:solidFill>
                <a:latin typeface="Verdana"/>
                <a:cs typeface="Verdana"/>
              </a:rPr>
              <a:t> behavior.</a:t>
            </a:r>
            <a:endParaRPr sz="2400" dirty="0">
              <a:solidFill>
                <a:srgbClr val="342A37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369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8138668" y="7222004"/>
            <a:ext cx="119951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494847"/>
                </a:solidFill>
                <a:hlinkClick r:id="rId3"/>
              </a:rPr>
              <a:t>www.k12blueprint.com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3B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8525">
              <a:lnSpc>
                <a:spcPct val="100000"/>
              </a:lnSpc>
            </a:pPr>
            <a:r>
              <a:rPr spc="-20" dirty="0"/>
              <a:t>Mobile</a:t>
            </a:r>
            <a:r>
              <a:rPr spc="-10" dirty="0"/>
              <a:t> </a:t>
            </a:r>
            <a:r>
              <a:rPr spc="-5"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6388" y="4655545"/>
            <a:ext cx="7021195" cy="152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700"/>
              </a:lnSpc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Some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technology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policie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focus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on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“old”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technology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and, unfortunatel</a:t>
            </a:r>
            <a:r>
              <a:rPr sz="1800" spc="-19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,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unintentionally 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k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eep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students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teachers from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taking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ad</a:t>
            </a:r>
            <a:r>
              <a:rPr sz="1800" spc="-6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antage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of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learning</a:t>
            </a:r>
            <a:r>
              <a:rPr sz="1800" spc="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opportunities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possible wit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h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smartphones,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tablets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,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spc="-5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-to-be-de</a:t>
            </a:r>
            <a:r>
              <a:rPr sz="1800" spc="-3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eloped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kinds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of technolog</a:t>
            </a:r>
            <a:r>
              <a:rPr sz="1800" spc="-18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1367" y="1670811"/>
            <a:ext cx="3913631" cy="2783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369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9825">
              <a:lnSpc>
                <a:spcPct val="100000"/>
              </a:lnSpc>
            </a:pPr>
            <a:r>
              <a:rPr spc="-20" dirty="0"/>
              <a:t>Cyber-safety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6388" y="4727871"/>
            <a:ext cx="6584950" cy="1207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700"/>
              </a:lnSpc>
            </a:pPr>
            <a:r>
              <a:rPr sz="1800" spc="-19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echnology policies often rely on banning and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filtering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to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pre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ent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inappropriate</a:t>
            </a:r>
            <a:r>
              <a:rPr sz="1800" spc="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use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instead</a:t>
            </a:r>
            <a:r>
              <a:rPr sz="1800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of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on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helping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students de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elop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technology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lite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acy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skills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attitudes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 they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can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e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x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ercise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outside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of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school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throughou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thei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li</a:t>
            </a:r>
            <a:r>
              <a:rPr sz="1800" spc="-3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es.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1367" y="1683511"/>
            <a:ext cx="3913631" cy="2783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2174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3B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3325">
              <a:lnSpc>
                <a:spcPct val="100000"/>
              </a:lnSpc>
            </a:pPr>
            <a:r>
              <a:rPr spc="-5" dirty="0"/>
              <a:t>Ethica</a:t>
            </a:r>
            <a:r>
              <a:rPr dirty="0"/>
              <a:t>l </a:t>
            </a:r>
            <a:r>
              <a:rPr spc="-5" dirty="0"/>
              <a:t>Onlin</a:t>
            </a:r>
            <a:r>
              <a:rPr dirty="0"/>
              <a:t>e </a:t>
            </a:r>
            <a:r>
              <a:rPr spc="-20" dirty="0"/>
              <a:t>Behavior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6388" y="4871889"/>
            <a:ext cx="7110730" cy="152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799"/>
              </a:lnSpc>
            </a:pPr>
            <a:r>
              <a:rPr sz="1800" spc="-19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echnology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policie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sometimes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focus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on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unethical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beh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viors, such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cyberbullying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co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p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yright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infringement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,</a:t>
            </a:r>
            <a:r>
              <a:rPr sz="1800" spc="2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whic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h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are adequately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 addressed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through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other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school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policies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.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policy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that tries to anticipate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specific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violations is bound to come up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short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n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actual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p</a:t>
            </a:r>
            <a:r>
              <a:rPr sz="1800" spc="-5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actice as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technology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ad</a:t>
            </a:r>
            <a:r>
              <a:rPr sz="1800" spc="-6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ances.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81691" y="1691639"/>
            <a:ext cx="2504706" cy="3035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4460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9280" marR="5080" indent="-1134745">
              <a:lnSpc>
                <a:spcPct val="100000"/>
              </a:lnSpc>
            </a:pPr>
            <a:r>
              <a:rPr spc="-5" dirty="0"/>
              <a:t>Revie</a:t>
            </a:r>
            <a:r>
              <a:rPr dirty="0"/>
              <a:t>w</a:t>
            </a:r>
            <a:r>
              <a:rPr spc="5" dirty="0"/>
              <a:t> </a:t>
            </a:r>
            <a:r>
              <a:rPr spc="-5" dirty="0"/>
              <a:t>curren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educational </a:t>
            </a:r>
            <a:r>
              <a:rPr spc="-20" dirty="0"/>
              <a:t>technology</a:t>
            </a:r>
            <a:r>
              <a:rPr spc="-25" dirty="0"/>
              <a:t> policy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2174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3500" y="2318935"/>
            <a:ext cx="6265545" cy="2026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Does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polic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focus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on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student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learning?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Is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i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consistent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wit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h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administ</a:t>
            </a:r>
            <a:r>
              <a:rPr sz="1800" spc="-5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ati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regulations?</a:t>
            </a:r>
            <a:endParaRPr sz="1800">
              <a:latin typeface="Verdana"/>
              <a:cs typeface="Verdana"/>
            </a:endParaRPr>
          </a:p>
          <a:p>
            <a:pPr marL="266065" marR="508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Does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polic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meet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current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state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fede</a:t>
            </a:r>
            <a:r>
              <a:rPr sz="1800" spc="-6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al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legal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requirements?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Is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polic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bein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g followed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n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dail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p</a:t>
            </a:r>
            <a:r>
              <a:rPr sz="1800" spc="-5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actice?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985" marR="5080" indent="354965">
              <a:lnSpc>
                <a:spcPct val="100000"/>
              </a:lnSpc>
            </a:pPr>
            <a:r>
              <a:rPr spc="-25" dirty="0"/>
              <a:t>Type</a:t>
            </a:r>
            <a:r>
              <a:rPr spc="-10" dirty="0"/>
              <a:t> </a:t>
            </a:r>
            <a:r>
              <a:rPr spc="-20" dirty="0"/>
              <a:t>of</a:t>
            </a:r>
            <a:r>
              <a:rPr spc="-5" dirty="0"/>
              <a:t> educational </a:t>
            </a:r>
            <a:r>
              <a:rPr spc="-20" dirty="0"/>
              <a:t>technology</a:t>
            </a:r>
            <a:r>
              <a:rPr spc="-25" dirty="0"/>
              <a:t> </a:t>
            </a:r>
            <a:r>
              <a:rPr spc="-20" dirty="0"/>
              <a:t>integration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369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3500" y="2306235"/>
            <a:ext cx="7310120" cy="3004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700"/>
              </a:lnSpc>
            </a:pP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Th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w</a:t>
            </a:r>
            <a:r>
              <a:rPr sz="1800" spc="-30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ys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i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n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whic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h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students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use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technology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wil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l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h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av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impact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 on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polic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decisions: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Fi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x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computer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labs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Mobile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computer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labs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Classroo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m</a:t>
            </a:r>
            <a:r>
              <a:rPr sz="1800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computers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1:1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computing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wit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h mobile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device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pr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vided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b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school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Bring </a:t>
            </a:r>
            <a:r>
              <a:rPr sz="1800" spc="-12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our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Ow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n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Device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(B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OD)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2085">
              <a:lnSpc>
                <a:spcPct val="100000"/>
              </a:lnSpc>
            </a:pPr>
            <a:r>
              <a:rPr spc="-20" dirty="0"/>
              <a:t>Consider </a:t>
            </a:r>
            <a:r>
              <a:rPr spc="-5" dirty="0"/>
              <a:t>wha</a:t>
            </a:r>
            <a:r>
              <a:rPr dirty="0"/>
              <a:t>t</a:t>
            </a:r>
            <a:r>
              <a:rPr spc="5" dirty="0"/>
              <a:t> </a:t>
            </a:r>
            <a:r>
              <a:rPr spc="-5" dirty="0"/>
              <a:t>shoul</a:t>
            </a:r>
            <a:r>
              <a:rPr dirty="0"/>
              <a:t>d</a:t>
            </a:r>
            <a:r>
              <a:rPr spc="5" dirty="0"/>
              <a:t> </a:t>
            </a:r>
            <a:r>
              <a:rPr spc="-5" dirty="0"/>
              <a:t>b</a:t>
            </a:r>
            <a:r>
              <a:rPr dirty="0"/>
              <a:t>e included in</a:t>
            </a:r>
            <a:r>
              <a:rPr spc="-5" dirty="0"/>
              <a:t> educationa</a:t>
            </a:r>
            <a:r>
              <a:rPr dirty="0"/>
              <a:t>l </a:t>
            </a:r>
            <a:r>
              <a:rPr spc="-20" dirty="0"/>
              <a:t>technology</a:t>
            </a:r>
            <a:r>
              <a:rPr spc="-25" dirty="0"/>
              <a:t> policy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2174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3500" y="2293535"/>
            <a:ext cx="6363335" cy="3493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Equi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withi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among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schools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Inf</a:t>
            </a: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astructure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 needs</a:t>
            </a:r>
            <a:endParaRPr sz="1800">
              <a:latin typeface="Verdana"/>
              <a:cs typeface="Verdana"/>
            </a:endParaRPr>
          </a:p>
          <a:p>
            <a:pPr marL="266065" marR="508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Incorpo</a:t>
            </a: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ation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int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o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distric</a:t>
            </a:r>
            <a:r>
              <a:rPr sz="1800" spc="1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70" dirty="0">
                <a:solidFill>
                  <a:srgbClr val="443947"/>
                </a:solidFill>
                <a:latin typeface="Verdana"/>
                <a:cs typeface="Verdana"/>
              </a:rPr>
              <a:t>’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non-instructional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 and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g</a:t>
            </a:r>
            <a:r>
              <a:rPr sz="1800" spc="-30" dirty="0">
                <a:solidFill>
                  <a:srgbClr val="443947"/>
                </a:solidFill>
                <a:latin typeface="Verdana"/>
                <a:cs typeface="Verdana"/>
              </a:rPr>
              <a:t>o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ernance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ope</a:t>
            </a:r>
            <a:r>
              <a:rPr sz="1800" spc="-5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ations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Professional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de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elopment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9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echnology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lite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acy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for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students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Criteria</a:t>
            </a:r>
            <a:r>
              <a:rPr sz="1800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for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prioritizin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g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technology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projects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esponsible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appropriate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 use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of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technology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2635"/>
      </a:hlink>
      <a:folHlink>
        <a:srgbClr val="31233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</TotalTime>
  <Words>652</Words>
  <Application>Microsoft Macintosh PowerPoint</Application>
  <PresentationFormat>Custom</PresentationFormat>
  <Paragraphs>95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Technology changes</vt:lpstr>
      <vt:lpstr>PowerPoint Presentation</vt:lpstr>
      <vt:lpstr>Mobile Devices</vt:lpstr>
      <vt:lpstr>Cyber-safety</vt:lpstr>
      <vt:lpstr>Ethical Online Behavior</vt:lpstr>
      <vt:lpstr>Review current educational technology policy</vt:lpstr>
      <vt:lpstr>Type of educational technology integration</vt:lpstr>
      <vt:lpstr>Consider what should be included in educational technology policy</vt:lpstr>
      <vt:lpstr>Revisit and revise related policies and documents</vt:lpstr>
      <vt:lpstr>References and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School-Board-Tech-Policy.indd</dc:title>
  <cp:lastModifiedBy>Allison Parker</cp:lastModifiedBy>
  <cp:revision>11</cp:revision>
  <dcterms:created xsi:type="dcterms:W3CDTF">2014-06-05T12:47:39Z</dcterms:created>
  <dcterms:modified xsi:type="dcterms:W3CDTF">2017-05-22T14:27:02Z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2014-06-05T00:00:00Z</vt:filetime>
  </property>
  <property fmtid="{D5CDD505-2E9C-101B-9397-08002B2CF9AE}" pid="3" name="LastSaved">
    <vt:filetime>2014-06-05T00:00:00Z</vt:filetime>
  </property>
</Properties>
</file>