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3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ADA76-7277-8144-A015-829FBA44033A}" type="datetimeFigureOut">
              <a:rPr lang="en-US" smtClean="0"/>
              <a:t>5/22/17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98E85-1A80-8248-B568-A248B7198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1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2901" y="1117563"/>
            <a:ext cx="6812597" cy="894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1674791"/>
            <a:ext cx="7391400" cy="476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8180" y="7194248"/>
            <a:ext cx="1860550" cy="1911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8668" y="7222004"/>
            <a:ext cx="1199515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k12blueprint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k12blueprint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k12blueprint.co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k12blueprint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k12blueprin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12blueprint.com/" TargetMode="External"/><Relationship Id="rId4" Type="http://schemas.openxmlformats.org/officeDocument/2006/relationships/hyperlink" Target="http://www.techlearning.com/features/0039/brush-up-your-aup/48035" TargetMode="External"/><Relationship Id="rId5" Type="http://schemas.openxmlformats.org/officeDocument/2006/relationships/hyperlink" Target="http://www.edtechpolicy.org/policy.html" TargetMode="External"/><Relationship Id="rId6" Type="http://schemas.openxmlformats.org/officeDocument/2006/relationships/hyperlink" Target="http://www.edweek.org/ew/articles/2011/07/20/37bosco.h30.html?tkn=MYSFJgUVhy4kLgyFyf1UVVAqG141KG/UGxL2&amp;print=1" TargetMode="External"/><Relationship Id="rId7" Type="http://schemas.openxmlformats.org/officeDocument/2006/relationships/hyperlink" Target="http://www.ed.gov/technology/netp-2010/executive-summary" TargetMode="External"/><Relationship Id="rId8" Type="http://schemas.openxmlformats.org/officeDocument/2006/relationships/hyperlink" Target="http://www.csba.org/GovernanceAndPolicyResources/DistrictPolicyServices/~/media/CSBA/Files/GovernanceResources/PolicyNews_Briefs/Technology/201208PBANewApproachtoTechnologyPolicies.ashx" TargetMode="External"/><Relationship Id="rId9" Type="http://schemas.openxmlformats.org/officeDocument/2006/relationships/hyperlink" Target="http://www.projectred.org/" TargetMode="External"/><Relationship Id="rId10" Type="http://schemas.openxmlformats.org/officeDocument/2006/relationships/hyperlink" Target="http://www.welcometogood.com/byod/byod_policy_wp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304965"/>
            <a:ext cx="10058400" cy="6269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lang="en-US" sz="900" spc="-5" dirty="0" smtClean="0">
                <a:solidFill>
                  <a:srgbClr val="7D868C"/>
                </a:solidFill>
                <a:latin typeface="Verdana"/>
                <a:cs typeface="Verdana"/>
              </a:rPr>
              <a:t>Clarity Innovations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4087" y="3418629"/>
            <a:ext cx="7783195" cy="128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9085">
              <a:lnSpc>
                <a:spcPct val="100000"/>
              </a:lnSpc>
            </a:pPr>
            <a:r>
              <a:rPr sz="4500" b="1" spc="-30" dirty="0">
                <a:solidFill>
                  <a:srgbClr val="443947"/>
                </a:solidFill>
                <a:latin typeface="Verdana"/>
                <a:cs typeface="Verdana"/>
              </a:rPr>
              <a:t>Technology </a:t>
            </a:r>
            <a:r>
              <a:rPr sz="4500" b="1" spc="-25" dirty="0">
                <a:solidFill>
                  <a:srgbClr val="443947"/>
                </a:solidFill>
                <a:latin typeface="Verdana"/>
                <a:cs typeface="Verdana"/>
              </a:rPr>
              <a:t>Policy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Schoo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45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Staf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45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 Faculty</a:t>
            </a:r>
            <a:endParaRPr sz="45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3525" y="1104863"/>
            <a:ext cx="6969759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7090" marR="5080" indent="-835025">
              <a:lnSpc>
                <a:spcPct val="100000"/>
              </a:lnSpc>
            </a:pP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Doe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school’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policy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nee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an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update?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8986" y="2306320"/>
            <a:ext cx="7088845" cy="37229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3665" marR="5080" indent="-912494">
              <a:lnSpc>
                <a:spcPct val="100000"/>
              </a:lnSpc>
            </a:pPr>
            <a:r>
              <a:rPr spc="-30" dirty="0"/>
              <a:t>Doe</a:t>
            </a:r>
            <a:r>
              <a:rPr spc="-20" dirty="0"/>
              <a:t>s</a:t>
            </a:r>
            <a:r>
              <a:rPr dirty="0"/>
              <a:t> </a:t>
            </a:r>
            <a:r>
              <a:rPr spc="-20" dirty="0"/>
              <a:t>technology</a:t>
            </a:r>
            <a:r>
              <a:rPr spc="-25" dirty="0"/>
              <a:t> </a:t>
            </a:r>
            <a:r>
              <a:rPr spc="-5" dirty="0"/>
              <a:t>enhance studen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learning?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2309791"/>
            <a:ext cx="7185025" cy="266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polic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focus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learning?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ou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recei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high-quali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professiona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elopment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help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ou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effecti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ely?</a:t>
            </a:r>
            <a:endParaRPr sz="1800">
              <a:latin typeface="Verdana"/>
              <a:cs typeface="Verdana"/>
            </a:endParaRPr>
          </a:p>
          <a:p>
            <a:pPr marL="266065" marR="922019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inf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astructure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adequate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meet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instructiona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needs?</a:t>
            </a:r>
            <a:endParaRPr sz="1800">
              <a:latin typeface="Verdana"/>
              <a:cs typeface="Verdana"/>
            </a:endParaRPr>
          </a:p>
          <a:p>
            <a:pPr marL="266065" marR="69596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UP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constructi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mobile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online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tools?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7565" marR="5080" indent="-233045">
              <a:lnSpc>
                <a:spcPct val="100000"/>
              </a:lnSpc>
            </a:pPr>
            <a:r>
              <a:rPr spc="-5" dirty="0"/>
              <a:t>Wha</a:t>
            </a:r>
            <a:r>
              <a:rPr dirty="0"/>
              <a:t>t</a:t>
            </a:r>
            <a:r>
              <a:rPr spc="5" dirty="0"/>
              <a:t> </a:t>
            </a:r>
            <a:r>
              <a:rPr dirty="0"/>
              <a:t>kind</a:t>
            </a:r>
            <a:r>
              <a:rPr spc="-5" dirty="0"/>
              <a:t> </a:t>
            </a:r>
            <a:r>
              <a:rPr spc="-20" dirty="0"/>
              <a:t>of</a:t>
            </a:r>
            <a:r>
              <a:rPr spc="-5" dirty="0"/>
              <a:t> </a:t>
            </a:r>
            <a:r>
              <a:rPr spc="-20" dirty="0"/>
              <a:t>technology</a:t>
            </a:r>
            <a:r>
              <a:rPr spc="-15" dirty="0"/>
              <a:t> </a:t>
            </a:r>
            <a:r>
              <a:rPr spc="-5" dirty="0"/>
              <a:t>progra</a:t>
            </a:r>
            <a:r>
              <a:rPr dirty="0"/>
              <a:t>m</a:t>
            </a:r>
            <a:r>
              <a:rPr spc="5" dirty="0"/>
              <a:t> </a:t>
            </a:r>
            <a:r>
              <a:rPr spc="-30" dirty="0"/>
              <a:t>d</a:t>
            </a:r>
            <a:r>
              <a:rPr spc="-25" dirty="0"/>
              <a:t>o</a:t>
            </a:r>
            <a:r>
              <a:rPr dirty="0"/>
              <a:t> </a:t>
            </a:r>
            <a:r>
              <a:rPr spc="-25" dirty="0"/>
              <a:t>you</a:t>
            </a:r>
            <a:r>
              <a:rPr spc="-5" dirty="0"/>
              <a:t> have?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6388" y="2322491"/>
            <a:ext cx="7182484" cy="2197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1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ould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differen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approach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bette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meet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students’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needs?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Classroo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computers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Compute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labs—mobil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desktop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1:1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computing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Bring </a:t>
            </a:r>
            <a:r>
              <a:rPr sz="1800" spc="-1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Ow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Device/</a:t>
            </a:r>
            <a:r>
              <a:rPr sz="1800" spc="-204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(B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spc="-60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T)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4025" marR="5080" indent="-137160">
              <a:lnSpc>
                <a:spcPct val="100000"/>
              </a:lnSpc>
            </a:pPr>
            <a:r>
              <a:rPr spc="-30" dirty="0"/>
              <a:t>Doe</a:t>
            </a:r>
            <a:r>
              <a:rPr spc="-20" dirty="0"/>
              <a:t>s</a:t>
            </a:r>
            <a:r>
              <a:rPr dirty="0"/>
              <a:t> the</a:t>
            </a:r>
            <a:r>
              <a:rPr spc="-10" dirty="0"/>
              <a:t> </a:t>
            </a:r>
            <a:r>
              <a:rPr spc="-20" dirty="0"/>
              <a:t>technology</a:t>
            </a:r>
            <a:r>
              <a:rPr spc="-25" dirty="0"/>
              <a:t> policy provide</a:t>
            </a:r>
            <a:r>
              <a:rPr spc="5" dirty="0"/>
              <a:t> </a:t>
            </a:r>
            <a:r>
              <a:rPr dirty="0"/>
              <a:t>adequate</a:t>
            </a:r>
            <a:r>
              <a:rPr spc="-5" dirty="0"/>
              <a:t> </a:t>
            </a:r>
            <a:r>
              <a:rPr dirty="0"/>
              <a:t>access?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322491"/>
            <a:ext cx="6916420" cy="1365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606425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appropriate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5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ailable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ou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 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whe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ou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it?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inf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astructure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all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thing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ou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ant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 do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wit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technology?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83072" y="1104863"/>
            <a:ext cx="6467475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3200" b="1" spc="-30" dirty="0">
                <a:solidFill>
                  <a:srgbClr val="443947"/>
                </a:solidFill>
                <a:latin typeface="Verdana"/>
                <a:cs typeface="Verdana"/>
              </a:rPr>
              <a:t>Doe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 policy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keep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u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p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wit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ne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devices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trends?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1412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944791"/>
            <a:ext cx="7084695" cy="1867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Ca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mobile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educational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purposes?</a:t>
            </a:r>
            <a:endParaRPr sz="1800">
              <a:latin typeface="Verdana"/>
              <a:cs typeface="Verdana"/>
            </a:endParaRPr>
          </a:p>
          <a:p>
            <a:pPr marL="266065" marR="445134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policie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constructi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communication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among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staf</a:t>
            </a:r>
            <a:r>
              <a:rPr sz="1800" spc="-13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parents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students?</a:t>
            </a:r>
            <a:endParaRPr sz="1800">
              <a:latin typeface="Verdana"/>
              <a:cs typeface="Verdana"/>
            </a:endParaRPr>
          </a:p>
          <a:p>
            <a:pPr marL="266065" marR="13525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UP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responsible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online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tools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social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networks?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0" marR="5080" indent="-660400">
              <a:lnSpc>
                <a:spcPct val="100000"/>
              </a:lnSpc>
            </a:pPr>
            <a:r>
              <a:rPr spc="-35" dirty="0"/>
              <a:t>D</a:t>
            </a:r>
            <a:r>
              <a:rPr spc="-25" dirty="0"/>
              <a:t>o</a:t>
            </a:r>
            <a:r>
              <a:rPr dirty="0"/>
              <a:t> </a:t>
            </a:r>
            <a:r>
              <a:rPr spc="-5" dirty="0"/>
              <a:t>student</a:t>
            </a:r>
            <a:r>
              <a:rPr dirty="0"/>
              <a:t>s</a:t>
            </a:r>
            <a:r>
              <a:rPr spc="5" dirty="0"/>
              <a:t> </a:t>
            </a:r>
            <a:r>
              <a:rPr spc="-5" dirty="0"/>
              <a:t>practic</a:t>
            </a:r>
            <a:r>
              <a:rPr dirty="0"/>
              <a:t>e</a:t>
            </a:r>
            <a:r>
              <a:rPr spc="5" dirty="0"/>
              <a:t> </a:t>
            </a:r>
            <a:r>
              <a:rPr spc="-5" dirty="0"/>
              <a:t>saf</a:t>
            </a:r>
            <a:r>
              <a:rPr dirty="0"/>
              <a:t>e and </a:t>
            </a:r>
            <a:r>
              <a:rPr spc="-25" dirty="0"/>
              <a:t>ethica</a:t>
            </a:r>
            <a:r>
              <a:rPr spc="-15" dirty="0"/>
              <a:t>l</a:t>
            </a:r>
            <a:r>
              <a:rPr dirty="0"/>
              <a:t> </a:t>
            </a:r>
            <a:r>
              <a:rPr spc="-20" dirty="0"/>
              <a:t>online </a:t>
            </a:r>
            <a:r>
              <a:rPr spc="-25" dirty="0"/>
              <a:t>behavior?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0650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322491"/>
            <a:ext cx="7058025" cy="248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508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lite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acy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instructio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priori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 h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skills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safe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producti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online?</a:t>
            </a:r>
            <a:endParaRPr sz="1800">
              <a:latin typeface="Verdana"/>
              <a:cs typeface="Verdana"/>
            </a:endParaRPr>
          </a:p>
          <a:p>
            <a:pPr marL="266065" marR="47307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Does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our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Acceptable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Use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olicy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adequately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protect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teachers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staff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from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inappropriate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online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beh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vior?</a:t>
            </a:r>
            <a:endParaRPr sz="1800">
              <a:latin typeface="Verdana"/>
              <a:cs typeface="Verdana"/>
            </a:endParaRPr>
          </a:p>
          <a:p>
            <a:pPr marL="266065" marR="76835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consequences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violations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acceptable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online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beh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vior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appropriate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consistent?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1390">
              <a:lnSpc>
                <a:spcPts val="3754"/>
              </a:lnSpc>
            </a:pPr>
            <a:r>
              <a:rPr spc="-5" dirty="0"/>
              <a:t>Resources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678180" y="7194248"/>
            <a:ext cx="2141220" cy="18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4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674791"/>
            <a:ext cx="7212330" cy="4852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Brush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Up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 </a:t>
            </a:r>
            <a:r>
              <a:rPr sz="1800" u="sng" spc="-12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Y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our </a:t>
            </a:r>
            <a:r>
              <a:rPr sz="1800" u="sng" spc="-30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A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U</a:t>
            </a:r>
            <a:r>
              <a:rPr sz="1800" u="sng" spc="-265" dirty="0">
                <a:solidFill>
                  <a:srgbClr val="443947"/>
                </a:solidFill>
                <a:latin typeface="Verdana"/>
                <a:cs typeface="Verdana"/>
                <a:hlinkClick r:id="rId4"/>
              </a:rPr>
              <a:t>P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Learning.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4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P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olicy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Informatio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5"/>
              </a:rPr>
              <a:t>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Educationa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oli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</a:t>
            </a:r>
            <a:r>
              <a:rPr sz="1800" spc="-18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esearch,</a:t>
            </a:r>
            <a:endParaRPr sz="1800" dirty="0">
              <a:latin typeface="Verdana"/>
              <a:cs typeface="Verdana"/>
            </a:endParaRPr>
          </a:p>
          <a:p>
            <a:pPr marL="266065">
              <a:lnSpc>
                <a:spcPct val="100000"/>
              </a:lnSpc>
              <a:spcBef>
                <a:spcPts val="340"/>
              </a:spcBef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&amp; Outreach.</a:t>
            </a:r>
            <a:endParaRPr sz="1800" dirty="0">
              <a:latin typeface="Verdana"/>
              <a:cs typeface="Verdana"/>
            </a:endParaRPr>
          </a:p>
          <a:p>
            <a:pPr marL="266065" marR="3175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lang="en-US" sz="1800" u="sng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Mov</a:t>
            </a:r>
            <a:r>
              <a:rPr sz="1800" u="sng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ing</a:t>
            </a:r>
            <a:r>
              <a:rPr sz="1800" u="sng" spc="-15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From </a:t>
            </a:r>
            <a:r>
              <a:rPr sz="1800" u="sng" spc="-10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‘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Acceptable’</a:t>
            </a:r>
            <a:r>
              <a:rPr sz="1800" u="sng" spc="-2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to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‘</a:t>
            </a:r>
            <a:r>
              <a:rPr sz="1800" u="sng" spc="-6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R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esponsible’</a:t>
            </a:r>
            <a:r>
              <a:rPr sz="1800" u="sng" spc="-2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Use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in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a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14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W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eb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2.0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 </a:t>
            </a:r>
            <a:r>
              <a:rPr sz="1800" u="sng" spc="-110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W</a:t>
            </a:r>
            <a:r>
              <a:rPr sz="1800" u="sng" dirty="0" smtClean="0">
                <a:solidFill>
                  <a:srgbClr val="443947"/>
                </a:solidFill>
                <a:latin typeface="Verdana"/>
                <a:cs typeface="Verdana"/>
                <a:hlinkClick r:id="rId6"/>
              </a:rPr>
              <a:t>orld</a:t>
            </a:r>
            <a:r>
              <a:rPr lang="en-US" spc="-5" dirty="0" smtClean="0">
                <a:solidFill>
                  <a:srgbClr val="443947"/>
                </a:solidFill>
                <a:latin typeface="Verdana"/>
                <a:cs typeface="Verdana"/>
              </a:rPr>
              <a:t>. </a:t>
            </a:r>
            <a:r>
              <a:rPr sz="1800" spc="-15" dirty="0" smtClean="0">
                <a:solidFill>
                  <a:srgbClr val="443947"/>
                </a:solidFill>
                <a:latin typeface="Verdana"/>
                <a:cs typeface="Verdana"/>
              </a:rPr>
              <a:t>Education</a:t>
            </a:r>
            <a:r>
              <a:rPr sz="1800" spc="5" dirty="0" smtClean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eek.</a:t>
            </a:r>
            <a:endParaRPr sz="1800" dirty="0">
              <a:latin typeface="Verdana"/>
              <a:cs typeface="Verdana"/>
            </a:endParaRPr>
          </a:p>
          <a:p>
            <a:pPr marL="266065" marR="38354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National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Education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20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Pla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7"/>
              </a:rPr>
              <a:t>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U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Department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Education</a:t>
            </a:r>
            <a:endParaRPr sz="1800" dirty="0">
              <a:latin typeface="Verdana"/>
              <a:cs typeface="Verdana"/>
            </a:endParaRPr>
          </a:p>
          <a:p>
            <a:pPr marL="266065" marR="37592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A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New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Approach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to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20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T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echnology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 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P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olicie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8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California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School Boards Association.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 dirty="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Project </a:t>
            </a:r>
            <a:r>
              <a:rPr sz="1800" u="sng" spc="-50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R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9"/>
              </a:rPr>
              <a:t>ed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  <a:p>
            <a:pPr marL="266065" marR="83185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Bring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800" u="sng" spc="-12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Y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our </a:t>
            </a:r>
            <a:r>
              <a:rPr sz="1800" u="sng" spc="-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Own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Device:</a:t>
            </a:r>
            <a:r>
              <a:rPr sz="1800" u="sng" spc="-2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Individual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Liable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User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800" u="sng" spc="-5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P</a:t>
            </a:r>
            <a:r>
              <a:rPr sz="1800" u="sng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olicy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800" u="sng" spc="-2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Conside</a:t>
            </a:r>
            <a:r>
              <a:rPr sz="1800" u="sng" spc="-4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r</a:t>
            </a:r>
            <a:r>
              <a:rPr sz="1800" u="sng" spc="-10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ation</a:t>
            </a:r>
            <a:r>
              <a:rPr sz="1800" u="sng" spc="-15" dirty="0">
                <a:solidFill>
                  <a:srgbClr val="443947"/>
                </a:solidFill>
                <a:latin typeface="Verdana"/>
                <a:cs typeface="Verdana"/>
                <a:hlinkClick r:id="rId10"/>
              </a:rPr>
              <a:t>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Goo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echnolog</a:t>
            </a:r>
            <a:r>
              <a:rPr sz="1800" spc="-19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2635"/>
      </a:hlink>
      <a:folHlink>
        <a:srgbClr val="31233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520</Words>
  <Application>Microsoft Macintosh PowerPoint</Application>
  <PresentationFormat>Custom</PresentationFormat>
  <Paragraphs>64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Does technology enhance student learning?</vt:lpstr>
      <vt:lpstr>What kind of technology program do you have?</vt:lpstr>
      <vt:lpstr>Does the technology policy provide adequate access?</vt:lpstr>
      <vt:lpstr>PowerPoint Presentation</vt:lpstr>
      <vt:lpstr>Do students practice safe and ethical online behavior?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Staff-Tech-Policy.indd</dc:title>
  <cp:lastModifiedBy>Allison Parker</cp:lastModifiedBy>
  <cp:revision>7</cp:revision>
  <dcterms:created xsi:type="dcterms:W3CDTF">2014-06-05T12:48:06Z</dcterms:created>
  <dcterms:modified xsi:type="dcterms:W3CDTF">2017-05-22T14:32:40Z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2014-06-05T00:00:00Z</vt:filetime>
  </property>
  <property fmtid="{D5CDD505-2E9C-101B-9397-08002B2CF9AE}" pid="3" name="LastSaved">
    <vt:filetime>2014-06-05T00:00:00Z</vt:filetime>
  </property>
</Properties>
</file>